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04" r:id="rId3"/>
    <p:sldMasterId id="2147483816" r:id="rId4"/>
    <p:sldMasterId id="2147483828" r:id="rId5"/>
    <p:sldMasterId id="2147483851" r:id="rId6"/>
    <p:sldMasterId id="2147483863" r:id="rId7"/>
    <p:sldMasterId id="2147483875" r:id="rId8"/>
    <p:sldMasterId id="2147483946" r:id="rId9"/>
  </p:sldMasterIdLst>
  <p:notesMasterIdLst>
    <p:notesMasterId r:id="rId253"/>
  </p:notesMasterIdLst>
  <p:handoutMasterIdLst>
    <p:handoutMasterId r:id="rId254"/>
  </p:handoutMasterIdLst>
  <p:sldIdLst>
    <p:sldId id="266" r:id="rId10"/>
    <p:sldId id="1350" r:id="rId11"/>
    <p:sldId id="1362" r:id="rId12"/>
    <p:sldId id="1353" r:id="rId13"/>
    <p:sldId id="1351" r:id="rId14"/>
    <p:sldId id="277" r:id="rId15"/>
    <p:sldId id="279" r:id="rId16"/>
    <p:sldId id="1632" r:id="rId17"/>
    <p:sldId id="1433" r:id="rId18"/>
    <p:sldId id="1434" r:id="rId19"/>
    <p:sldId id="1435" r:id="rId20"/>
    <p:sldId id="1436" r:id="rId21"/>
    <p:sldId id="656" r:id="rId22"/>
    <p:sldId id="1352" r:id="rId23"/>
    <p:sldId id="291" r:id="rId24"/>
    <p:sldId id="1437" r:id="rId25"/>
    <p:sldId id="1440" r:id="rId26"/>
    <p:sldId id="1441" r:id="rId27"/>
    <p:sldId id="1442" r:id="rId28"/>
    <p:sldId id="1443" r:id="rId29"/>
    <p:sldId id="1444" r:id="rId30"/>
    <p:sldId id="1445" r:id="rId31"/>
    <p:sldId id="1446" r:id="rId32"/>
    <p:sldId id="1447" r:id="rId33"/>
    <p:sldId id="1448" r:id="rId34"/>
    <p:sldId id="1450" r:id="rId35"/>
    <p:sldId id="1451" r:id="rId36"/>
    <p:sldId id="1449" r:id="rId37"/>
    <p:sldId id="1452" r:id="rId38"/>
    <p:sldId id="1453" r:id="rId39"/>
    <p:sldId id="1454" r:id="rId40"/>
    <p:sldId id="1455" r:id="rId41"/>
    <p:sldId id="1456" r:id="rId42"/>
    <p:sldId id="1457" r:id="rId43"/>
    <p:sldId id="1458" r:id="rId44"/>
    <p:sldId id="1459" r:id="rId45"/>
    <p:sldId id="1460" r:id="rId46"/>
    <p:sldId id="1461" r:id="rId47"/>
    <p:sldId id="1638" r:id="rId48"/>
    <p:sldId id="779" r:id="rId49"/>
    <p:sldId id="547" r:id="rId50"/>
    <p:sldId id="777" r:id="rId51"/>
    <p:sldId id="778" r:id="rId52"/>
    <p:sldId id="1439" r:id="rId53"/>
    <p:sldId id="1354" r:id="rId54"/>
    <p:sldId id="1639" r:id="rId55"/>
    <p:sldId id="1640" r:id="rId56"/>
    <p:sldId id="1641" r:id="rId57"/>
    <p:sldId id="1642" r:id="rId58"/>
    <p:sldId id="1644" r:id="rId59"/>
    <p:sldId id="1643" r:id="rId60"/>
    <p:sldId id="1645" r:id="rId61"/>
    <p:sldId id="1646" r:id="rId62"/>
    <p:sldId id="1647" r:id="rId63"/>
    <p:sldId id="1648" r:id="rId64"/>
    <p:sldId id="1649" r:id="rId65"/>
    <p:sldId id="1650" r:id="rId66"/>
    <p:sldId id="1651" r:id="rId67"/>
    <p:sldId id="1652" r:id="rId68"/>
    <p:sldId id="1653" r:id="rId69"/>
    <p:sldId id="1654" r:id="rId70"/>
    <p:sldId id="1655" r:id="rId71"/>
    <p:sldId id="1656" r:id="rId72"/>
    <p:sldId id="1657" r:id="rId73"/>
    <p:sldId id="1658" r:id="rId74"/>
    <p:sldId id="1659" r:id="rId75"/>
    <p:sldId id="1660" r:id="rId76"/>
    <p:sldId id="1661" r:id="rId77"/>
    <p:sldId id="1662" r:id="rId78"/>
    <p:sldId id="1663" r:id="rId79"/>
    <p:sldId id="1664" r:id="rId80"/>
    <p:sldId id="1665" r:id="rId81"/>
    <p:sldId id="1666" r:id="rId82"/>
    <p:sldId id="1667" r:id="rId83"/>
    <p:sldId id="1668" r:id="rId84"/>
    <p:sldId id="1669" r:id="rId85"/>
    <p:sldId id="1670" r:id="rId86"/>
    <p:sldId id="1671" r:id="rId87"/>
    <p:sldId id="1672" r:id="rId88"/>
    <p:sldId id="1673" r:id="rId89"/>
    <p:sldId id="1674" r:id="rId90"/>
    <p:sldId id="1675" r:id="rId91"/>
    <p:sldId id="1676" r:id="rId92"/>
    <p:sldId id="1677" r:id="rId93"/>
    <p:sldId id="1679" r:id="rId94"/>
    <p:sldId id="1678" r:id="rId95"/>
    <p:sldId id="1680" r:id="rId96"/>
    <p:sldId id="1682" r:id="rId97"/>
    <p:sldId id="1681" r:id="rId98"/>
    <p:sldId id="1683" r:id="rId99"/>
    <p:sldId id="1684" r:id="rId100"/>
    <p:sldId id="1685" r:id="rId101"/>
    <p:sldId id="1686" r:id="rId102"/>
    <p:sldId id="1687" r:id="rId103"/>
    <p:sldId id="1688" r:id="rId104"/>
    <p:sldId id="1689" r:id="rId105"/>
    <p:sldId id="1690" r:id="rId106"/>
    <p:sldId id="1691" r:id="rId107"/>
    <p:sldId id="1692" r:id="rId108"/>
    <p:sldId id="1693" r:id="rId109"/>
    <p:sldId id="1694" r:id="rId110"/>
    <p:sldId id="1695" r:id="rId111"/>
    <p:sldId id="1696" r:id="rId112"/>
    <p:sldId id="1697" r:id="rId113"/>
    <p:sldId id="1698" r:id="rId114"/>
    <p:sldId id="1699" r:id="rId115"/>
    <p:sldId id="1700" r:id="rId116"/>
    <p:sldId id="1701" r:id="rId117"/>
    <p:sldId id="1702" r:id="rId118"/>
    <p:sldId id="1703" r:id="rId119"/>
    <p:sldId id="1704" r:id="rId120"/>
    <p:sldId id="1705" r:id="rId121"/>
    <p:sldId id="1706" r:id="rId122"/>
    <p:sldId id="1707" r:id="rId123"/>
    <p:sldId id="1708" r:id="rId124"/>
    <p:sldId id="1709" r:id="rId125"/>
    <p:sldId id="1710" r:id="rId126"/>
    <p:sldId id="1711" r:id="rId127"/>
    <p:sldId id="1712" r:id="rId128"/>
    <p:sldId id="1713" r:id="rId129"/>
    <p:sldId id="1714" r:id="rId130"/>
    <p:sldId id="1715" r:id="rId131"/>
    <p:sldId id="1716" r:id="rId132"/>
    <p:sldId id="1717" r:id="rId133"/>
    <p:sldId id="1718" r:id="rId134"/>
    <p:sldId id="1719" r:id="rId135"/>
    <p:sldId id="1720" r:id="rId136"/>
    <p:sldId id="1721" r:id="rId137"/>
    <p:sldId id="1722" r:id="rId138"/>
    <p:sldId id="1723" r:id="rId139"/>
    <p:sldId id="1724" r:id="rId140"/>
    <p:sldId id="1725" r:id="rId141"/>
    <p:sldId id="1726" r:id="rId142"/>
    <p:sldId id="1727" r:id="rId143"/>
    <p:sldId id="1728" r:id="rId144"/>
    <p:sldId id="1729" r:id="rId145"/>
    <p:sldId id="1730" r:id="rId146"/>
    <p:sldId id="1731" r:id="rId147"/>
    <p:sldId id="1732" r:id="rId148"/>
    <p:sldId id="1733" r:id="rId149"/>
    <p:sldId id="1734" r:id="rId150"/>
    <p:sldId id="1735" r:id="rId151"/>
    <p:sldId id="1736" r:id="rId152"/>
    <p:sldId id="1737" r:id="rId153"/>
    <p:sldId id="1738" r:id="rId154"/>
    <p:sldId id="1739" r:id="rId155"/>
    <p:sldId id="1740" r:id="rId156"/>
    <p:sldId id="1741" r:id="rId157"/>
    <p:sldId id="1742" r:id="rId158"/>
    <p:sldId id="1743" r:id="rId159"/>
    <p:sldId id="1744" r:id="rId160"/>
    <p:sldId id="1745" r:id="rId161"/>
    <p:sldId id="1746" r:id="rId162"/>
    <p:sldId id="1747" r:id="rId163"/>
    <p:sldId id="1748" r:id="rId164"/>
    <p:sldId id="1754" r:id="rId165"/>
    <p:sldId id="1751" r:id="rId166"/>
    <p:sldId id="1750" r:id="rId167"/>
    <p:sldId id="1752" r:id="rId168"/>
    <p:sldId id="1355" r:id="rId169"/>
    <p:sldId id="1483" r:id="rId170"/>
    <p:sldId id="1356" r:id="rId171"/>
    <p:sldId id="455" r:id="rId172"/>
    <p:sldId id="1199" r:id="rId173"/>
    <p:sldId id="1200" r:id="rId174"/>
    <p:sldId id="1201" r:id="rId175"/>
    <p:sldId id="1564" r:id="rId176"/>
    <p:sldId id="1357" r:id="rId177"/>
    <p:sldId id="1079" r:id="rId178"/>
    <p:sldId id="1565" r:id="rId179"/>
    <p:sldId id="1637" r:id="rId180"/>
    <p:sldId id="1358" r:id="rId181"/>
    <p:sldId id="464" r:id="rId182"/>
    <p:sldId id="466" r:id="rId183"/>
    <p:sldId id="468" r:id="rId184"/>
    <p:sldId id="1238" r:id="rId185"/>
    <p:sldId id="470" r:id="rId186"/>
    <p:sldId id="471" r:id="rId187"/>
    <p:sldId id="473" r:id="rId188"/>
    <p:sldId id="477" r:id="rId189"/>
    <p:sldId id="1242" r:id="rId190"/>
    <p:sldId id="1241" r:id="rId191"/>
    <p:sldId id="1243" r:id="rId192"/>
    <p:sldId id="1566" r:id="rId193"/>
    <p:sldId id="1567" r:id="rId194"/>
    <p:sldId id="1568" r:id="rId195"/>
    <p:sldId id="1569" r:id="rId196"/>
    <p:sldId id="482" r:id="rId197"/>
    <p:sldId id="1244" r:id="rId198"/>
    <p:sldId id="1245" r:id="rId199"/>
    <p:sldId id="1246" r:id="rId200"/>
    <p:sldId id="1247" r:id="rId201"/>
    <p:sldId id="1757" r:id="rId202"/>
    <p:sldId id="484" r:id="rId203"/>
    <p:sldId id="1758" r:id="rId204"/>
    <p:sldId id="1248" r:id="rId205"/>
    <p:sldId id="1249" r:id="rId206"/>
    <p:sldId id="1250" r:id="rId207"/>
    <p:sldId id="1570" r:id="rId208"/>
    <p:sldId id="1571" r:id="rId209"/>
    <p:sldId id="1359" r:id="rId210"/>
    <p:sldId id="1755" r:id="rId211"/>
    <p:sldId id="1756" r:id="rId212"/>
    <p:sldId id="491" r:id="rId213"/>
    <p:sldId id="648" r:id="rId214"/>
    <p:sldId id="1760" r:id="rId215"/>
    <p:sldId id="1761" r:id="rId216"/>
    <p:sldId id="1762" r:id="rId217"/>
    <p:sldId id="1765" r:id="rId218"/>
    <p:sldId id="1764" r:id="rId219"/>
    <p:sldId id="1763" r:id="rId220"/>
    <p:sldId id="1766" r:id="rId221"/>
    <p:sldId id="1767" r:id="rId222"/>
    <p:sldId id="1360" r:id="rId223"/>
    <p:sldId id="1088" r:id="rId224"/>
    <p:sldId id="1251" r:id="rId225"/>
    <p:sldId id="1252" r:id="rId226"/>
    <p:sldId id="1253" r:id="rId227"/>
    <p:sldId id="1254" r:id="rId228"/>
    <p:sldId id="1255" r:id="rId229"/>
    <p:sldId id="1256" r:id="rId230"/>
    <p:sldId id="1257" r:id="rId231"/>
    <p:sldId id="1258" r:id="rId232"/>
    <p:sldId id="1259" r:id="rId233"/>
    <p:sldId id="1572" r:id="rId234"/>
    <p:sldId id="1573" r:id="rId235"/>
    <p:sldId id="1574" r:id="rId236"/>
    <p:sldId id="1575" r:id="rId237"/>
    <p:sldId id="1576" r:id="rId238"/>
    <p:sldId id="1577" r:id="rId239"/>
    <p:sldId id="1578" r:id="rId240"/>
    <p:sldId id="1579" r:id="rId241"/>
    <p:sldId id="1580" r:id="rId242"/>
    <p:sldId id="1581" r:id="rId243"/>
    <p:sldId id="1582" r:id="rId244"/>
    <p:sldId id="1583" r:id="rId245"/>
    <p:sldId id="1584" r:id="rId246"/>
    <p:sldId id="1585" r:id="rId247"/>
    <p:sldId id="1586" r:id="rId248"/>
    <p:sldId id="1587" r:id="rId249"/>
    <p:sldId id="1588" r:id="rId250"/>
    <p:sldId id="1361" r:id="rId251"/>
    <p:sldId id="518" r:id="rId252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20000"/>
      </a:spcBef>
      <a:spcAft>
        <a:spcPct val="0"/>
      </a:spcAft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33"/>
    <a:srgbClr val="0099FF"/>
    <a:srgbClr val="FF9900"/>
    <a:srgbClr val="0000FF"/>
    <a:srgbClr val="FF0000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2" autoAdjust="0"/>
    <p:restoredTop sz="99873" autoAdjust="0"/>
  </p:normalViewPr>
  <p:slideViewPr>
    <p:cSldViewPr>
      <p:cViewPr>
        <p:scale>
          <a:sx n="100" d="100"/>
          <a:sy n="100" d="100"/>
        </p:scale>
        <p:origin x="-130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slide" Target="slides/slide129.xml"/><Relationship Id="rId159" Type="http://schemas.openxmlformats.org/officeDocument/2006/relationships/slide" Target="slides/slide150.xml"/><Relationship Id="rId170" Type="http://schemas.openxmlformats.org/officeDocument/2006/relationships/slide" Target="slides/slide161.xml"/><Relationship Id="rId191" Type="http://schemas.openxmlformats.org/officeDocument/2006/relationships/slide" Target="slides/slide182.xml"/><Relationship Id="rId205" Type="http://schemas.openxmlformats.org/officeDocument/2006/relationships/slide" Target="slides/slide196.xml"/><Relationship Id="rId226" Type="http://schemas.openxmlformats.org/officeDocument/2006/relationships/slide" Target="slides/slide217.xml"/><Relationship Id="rId247" Type="http://schemas.openxmlformats.org/officeDocument/2006/relationships/slide" Target="slides/slide238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53" Type="http://schemas.openxmlformats.org/officeDocument/2006/relationships/slide" Target="slides/slide44.xml"/><Relationship Id="rId74" Type="http://schemas.openxmlformats.org/officeDocument/2006/relationships/slide" Target="slides/slide65.xml"/><Relationship Id="rId128" Type="http://schemas.openxmlformats.org/officeDocument/2006/relationships/slide" Target="slides/slide119.xml"/><Relationship Id="rId149" Type="http://schemas.openxmlformats.org/officeDocument/2006/relationships/slide" Target="slides/slide140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6.xml"/><Relationship Id="rId160" Type="http://schemas.openxmlformats.org/officeDocument/2006/relationships/slide" Target="slides/slide151.xml"/><Relationship Id="rId181" Type="http://schemas.openxmlformats.org/officeDocument/2006/relationships/slide" Target="slides/slide172.xml"/><Relationship Id="rId216" Type="http://schemas.openxmlformats.org/officeDocument/2006/relationships/slide" Target="slides/slide207.xml"/><Relationship Id="rId237" Type="http://schemas.openxmlformats.org/officeDocument/2006/relationships/slide" Target="slides/slide228.xml"/><Relationship Id="rId258" Type="http://schemas.openxmlformats.org/officeDocument/2006/relationships/tableStyles" Target="tableStyles.xml"/><Relationship Id="rId22" Type="http://schemas.openxmlformats.org/officeDocument/2006/relationships/slide" Target="slides/slide13.xml"/><Relationship Id="rId43" Type="http://schemas.openxmlformats.org/officeDocument/2006/relationships/slide" Target="slides/slide34.xml"/><Relationship Id="rId64" Type="http://schemas.openxmlformats.org/officeDocument/2006/relationships/slide" Target="slides/slide55.xml"/><Relationship Id="rId118" Type="http://schemas.openxmlformats.org/officeDocument/2006/relationships/slide" Target="slides/slide109.xml"/><Relationship Id="rId139" Type="http://schemas.openxmlformats.org/officeDocument/2006/relationships/slide" Target="slides/slide130.xml"/><Relationship Id="rId85" Type="http://schemas.openxmlformats.org/officeDocument/2006/relationships/slide" Target="slides/slide76.xml"/><Relationship Id="rId150" Type="http://schemas.openxmlformats.org/officeDocument/2006/relationships/slide" Target="slides/slide141.xml"/><Relationship Id="rId171" Type="http://schemas.openxmlformats.org/officeDocument/2006/relationships/slide" Target="slides/slide162.xml"/><Relationship Id="rId192" Type="http://schemas.openxmlformats.org/officeDocument/2006/relationships/slide" Target="slides/slide183.xml"/><Relationship Id="rId206" Type="http://schemas.openxmlformats.org/officeDocument/2006/relationships/slide" Target="slides/slide197.xml"/><Relationship Id="rId227" Type="http://schemas.openxmlformats.org/officeDocument/2006/relationships/slide" Target="slides/slide218.xml"/><Relationship Id="rId248" Type="http://schemas.openxmlformats.org/officeDocument/2006/relationships/slide" Target="slides/slide239.xml"/><Relationship Id="rId12" Type="http://schemas.openxmlformats.org/officeDocument/2006/relationships/slide" Target="slides/slide3.xml"/><Relationship Id="rId33" Type="http://schemas.openxmlformats.org/officeDocument/2006/relationships/slide" Target="slides/slide24.xml"/><Relationship Id="rId108" Type="http://schemas.openxmlformats.org/officeDocument/2006/relationships/slide" Target="slides/slide99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slide" Target="slides/slide131.xml"/><Relationship Id="rId145" Type="http://schemas.openxmlformats.org/officeDocument/2006/relationships/slide" Target="slides/slide136.xml"/><Relationship Id="rId161" Type="http://schemas.openxmlformats.org/officeDocument/2006/relationships/slide" Target="slides/slide152.xml"/><Relationship Id="rId166" Type="http://schemas.openxmlformats.org/officeDocument/2006/relationships/slide" Target="slides/slide157.xml"/><Relationship Id="rId182" Type="http://schemas.openxmlformats.org/officeDocument/2006/relationships/slide" Target="slides/slide173.xml"/><Relationship Id="rId187" Type="http://schemas.openxmlformats.org/officeDocument/2006/relationships/slide" Target="slides/slide178.xml"/><Relationship Id="rId217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03.xml"/><Relationship Id="rId233" Type="http://schemas.openxmlformats.org/officeDocument/2006/relationships/slide" Target="slides/slide224.xml"/><Relationship Id="rId238" Type="http://schemas.openxmlformats.org/officeDocument/2006/relationships/slide" Target="slides/slide229.xml"/><Relationship Id="rId254" Type="http://schemas.openxmlformats.org/officeDocument/2006/relationships/handoutMaster" Target="handoutMasters/handoutMaster1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51" Type="http://schemas.openxmlformats.org/officeDocument/2006/relationships/slide" Target="slides/slide142.xml"/><Relationship Id="rId156" Type="http://schemas.openxmlformats.org/officeDocument/2006/relationships/slide" Target="slides/slide147.xml"/><Relationship Id="rId177" Type="http://schemas.openxmlformats.org/officeDocument/2006/relationships/slide" Target="slides/slide168.xml"/><Relationship Id="rId198" Type="http://schemas.openxmlformats.org/officeDocument/2006/relationships/slide" Target="slides/slide189.xml"/><Relationship Id="rId172" Type="http://schemas.openxmlformats.org/officeDocument/2006/relationships/slide" Target="slides/slide163.xml"/><Relationship Id="rId193" Type="http://schemas.openxmlformats.org/officeDocument/2006/relationships/slide" Target="slides/slide184.xml"/><Relationship Id="rId202" Type="http://schemas.openxmlformats.org/officeDocument/2006/relationships/slide" Target="slides/slide193.xml"/><Relationship Id="rId207" Type="http://schemas.openxmlformats.org/officeDocument/2006/relationships/slide" Target="slides/slide198.xml"/><Relationship Id="rId223" Type="http://schemas.openxmlformats.org/officeDocument/2006/relationships/slide" Target="slides/slide214.xml"/><Relationship Id="rId228" Type="http://schemas.openxmlformats.org/officeDocument/2006/relationships/slide" Target="slides/slide219.xml"/><Relationship Id="rId244" Type="http://schemas.openxmlformats.org/officeDocument/2006/relationships/slide" Target="slides/slide235.xml"/><Relationship Id="rId249" Type="http://schemas.openxmlformats.org/officeDocument/2006/relationships/slide" Target="slides/slide240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slide" Target="slides/slide132.xml"/><Relationship Id="rId146" Type="http://schemas.openxmlformats.org/officeDocument/2006/relationships/slide" Target="slides/slide137.xml"/><Relationship Id="rId167" Type="http://schemas.openxmlformats.org/officeDocument/2006/relationships/slide" Target="slides/slide158.xml"/><Relationship Id="rId188" Type="http://schemas.openxmlformats.org/officeDocument/2006/relationships/slide" Target="slides/slide17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162" Type="http://schemas.openxmlformats.org/officeDocument/2006/relationships/slide" Target="slides/slide153.xml"/><Relationship Id="rId183" Type="http://schemas.openxmlformats.org/officeDocument/2006/relationships/slide" Target="slides/slide174.xml"/><Relationship Id="rId213" Type="http://schemas.openxmlformats.org/officeDocument/2006/relationships/slide" Target="slides/slide204.xml"/><Relationship Id="rId218" Type="http://schemas.openxmlformats.org/officeDocument/2006/relationships/slide" Target="slides/slide209.xml"/><Relationship Id="rId234" Type="http://schemas.openxmlformats.org/officeDocument/2006/relationships/slide" Target="slides/slide225.xml"/><Relationship Id="rId239" Type="http://schemas.openxmlformats.org/officeDocument/2006/relationships/slide" Target="slides/slide23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50" Type="http://schemas.openxmlformats.org/officeDocument/2006/relationships/slide" Target="slides/slide241.xml"/><Relationship Id="rId255" Type="http://schemas.openxmlformats.org/officeDocument/2006/relationships/presProps" Target="presProps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157" Type="http://schemas.openxmlformats.org/officeDocument/2006/relationships/slide" Target="slides/slide148.xml"/><Relationship Id="rId178" Type="http://schemas.openxmlformats.org/officeDocument/2006/relationships/slide" Target="slides/slide169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52" Type="http://schemas.openxmlformats.org/officeDocument/2006/relationships/slide" Target="slides/slide143.xml"/><Relationship Id="rId173" Type="http://schemas.openxmlformats.org/officeDocument/2006/relationships/slide" Target="slides/slide164.xml"/><Relationship Id="rId194" Type="http://schemas.openxmlformats.org/officeDocument/2006/relationships/slide" Target="slides/slide185.xml"/><Relationship Id="rId199" Type="http://schemas.openxmlformats.org/officeDocument/2006/relationships/slide" Target="slides/slide190.xml"/><Relationship Id="rId203" Type="http://schemas.openxmlformats.org/officeDocument/2006/relationships/slide" Target="slides/slide194.xml"/><Relationship Id="rId208" Type="http://schemas.openxmlformats.org/officeDocument/2006/relationships/slide" Target="slides/slide199.xml"/><Relationship Id="rId229" Type="http://schemas.openxmlformats.org/officeDocument/2006/relationships/slide" Target="slides/slide220.xml"/><Relationship Id="rId19" Type="http://schemas.openxmlformats.org/officeDocument/2006/relationships/slide" Target="slides/slide10.xml"/><Relationship Id="rId224" Type="http://schemas.openxmlformats.org/officeDocument/2006/relationships/slide" Target="slides/slide215.xml"/><Relationship Id="rId240" Type="http://schemas.openxmlformats.org/officeDocument/2006/relationships/slide" Target="slides/slide231.xml"/><Relationship Id="rId245" Type="http://schemas.openxmlformats.org/officeDocument/2006/relationships/slide" Target="slides/slide236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147" Type="http://schemas.openxmlformats.org/officeDocument/2006/relationships/slide" Target="slides/slide138.xml"/><Relationship Id="rId168" Type="http://schemas.openxmlformats.org/officeDocument/2006/relationships/slide" Target="slides/slide1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slide" Target="slides/slide133.xml"/><Relationship Id="rId163" Type="http://schemas.openxmlformats.org/officeDocument/2006/relationships/slide" Target="slides/slide154.xml"/><Relationship Id="rId184" Type="http://schemas.openxmlformats.org/officeDocument/2006/relationships/slide" Target="slides/slide175.xml"/><Relationship Id="rId189" Type="http://schemas.openxmlformats.org/officeDocument/2006/relationships/slide" Target="slides/slide180.xml"/><Relationship Id="rId219" Type="http://schemas.openxmlformats.org/officeDocument/2006/relationships/slide" Target="slides/slide210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5.xml"/><Relationship Id="rId230" Type="http://schemas.openxmlformats.org/officeDocument/2006/relationships/slide" Target="slides/slide221.xml"/><Relationship Id="rId235" Type="http://schemas.openxmlformats.org/officeDocument/2006/relationships/slide" Target="slides/slide226.xml"/><Relationship Id="rId251" Type="http://schemas.openxmlformats.org/officeDocument/2006/relationships/slide" Target="slides/slide242.xml"/><Relationship Id="rId256" Type="http://schemas.openxmlformats.org/officeDocument/2006/relationships/viewProps" Target="viewProps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158" Type="http://schemas.openxmlformats.org/officeDocument/2006/relationships/slide" Target="slides/slide149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3" Type="http://schemas.openxmlformats.org/officeDocument/2006/relationships/slide" Target="slides/slide144.xml"/><Relationship Id="rId174" Type="http://schemas.openxmlformats.org/officeDocument/2006/relationships/slide" Target="slides/slide165.xml"/><Relationship Id="rId179" Type="http://schemas.openxmlformats.org/officeDocument/2006/relationships/slide" Target="slides/slide170.xml"/><Relationship Id="rId195" Type="http://schemas.openxmlformats.org/officeDocument/2006/relationships/slide" Target="slides/slide186.xml"/><Relationship Id="rId209" Type="http://schemas.openxmlformats.org/officeDocument/2006/relationships/slide" Target="slides/slide200.xml"/><Relationship Id="rId190" Type="http://schemas.openxmlformats.org/officeDocument/2006/relationships/slide" Target="slides/slide181.xml"/><Relationship Id="rId204" Type="http://schemas.openxmlformats.org/officeDocument/2006/relationships/slide" Target="slides/slide195.xml"/><Relationship Id="rId220" Type="http://schemas.openxmlformats.org/officeDocument/2006/relationships/slide" Target="slides/slide211.xml"/><Relationship Id="rId225" Type="http://schemas.openxmlformats.org/officeDocument/2006/relationships/slide" Target="slides/slide216.xml"/><Relationship Id="rId241" Type="http://schemas.openxmlformats.org/officeDocument/2006/relationships/slide" Target="slides/slide232.xml"/><Relationship Id="rId246" Type="http://schemas.openxmlformats.org/officeDocument/2006/relationships/slide" Target="slides/slide237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slide" Target="slides/slide134.xml"/><Relationship Id="rId148" Type="http://schemas.openxmlformats.org/officeDocument/2006/relationships/slide" Target="slides/slide139.xml"/><Relationship Id="rId164" Type="http://schemas.openxmlformats.org/officeDocument/2006/relationships/slide" Target="slides/slide155.xml"/><Relationship Id="rId169" Type="http://schemas.openxmlformats.org/officeDocument/2006/relationships/slide" Target="slides/slide160.xml"/><Relationship Id="rId185" Type="http://schemas.openxmlformats.org/officeDocument/2006/relationships/slide" Target="slides/slide1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171.xml"/><Relationship Id="rId210" Type="http://schemas.openxmlformats.org/officeDocument/2006/relationships/slide" Target="slides/slide201.xml"/><Relationship Id="rId215" Type="http://schemas.openxmlformats.org/officeDocument/2006/relationships/slide" Target="slides/slide206.xml"/><Relationship Id="rId236" Type="http://schemas.openxmlformats.org/officeDocument/2006/relationships/slide" Target="slides/slide227.xml"/><Relationship Id="rId257" Type="http://schemas.openxmlformats.org/officeDocument/2006/relationships/theme" Target="theme/theme1.xml"/><Relationship Id="rId26" Type="http://schemas.openxmlformats.org/officeDocument/2006/relationships/slide" Target="slides/slide17.xml"/><Relationship Id="rId231" Type="http://schemas.openxmlformats.org/officeDocument/2006/relationships/slide" Target="slides/slide222.xml"/><Relationship Id="rId252" Type="http://schemas.openxmlformats.org/officeDocument/2006/relationships/slide" Target="slides/slide243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54" Type="http://schemas.openxmlformats.org/officeDocument/2006/relationships/slide" Target="slides/slide145.xml"/><Relationship Id="rId175" Type="http://schemas.openxmlformats.org/officeDocument/2006/relationships/slide" Target="slides/slide166.xml"/><Relationship Id="rId196" Type="http://schemas.openxmlformats.org/officeDocument/2006/relationships/slide" Target="slides/slide187.xml"/><Relationship Id="rId200" Type="http://schemas.openxmlformats.org/officeDocument/2006/relationships/slide" Target="slides/slide191.xml"/><Relationship Id="rId16" Type="http://schemas.openxmlformats.org/officeDocument/2006/relationships/slide" Target="slides/slide7.xml"/><Relationship Id="rId221" Type="http://schemas.openxmlformats.org/officeDocument/2006/relationships/slide" Target="slides/slide212.xml"/><Relationship Id="rId242" Type="http://schemas.openxmlformats.org/officeDocument/2006/relationships/slide" Target="slides/slide233.xml"/><Relationship Id="rId37" Type="http://schemas.openxmlformats.org/officeDocument/2006/relationships/slide" Target="slides/slide28.xml"/><Relationship Id="rId58" Type="http://schemas.openxmlformats.org/officeDocument/2006/relationships/slide" Target="slides/slide49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44" Type="http://schemas.openxmlformats.org/officeDocument/2006/relationships/slide" Target="slides/slide135.xml"/><Relationship Id="rId90" Type="http://schemas.openxmlformats.org/officeDocument/2006/relationships/slide" Target="slides/slide81.xml"/><Relationship Id="rId165" Type="http://schemas.openxmlformats.org/officeDocument/2006/relationships/slide" Target="slides/slide156.xml"/><Relationship Id="rId186" Type="http://schemas.openxmlformats.org/officeDocument/2006/relationships/slide" Target="slides/slide177.xml"/><Relationship Id="rId211" Type="http://schemas.openxmlformats.org/officeDocument/2006/relationships/slide" Target="slides/slide202.xml"/><Relationship Id="rId232" Type="http://schemas.openxmlformats.org/officeDocument/2006/relationships/slide" Target="slides/slide223.xml"/><Relationship Id="rId253" Type="http://schemas.openxmlformats.org/officeDocument/2006/relationships/notesMaster" Target="notesMasters/notesMaster1.xml"/><Relationship Id="rId27" Type="http://schemas.openxmlformats.org/officeDocument/2006/relationships/slide" Target="slides/slide18.xml"/><Relationship Id="rId48" Type="http://schemas.openxmlformats.org/officeDocument/2006/relationships/slide" Target="slides/slide39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34" Type="http://schemas.openxmlformats.org/officeDocument/2006/relationships/slide" Target="slides/slide125.xml"/><Relationship Id="rId80" Type="http://schemas.openxmlformats.org/officeDocument/2006/relationships/slide" Target="slides/slide71.xml"/><Relationship Id="rId155" Type="http://schemas.openxmlformats.org/officeDocument/2006/relationships/slide" Target="slides/slide146.xml"/><Relationship Id="rId176" Type="http://schemas.openxmlformats.org/officeDocument/2006/relationships/slide" Target="slides/slide167.xml"/><Relationship Id="rId197" Type="http://schemas.openxmlformats.org/officeDocument/2006/relationships/slide" Target="slides/slide188.xml"/><Relationship Id="rId201" Type="http://schemas.openxmlformats.org/officeDocument/2006/relationships/slide" Target="slides/slide192.xml"/><Relationship Id="rId222" Type="http://schemas.openxmlformats.org/officeDocument/2006/relationships/slide" Target="slides/slide213.xml"/><Relationship Id="rId243" Type="http://schemas.openxmlformats.org/officeDocument/2006/relationships/slide" Target="slides/slide234.xml"/><Relationship Id="rId17" Type="http://schemas.openxmlformats.org/officeDocument/2006/relationships/slide" Target="slides/slide8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24" Type="http://schemas.openxmlformats.org/officeDocument/2006/relationships/slide" Target="slides/slide1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D8DACC8-C10E-443F-B33B-3D52325D2E01}" type="datetimeFigureOut">
              <a:rPr lang="zh-TW" altLang="en-US"/>
              <a:pPr>
                <a:defRPr/>
              </a:pPr>
              <a:t>2017/12/5</a:t>
            </a:fld>
            <a:endParaRPr lang="en-US" altLang="zh-TW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E990B757-6CCD-4E95-8AC1-2BF68AE68C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108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A50B8B44-62CE-4CF3-81BB-6DB74EEDF90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defRPr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9E8851FF-9748-423E-8B2A-57A160E291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325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30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30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0D316C6E-4E6A-4ED4-92CD-5D7A14EBD6F6}" type="slidenum">
              <a:rPr lang="zh-TW" altLang="en-US" sz="1200" b="0" smtClean="0">
                <a:ea typeface="新細明體" charset="-120"/>
              </a:rPr>
              <a:pPr/>
              <a:t>6</a:t>
            </a:fld>
            <a:endParaRPr lang="en-US" altLang="zh-TW" sz="1200" b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22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B264C8-D5E0-4C5B-8B4D-6018C4195B9A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104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32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B662F2-8369-40BA-84FA-2D915F67FDBC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105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43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20DAA5-CD47-46D1-9B6E-D673D86AE1B0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106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53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66CD37-07C7-463C-99D0-B5CA5A750281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107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6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63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106367-1D80-4D05-942E-6FEFB8870B19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108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73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1EF9CA-BD61-43FA-9944-A21D63A9DEDF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109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10B6B5-2174-42A1-8D66-FCBCE8E326A8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110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9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94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B0DB86-C051-4286-AB66-623F7EEACC1E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111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0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04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2E26B8-A257-46EC-926F-731BBAE2A06E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112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14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5BFE8B-B3BC-4360-8080-55540AFFC92A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113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40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B457F2-7D46-46DE-BE8E-A9C654A79C06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25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18916B-4C8A-4C14-B266-AC24211EF221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114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35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35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EC9E60-3284-4D38-97CD-99F18EF1178D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115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45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45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2746DB-CDCD-4630-A648-86F0D2C53ACE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116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55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A58677-5ED2-42D2-A378-8B10A26FC6DF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117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65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65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F142DC-63D1-4138-9649-0ACDEF67CD25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118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76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76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9657C3-1C06-47CB-A896-CED54F44B3E8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119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86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2CF5D6E-C31A-4296-BF22-983B16F738C8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120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96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696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C81C63-A414-4753-B19D-4141B43277B5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121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06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06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4E06F7-E335-41BA-84A8-C9813909278F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122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17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17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F40D3B-78FA-460D-A505-085259E20D2C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123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50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9E7A6A-D087-44BD-AE31-7C8D79D521A9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97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27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27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D347AE-6EB5-4662-B8D3-D2208182C514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124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37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3E8161-F76F-482F-870C-3A4DDE71C4CD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125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47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47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10AF05-FFC4-4AA0-BEF0-2F67B7F934FC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126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58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58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D222A9-4523-4B72-8898-0F3DB8D89FE4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127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68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68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89502A-D87B-419B-A52C-3A497FFD1983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128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78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786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250CCA-A2A6-466A-8905-E81109252DF8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129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8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888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061223-ADF2-4B3E-AC5A-DB996CC1E7F6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134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99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7990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BFAC05-DF52-445C-9573-835EF4BE0AB9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135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09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093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2192B8-03C5-4E9D-A24F-C4804C02B8F0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136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19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195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3843F8-0553-4137-AB4F-23AE10129988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137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61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7134ED9-8276-4CF4-80FB-73D6CD7BB808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98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29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298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B38E91-E57B-41D4-99B8-CAEE1F2009F5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138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40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400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D7990F-E444-4B74-AB4F-E3980DAADD8F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139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50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502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B473A9-8520-4E4E-B748-6A7037C19250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140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0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605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2DE744-92AF-4253-A2A2-A0AFDCD00C66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141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70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707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93A09D-9C10-4147-A0FE-81039FD58A13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142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8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810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8C02EFD-07E7-44E5-A40A-76D79677E602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143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2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32C26A-8CEF-41B1-BE23-D71320199394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144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0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014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F4EA11-1AFA-4861-899B-082BE81F096D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145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11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117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AD5455-2200-44E4-BF7D-D7957F4D41BD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146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2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219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9AEFF0-A030-4064-9E80-A89B829AE4DE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147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71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D2892F-0292-420B-865D-FE21F7B91297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99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322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EC2421-A21D-44D4-88C8-764114E63C4B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148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4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424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CE89CB-4E46-41F5-9C97-721033E346A5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149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5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526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DD176-F0FF-460C-9F09-D082CE1DCC22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150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62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629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E31D3B-DD1B-4E94-B227-69C3E38DE228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151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73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731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158988-9B58-440C-90FD-A4FC64953A42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152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83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8340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42EF4C-2814-4B38-9FD5-B07CB9AC58F0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153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993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21465A-6114-4EA2-A4E2-F7BF9651148B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154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03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07C2A-CDC3-49FE-BC44-C792E161CE81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155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8164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3C488F-9D1E-44E2-ACBF-5DC1003371CD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100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91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49188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B98A04-4A32-470F-B4B6-51A04786C47A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0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0212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7CF6C3-E4CE-41E8-837C-47D0EF747A05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1236" name="投影片編號版面配置區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45F728-7395-44CA-A86B-A196A94E71C7}" type="slidenum">
              <a:rPr lang="zh-TW" altLang="en-US" sz="1200" b="0">
                <a:ea typeface="新細明體" charset="-120"/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zh-TW" sz="1200" b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BB39-89CB-4EB4-AD6D-9B1C7696A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104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DCAA-7EC4-4B32-BDA4-728A5E8640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961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46AC-EF7B-4797-B522-0CC3CF7E38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96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E3575-D920-4D53-B989-8A23D4CDD6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014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DB63BC-8517-4F7F-A284-9480C608D9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387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E0CDE4-D716-476C-B579-CBDD43FBC0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590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6792FE-4825-4C30-8150-92423C810D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735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987040-5F69-4E1D-8795-94EA4E6494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476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C837FE-CBE2-4FD5-83E3-7BFB1C9293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243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CC528CD-5BB4-492E-A195-75CD56CF8B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1415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5C48C2-E2C2-428A-A316-FC520FCCC4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154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2E8C-A38D-468E-B7EE-CB4F9A1682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0055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24DCEE-A7D5-420A-BB81-DFEB932027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659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AFD069-04E5-4BCF-A1BA-007CF749E9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793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3F3BE0-4EA3-44A4-BD6A-C05E16CACE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167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BE84DF-1ECA-4AF6-9E63-AD1246102A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970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9E6079-380F-4A51-9791-BADAE1C16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3103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7162FA-7EC8-46BF-9461-EA081C3CB7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2187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0FFE42-E178-40A5-90BA-335BFAAAB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741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44D0B9-69DA-44DC-8CD4-675BB2DE1E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6276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C902DD-E913-49E9-9FD5-BE21254FB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041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397106-2F38-4A06-BAC1-9E0FC73C0E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29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F03F8-0B08-4A0F-A286-20EECE506B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8876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DE940C-F2DB-4E82-9609-D2DF3697F5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442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A8660D-4FE7-4D3F-BBEF-2ECC4D15DA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6248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D78A28C-A4E3-44C6-866E-47EAB8B518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153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CC504A-F5DD-4EA0-B9A4-D8E6885753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790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94FD7D6-1072-4972-85AE-A0D717CE100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9844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F399041-3889-416D-8803-77B9C4464B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3297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DFDEDF-2DA8-4649-B07D-685B05B31D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71251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ABB721-F6F8-43EC-BECC-A9766D6BBFC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4448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423FDC-2DC4-4528-9FC4-E4C2CFB7C1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1029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A79776-1B5D-44C4-B2F7-491D8FA1C8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690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3608-2C62-40E0-85D6-2330013B0E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3797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E8DB62-7E6D-4FAD-A534-02B86A6459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668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4E3943-E4B7-416E-A1A4-7E6C6A46A2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408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05A334-3982-434A-A7BD-174BB28A5E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0899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A41A82-B0A6-4B89-8F24-6E9DD6ECF3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769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CE9D65-3715-4B33-9D4E-A97FE9224B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1214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B48EEC-D277-46DA-A77C-9A14799E25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550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CA445C-4A22-4A7B-9BF2-7A8A2E6AD1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241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CFD651-68F4-440A-AF02-7D3E97B944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958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2572926-7B44-42E2-8F81-2669E1E8EE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93007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1B2EB7B-EAF1-4F38-9549-6E47BC5596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813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AD3D-F796-4805-8307-84642336D0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5076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95DE40-CFC2-40D3-93D5-AC020F37FD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15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E8EC054-C07F-43F6-A49B-936CB136AF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611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5BDC53D-46EF-46D8-B947-6AAA2AD97C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342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21AC29-E11C-47F6-A796-092D17807A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059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CB968B-BA27-4081-8A80-22F6936A58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9937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9E07EB-FBF1-4691-9CF5-742AF31189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76377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57F3766-6111-40FB-8ACB-27E9E4DBAC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02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BCD05E-A50A-4DEC-B820-623CA6E984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7803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2FFC6C-2FF8-488B-9C59-BEC700D6ED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140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8B17B9-5C05-4A7A-8865-64B7C2055E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500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46FF-7D21-4EDE-A6EF-B462769AB1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689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DF639B4-FBA0-4BE1-9325-0106D3EB75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1764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94E759-FB94-49DA-A42D-63D8A69A00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8338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B6DA31-7F49-4509-8212-70E6D126A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8148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8EA430C-E1BC-48B4-A09B-3D4F230E09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4212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E2CA4E-89C6-4224-8AF9-60CBACAFA5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9056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CCF068-A70A-4760-A1B0-701D9018DF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7527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129984A-2893-4B25-B65B-CFD5135869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532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3A20CC-C79A-4298-8821-B1C2ED971B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9021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86FCAC-344C-41F3-9E43-ABCAFB9650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2359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48B6D1-05C9-4FD8-8B34-11D1B39625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6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5654C-A1D7-4FFC-A703-6024B041DF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8820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75232CF-8B07-43BE-8EC3-2402D6BBBF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7646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F7E3F08-0C74-49A0-A84C-071030E3C6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6825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10F5AAD-E5A0-4FFE-BC4D-D59AB201C6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1319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2C069C-E18E-4F10-B879-0195A2F7BC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33136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CCC4908-DDFD-4907-890E-2CB8DF0482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9444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602399-2F07-4221-80A1-D1207A3D4C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76701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2A0A0D-78C6-411D-8492-C4B56D91F0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82114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B612FF-1D14-4C5B-819D-7703E13F04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17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069640-040A-40C6-9C0F-BB0C348C5C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3039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CCA0F8-8C61-476E-B5A5-B0B8A14A23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930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6439D-CD4A-452A-AE3F-8570B3C04E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6492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868156D-22D5-40FD-8708-AFDA08A413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17203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23757C-171F-4E92-9D7C-3A8D2B3FD7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3873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C5B604-7AB2-4BBB-A53D-44C114F411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9396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F45D9D-2E38-4530-B206-B61A5910D1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4548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8C3D-458D-40D1-8508-0E4BE823DF1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AF4D-C444-4331-AC84-A0080962B27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557A-F032-4B2B-AE38-7CB97289E1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19775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9D7D-2576-4750-AE93-BF2E82A4CAD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048A3-C04D-40FF-8A0C-0280E0B7950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0296-6B7E-42E3-B397-9876EFD47A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3560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D54B-A81F-4922-A08F-D07D22ACB60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0CC4F-8F06-4F4A-B14D-2349ADF8834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5D4D-4295-4A03-82F7-77E0360D8B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934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76C6-7E76-443B-B376-E6CFF36DAAF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2BF9-BA9A-4280-9550-B4BFAC3A4FF4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D916-DF4D-453D-9995-688751107C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34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7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BDCE-BA2E-4D5B-9804-6005F1F45F04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E352-B7F7-436C-83A3-7186D84D27E8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DDD2-8665-4D33-8AC9-C84ECA9CD36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558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45623-CEAE-451B-951D-4A9653A46B6E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8FE6-3E72-4F01-9FA9-93B6907EE09D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B1AC8-1F80-4200-9321-59744193D8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47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4813E-205E-4825-BDFC-AD7AA9A029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832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ECA9-2043-42CE-BB04-06A156E73D7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27BB-9AFC-44C5-A3AB-E227244EF3A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3597B-CB9D-46CC-A586-0E4145C7CB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4810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6C35-C989-4E7D-886C-B504335BD012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48F3-8F48-485A-88FE-5133061F8FC9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7E2C-F418-4ADA-B237-C883C11EAC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1181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8501F-E61E-4E66-8F10-74295E6983E6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23DAF-7B03-4184-AD18-C796632BA42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DE8D-752B-4877-B355-EAEE248A0C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9766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圖片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E76A-376B-4208-831E-05F6EE2C4D8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ADD2-11A1-49F5-A633-1F6307C1DE8A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5022-B282-42E1-B612-E82F33282D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42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fld id="{5620D103-513A-4D4D-91A6-7F5654CB78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  <p:sldLayoutId id="21474849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B1395C-FC8F-4CCD-896C-6D2C40F1F7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D5B087-5690-466F-B966-524B7ABB48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  <p:sldLayoutId id="214748493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B6ED9C7-DBED-4AFF-92DE-51C94A722C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8D2F964-859F-4651-87A3-81D1E6B12F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295379-FF06-4E7D-ACF9-5FC23F8CF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41A0B3-F1DC-44E1-A7C5-B7FE52F16A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91CD856-6F05-4CD8-9958-B8043FAD50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6" r:id="rId1"/>
    <p:sldLayoutId id="2147484977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4983" r:id="rId8"/>
    <p:sldLayoutId id="2147484984" r:id="rId9"/>
    <p:sldLayoutId id="214748498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46A9100B-3508-41B0-B43C-8D0CA416897F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542891F6-D0F3-4593-AD20-02F4445F12D5}" type="datetimeFigureOut">
              <a:rPr lang="zh-TW" altLang="en-US"/>
              <a:pPr>
                <a:defRPr/>
              </a:pPr>
              <a:t>2017/12/5</a:t>
            </a:fld>
            <a:endParaRPr lang="zh-TW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FA35F3AB-1DBE-4A79-9442-DDD89F1657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7.xml"/><Relationship Id="rId4" Type="http://schemas.openxmlformats.org/officeDocument/2006/relationships/image" Target="../media/image5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7.xml"/><Relationship Id="rId4" Type="http://schemas.openxmlformats.org/officeDocument/2006/relationships/image" Target="../media/image6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9.xml"/><Relationship Id="rId4" Type="http://schemas.openxmlformats.org/officeDocument/2006/relationships/image" Target="../media/image5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9.xml"/><Relationship Id="rId4" Type="http://schemas.openxmlformats.org/officeDocument/2006/relationships/image" Target="../media/image6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63.xml"/><Relationship Id="rId4" Type="http://schemas.openxmlformats.org/officeDocument/2006/relationships/image" Target="../media/image5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63.xml"/><Relationship Id="rId4" Type="http://schemas.openxmlformats.org/officeDocument/2006/relationships/image" Target="../media/image6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0.xml"/><Relationship Id="rId4" Type="http://schemas.openxmlformats.org/officeDocument/2006/relationships/image" Target="../media/image5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0.xml"/><Relationship Id="rId4" Type="http://schemas.openxmlformats.org/officeDocument/2006/relationships/image" Target="../media/image6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5.xml"/><Relationship Id="rId4" Type="http://schemas.openxmlformats.org/officeDocument/2006/relationships/image" Target="../media/image5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5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81.xml"/><Relationship Id="rId4" Type="http://schemas.openxmlformats.org/officeDocument/2006/relationships/image" Target="../media/image58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81.xml"/><Relationship Id="rId4" Type="http://schemas.openxmlformats.org/officeDocument/2006/relationships/image" Target="../media/image6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3.xml"/><Relationship Id="rId4" Type="http://schemas.openxmlformats.org/officeDocument/2006/relationships/image" Target="../media/image58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3.xml"/><Relationship Id="rId4" Type="http://schemas.openxmlformats.org/officeDocument/2006/relationships/image" Target="../media/image6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5.xml"/><Relationship Id="rId4" Type="http://schemas.openxmlformats.org/officeDocument/2006/relationships/image" Target="../media/image58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5.xml"/><Relationship Id="rId4" Type="http://schemas.openxmlformats.org/officeDocument/2006/relationships/image" Target="../media/image6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9.xml"/><Relationship Id="rId4" Type="http://schemas.openxmlformats.org/officeDocument/2006/relationships/image" Target="../media/image6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6.xml"/><Relationship Id="rId4" Type="http://schemas.openxmlformats.org/officeDocument/2006/relationships/image" Target="../media/image6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8.xml"/><Relationship Id="rId4" Type="http://schemas.openxmlformats.org/officeDocument/2006/relationships/image" Target="../media/image6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20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62.xml"/><Relationship Id="rId4" Type="http://schemas.openxmlformats.org/officeDocument/2006/relationships/image" Target="../media/image6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69.xml"/><Relationship Id="rId4" Type="http://schemas.openxmlformats.org/officeDocument/2006/relationships/image" Target="../media/image6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3.xml"/><Relationship Id="rId4" Type="http://schemas.openxmlformats.org/officeDocument/2006/relationships/image" Target="../media/image6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24.xml"/><Relationship Id="rId4" Type="http://schemas.openxmlformats.org/officeDocument/2006/relationships/image" Target="../media/image6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80.xml"/><Relationship Id="rId4" Type="http://schemas.openxmlformats.org/officeDocument/2006/relationships/image" Target="../media/image6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26.xml"/><Relationship Id="rId4" Type="http://schemas.openxmlformats.org/officeDocument/2006/relationships/image" Target="../media/image6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81.xml"/><Relationship Id="rId4" Type="http://schemas.openxmlformats.org/officeDocument/2006/relationships/image" Target="../media/image6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2.xml"/><Relationship Id="rId4" Type="http://schemas.openxmlformats.org/officeDocument/2006/relationships/image" Target="../media/image6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4.xml"/><Relationship Id="rId4" Type="http://schemas.openxmlformats.org/officeDocument/2006/relationships/image" Target="../media/image6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5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slide" Target="slide4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slide" Target="slide9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13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slide" Target="slide9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6.xml"/><Relationship Id="rId4" Type="http://schemas.openxmlformats.org/officeDocument/2006/relationships/image" Target="../media/image6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7.xml"/><Relationship Id="rId4" Type="http://schemas.openxmlformats.org/officeDocument/2006/relationships/image" Target="../media/image62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8.xml"/><Relationship Id="rId4" Type="http://schemas.openxmlformats.org/officeDocument/2006/relationships/image" Target="../media/image6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9.xml"/><Relationship Id="rId4" Type="http://schemas.openxmlformats.org/officeDocument/2006/relationships/image" Target="../media/image62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0.xml"/><Relationship Id="rId4" Type="http://schemas.openxmlformats.org/officeDocument/2006/relationships/image" Target="../media/image62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2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4.xml"/><Relationship Id="rId4" Type="http://schemas.openxmlformats.org/officeDocument/2006/relationships/image" Target="../media/image6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5.xml"/><Relationship Id="rId4" Type="http://schemas.openxmlformats.org/officeDocument/2006/relationships/image" Target="../media/image62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7.xml"/><Relationship Id="rId4" Type="http://schemas.openxmlformats.org/officeDocument/2006/relationships/image" Target="../media/image62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8.xml"/><Relationship Id="rId4" Type="http://schemas.openxmlformats.org/officeDocument/2006/relationships/image" Target="../media/image62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9.xml"/><Relationship Id="rId4" Type="http://schemas.openxmlformats.org/officeDocument/2006/relationships/image" Target="../media/image6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62.xml"/><Relationship Id="rId4" Type="http://schemas.openxmlformats.org/officeDocument/2006/relationships/image" Target="../media/image62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64.xml"/><Relationship Id="rId4" Type="http://schemas.openxmlformats.org/officeDocument/2006/relationships/image" Target="../media/image62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67.xml"/><Relationship Id="rId4" Type="http://schemas.openxmlformats.org/officeDocument/2006/relationships/image" Target="../media/image62.png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0.xml"/><Relationship Id="rId4" Type="http://schemas.openxmlformats.org/officeDocument/2006/relationships/image" Target="../media/image62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3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image" Target="../media/image7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7.xml"/><Relationship Id="rId4" Type="http://schemas.openxmlformats.org/officeDocument/2006/relationships/image" Target="../media/image62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8.xml"/><Relationship Id="rId4" Type="http://schemas.openxmlformats.org/officeDocument/2006/relationships/image" Target="../media/image62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79.xml"/><Relationship Id="rId4" Type="http://schemas.openxmlformats.org/officeDocument/2006/relationships/image" Target="../media/image6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81.xml"/><Relationship Id="rId4" Type="http://schemas.openxmlformats.org/officeDocument/2006/relationships/image" Target="../media/image62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85.xml"/><Relationship Id="rId4" Type="http://schemas.openxmlformats.org/officeDocument/2006/relationships/image" Target="../media/image62.png"/></Relationships>
</file>

<file path=ppt/slides/_rels/slide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95.xml"/><Relationship Id="rId4" Type="http://schemas.openxmlformats.org/officeDocument/2006/relationships/image" Target="../media/image62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59.png"/><Relationship Id="rId4" Type="http://schemas.openxmlformats.org/officeDocument/2006/relationships/slide" Target="slide54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9.png"/><Relationship Id="rId4" Type="http://schemas.openxmlformats.org/officeDocument/2006/relationships/slide" Target="slide70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59.png"/><Relationship Id="rId4" Type="http://schemas.openxmlformats.org/officeDocument/2006/relationships/slide" Target="slide7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59.png"/><Relationship Id="rId4" Type="http://schemas.openxmlformats.org/officeDocument/2006/relationships/slide" Target="slide9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41.xml"/><Relationship Id="rId7" Type="http://schemas.openxmlformats.org/officeDocument/2006/relationships/slide" Target="slide4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slide" Target="slide95.xml"/><Relationship Id="rId4" Type="http://schemas.openxmlformats.org/officeDocument/2006/relationships/image" Target="../media/image5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5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png"/><Relationship Id="rId5" Type="http://schemas.openxmlformats.org/officeDocument/2006/relationships/slide" Target="slide164.xml"/><Relationship Id="rId4" Type="http://schemas.openxmlformats.org/officeDocument/2006/relationships/image" Target="../media/image7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slide" Target="slide16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65.png"/><Relationship Id="rId4" Type="http://schemas.openxmlformats.org/officeDocument/2006/relationships/slide" Target="slide16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slide" Target="slide18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96.xml"/><Relationship Id="rId1" Type="http://schemas.openxmlformats.org/officeDocument/2006/relationships/slideLayout" Target="../slideLayouts/slideLayout59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" Target="slide19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20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9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slide" Target="slide20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7.xml"/><Relationship Id="rId1" Type="http://schemas.openxmlformats.org/officeDocument/2006/relationships/slideLayout" Target="../slideLayouts/slideLayout59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8.xml"/><Relationship Id="rId1" Type="http://schemas.openxmlformats.org/officeDocument/2006/relationships/slideLayout" Target="../slideLayouts/slideLayout59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6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10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1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6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12.xml"/><Relationship Id="rId1" Type="http://schemas.openxmlformats.org/officeDocument/2006/relationships/slideLayout" Target="../slideLayouts/slideLayout59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9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59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slide" Target="slide2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slide" Target="slide2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slide" Target="slide2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slide" Target="slide2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slide" Target="slide2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slide" Target="slide2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slide" Target="slide2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2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3.nmtl.gov.tw/Writer2/index.html" TargetMode="External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hyperlink" Target="http://library.taiwanschoolnet.org/cyberfair2003/C0331970002/index.htm" TargetMode="External"/><Relationship Id="rId5" Type="http://schemas.openxmlformats.org/officeDocument/2006/relationships/hyperlink" Target="http://blog.udn.com/HungGee" TargetMode="External"/><Relationship Id="rId4" Type="http://schemas.openxmlformats.org/officeDocument/2006/relationships/hyperlink" Target="http://www.nmmba.gov.tw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25.&#36259;&#30475;&#20316;&#23478;&#9472;&#24278;&#40251;&#22522;&#65306;&#23559;&#28023;&#27915;&#30070;&#20316;&#25945;&#32946;&#24179;&#33274;.wmv" TargetMode="External"/><Relationship Id="rId3" Type="http://schemas.openxmlformats.org/officeDocument/2006/relationships/hyperlink" Target="20.&#36259;&#30475;&#20316;&#23478;&#9472;&#24278;&#40251;&#22522;&#65306;&#22823;&#23665;&#22823;&#28023;&#30340;&#25104;&#38263;&#27506;&#26376;.wmv" TargetMode="External"/><Relationship Id="rId7" Type="http://schemas.openxmlformats.org/officeDocument/2006/relationships/hyperlink" Target="24.&#36259;&#30475;&#20316;&#23478;&#9472;&#24278;&#40251;&#22522;&#65306;&#12296;&#39912;&#29983;&#39912;&#19990;&#12297;&#28858;&#39912;&#35930;&#20316;&#20659;.wmv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23.&#36259;&#30475;&#20316;&#23478;&#9472;&#24278;&#40251;&#22522;&#65306;&#12296;&#39740;&#38957;&#20992;&#12297;&#28023;&#27915;&#25991;&#23416;&#30340;&#38283;&#25299;.wmv" TargetMode="External"/><Relationship Id="rId11" Type="http://schemas.openxmlformats.org/officeDocument/2006/relationships/slide" Target="slide4.xml"/><Relationship Id="rId5" Type="http://schemas.openxmlformats.org/officeDocument/2006/relationships/hyperlink" Target="22.&#36259;&#30475;&#20316;&#23478;&#9472;&#24278;&#40251;&#22522;&#65306;&#24478;&#35342;&#28023;&#20154;&#21040;&#39912;&#35930;&#35299;&#35498;&#21729;.wmv" TargetMode="External"/><Relationship Id="rId10" Type="http://schemas.openxmlformats.org/officeDocument/2006/relationships/image" Target="../media/image14.png"/><Relationship Id="rId4" Type="http://schemas.openxmlformats.org/officeDocument/2006/relationships/hyperlink" Target="21.&#36259;&#30475;&#20316;&#23478;&#9472;&#24278;&#40251;&#22522;&#65306;&#20013;&#24180;&#36681;&#26989;&#25104;&#28858;&#35342;&#28023;&#20154;.wmv" TargetMode="External"/><Relationship Id="rId9" Type="http://schemas.openxmlformats.org/officeDocument/2006/relationships/hyperlink" Target="26.&#36259;&#30475;&#20316;&#23478;&#9472;&#24278;&#40251;&#22522;&#65306;&#28023;&#27915;&#25991;&#23416;&#20316;&#21697;&#37327;&#22810;&#36074;&#31934;.wmv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8.xml"/><Relationship Id="rId3" Type="http://schemas.openxmlformats.org/officeDocument/2006/relationships/slide" Target="slide5.xml"/><Relationship Id="rId7" Type="http://schemas.openxmlformats.org/officeDocument/2006/relationships/slide" Target="slide162.xml"/><Relationship Id="rId12" Type="http://schemas.openxmlformats.org/officeDocument/2006/relationships/slide" Target="slide24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0.xml"/><Relationship Id="rId11" Type="http://schemas.openxmlformats.org/officeDocument/2006/relationships/slide" Target="slide214.xml"/><Relationship Id="rId5" Type="http://schemas.openxmlformats.org/officeDocument/2006/relationships/slide" Target="slide45.xml"/><Relationship Id="rId10" Type="http://schemas.openxmlformats.org/officeDocument/2006/relationships/slide" Target="slide201.xml"/><Relationship Id="rId4" Type="http://schemas.openxmlformats.org/officeDocument/2006/relationships/slide" Target="slide14.xml"/><Relationship Id="rId9" Type="http://schemas.openxmlformats.org/officeDocument/2006/relationships/slide" Target="slide17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slide" Target="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slide" Target="slide1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93.xml"/><Relationship Id="rId3" Type="http://schemas.openxmlformats.org/officeDocument/2006/relationships/slide" Target="slide4.xml"/><Relationship Id="rId7" Type="http://schemas.openxmlformats.org/officeDocument/2006/relationships/slide" Target="slide57.xml"/><Relationship Id="rId12" Type="http://schemas.openxmlformats.org/officeDocument/2006/relationships/slide" Target="slide8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11" Type="http://schemas.openxmlformats.org/officeDocument/2006/relationships/slide" Target="slide75.xml"/><Relationship Id="rId5" Type="http://schemas.openxmlformats.org/officeDocument/2006/relationships/slide" Target="slide46.xml"/><Relationship Id="rId10" Type="http://schemas.openxmlformats.org/officeDocument/2006/relationships/slide" Target="slide70.xml"/><Relationship Id="rId4" Type="http://schemas.openxmlformats.org/officeDocument/2006/relationships/image" Target="../media/image5.png"/><Relationship Id="rId9" Type="http://schemas.openxmlformats.org/officeDocument/2006/relationships/slide" Target="slide63.xml"/><Relationship Id="rId14" Type="http://schemas.openxmlformats.org/officeDocument/2006/relationships/slide" Target="slide9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slide" Target="slide9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slide" Target="slide97.xml"/><Relationship Id="rId9" Type="http://schemas.openxmlformats.org/officeDocument/2006/relationships/slide" Target="slide13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slide" Target="slide130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35.xml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136.xml"/><Relationship Id="rId10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137.xml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" Target="slide1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slide" Target="slide50.xml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11" Type="http://schemas.openxmlformats.org/officeDocument/2006/relationships/image" Target="../media/image32.pn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slide" Target="slide99.xml"/><Relationship Id="rId9" Type="http://schemas.openxmlformats.org/officeDocument/2006/relationships/slide" Target="slide13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slide" Target="slide139.xml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156.xml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slide" Target="slide140.xml"/><Relationship Id="rId4" Type="http://schemas.openxmlformats.org/officeDocument/2006/relationships/image" Target="../media/image18.png"/><Relationship Id="rId9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14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" Target="slide1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slide" Target="slide57.xml"/><Relationship Id="rId9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slide" Target="slide10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slide" Target="slide101.xml"/><Relationship Id="rId9" Type="http://schemas.openxmlformats.org/officeDocument/2006/relationships/slide" Target="slide14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43.xml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" Target="slide1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slide" Target="slide59.xml"/><Relationship Id="rId9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144.xm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" Target="slide10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0.xml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0" Type="http://schemas.openxmlformats.org/officeDocument/2006/relationships/image" Target="../media/image43.png"/><Relationship Id="rId4" Type="http://schemas.openxmlformats.org/officeDocument/2006/relationships/slide" Target="slide103.xml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45.xml"/><Relationship Id="rId7" Type="http://schemas.openxmlformats.org/officeDocument/2006/relationships/slide" Target="slide63.xml"/><Relationship Id="rId12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5" Type="http://schemas.openxmlformats.org/officeDocument/2006/relationships/slide" Target="slide119.xml"/><Relationship Id="rId10" Type="http://schemas.openxmlformats.org/officeDocument/2006/relationships/image" Target="../media/image29.png"/><Relationship Id="rId4" Type="http://schemas.openxmlformats.org/officeDocument/2006/relationships/image" Target="../media/image44.png"/><Relationship Id="rId9" Type="http://schemas.openxmlformats.org/officeDocument/2006/relationships/slide" Target="slide4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" Target="slide10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4.xml"/><Relationship Id="rId5" Type="http://schemas.openxmlformats.org/officeDocument/2006/relationships/image" Target="../media/image17.png"/><Relationship Id="rId4" Type="http://schemas.openxmlformats.org/officeDocument/2006/relationships/slide" Target="slide105.xml"/><Relationship Id="rId9" Type="http://schemas.openxmlformats.org/officeDocument/2006/relationships/image" Target="../media/image2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5.png"/><Relationship Id="rId4" Type="http://schemas.openxmlformats.org/officeDocument/2006/relationships/slide" Target="slide1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slide" Target="slide147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" Target="slide1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slide" Target="slide70.xml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57.xml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slide" Target="slide10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1.xml"/><Relationship Id="rId11" Type="http://schemas.openxmlformats.org/officeDocument/2006/relationships/image" Target="../media/image47.png"/><Relationship Id="rId5" Type="http://schemas.openxmlformats.org/officeDocument/2006/relationships/image" Target="../media/image17.png"/><Relationship Id="rId10" Type="http://schemas.openxmlformats.org/officeDocument/2006/relationships/slide" Target="slide148.xml"/><Relationship Id="rId4" Type="http://schemas.openxmlformats.org/officeDocument/2006/relationships/slide" Target="slide107.xml"/><Relationship Id="rId9" Type="http://schemas.openxmlformats.org/officeDocument/2006/relationships/image" Target="../media/image18.png"/><Relationship Id="rId14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slide" Target="slide7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2.xml"/><Relationship Id="rId5" Type="http://schemas.openxmlformats.org/officeDocument/2006/relationships/image" Target="../media/image48.png"/><Relationship Id="rId4" Type="http://schemas.openxmlformats.org/officeDocument/2006/relationships/slide" Target="slide14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slide" Target="slide45.xml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" Target="slide10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6.xml"/><Relationship Id="rId5" Type="http://schemas.openxmlformats.org/officeDocument/2006/relationships/image" Target="../media/image17.png"/><Relationship Id="rId4" Type="http://schemas.openxmlformats.org/officeDocument/2006/relationships/slide" Target="slide10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slide" Target="slide158.xml"/><Relationship Id="rId2" Type="http://schemas.openxmlformats.org/officeDocument/2006/relationships/slide" Target="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9.png"/><Relationship Id="rId4" Type="http://schemas.openxmlformats.org/officeDocument/2006/relationships/slide" Target="slide15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0.png"/><Relationship Id="rId4" Type="http://schemas.openxmlformats.org/officeDocument/2006/relationships/slide" Target="slide15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slide" Target="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slide" Target="slide15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" Target="slide1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image" Target="../media/image8.png"/><Relationship Id="rId4" Type="http://schemas.openxmlformats.org/officeDocument/2006/relationships/slide" Target="slide81.xml"/><Relationship Id="rId9" Type="http://schemas.openxmlformats.org/officeDocument/2006/relationships/image" Target="../media/image24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52.png"/><Relationship Id="rId2" Type="http://schemas.openxmlformats.org/officeDocument/2006/relationships/slide" Target="slide110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2.xml"/><Relationship Id="rId11" Type="http://schemas.openxmlformats.org/officeDocument/2006/relationships/slide" Target="slide153.xml"/><Relationship Id="rId5" Type="http://schemas.openxmlformats.org/officeDocument/2006/relationships/image" Target="../media/image17.png"/><Relationship Id="rId15" Type="http://schemas.openxmlformats.org/officeDocument/2006/relationships/slide" Target="slide125.xml"/><Relationship Id="rId10" Type="http://schemas.openxmlformats.org/officeDocument/2006/relationships/image" Target="../media/image22.png"/><Relationship Id="rId4" Type="http://schemas.openxmlformats.org/officeDocument/2006/relationships/slide" Target="slide111.xml"/><Relationship Id="rId9" Type="http://schemas.openxmlformats.org/officeDocument/2006/relationships/image" Target="../media/image38.png"/><Relationship Id="rId14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3.png"/><Relationship Id="rId4" Type="http://schemas.openxmlformats.org/officeDocument/2006/relationships/slide" Target="slide15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7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slide" Target="slide159.xml"/><Relationship Id="rId4" Type="http://schemas.openxmlformats.org/officeDocument/2006/relationships/image" Target="../media/image21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slide" Target="slide1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image" Target="../media/image8.png"/><Relationship Id="rId4" Type="http://schemas.openxmlformats.org/officeDocument/2006/relationships/slide" Target="slide9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slide" Target="slide1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5" Type="http://schemas.openxmlformats.org/officeDocument/2006/relationships/image" Target="../media/image17.png"/><Relationship Id="rId4" Type="http://schemas.openxmlformats.org/officeDocument/2006/relationships/slide" Target="slide11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128.xml"/><Relationship Id="rId7" Type="http://schemas.openxmlformats.org/officeDocument/2006/relationships/slide" Target="slide4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95.xml"/><Relationship Id="rId10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slide" Target="slide13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55.xml"/><Relationship Id="rId13" Type="http://schemas.openxmlformats.org/officeDocument/2006/relationships/image" Target="../media/image29.png"/><Relationship Id="rId18" Type="http://schemas.openxmlformats.org/officeDocument/2006/relationships/slide" Target="slide129.xml"/><Relationship Id="rId3" Type="http://schemas.openxmlformats.org/officeDocument/2006/relationships/image" Target="../media/image16.png"/><Relationship Id="rId21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slide" Target="slide45.xml"/><Relationship Id="rId17" Type="http://schemas.openxmlformats.org/officeDocument/2006/relationships/image" Target="../media/image57.png"/><Relationship Id="rId2" Type="http://schemas.openxmlformats.org/officeDocument/2006/relationships/slide" Target="slide114.xml"/><Relationship Id="rId16" Type="http://schemas.openxmlformats.org/officeDocument/2006/relationships/slide" Target="slide161.xml"/><Relationship Id="rId20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54.png"/><Relationship Id="rId10" Type="http://schemas.openxmlformats.org/officeDocument/2006/relationships/image" Target="../media/image56.png"/><Relationship Id="rId19" Type="http://schemas.openxmlformats.org/officeDocument/2006/relationships/image" Target="../media/image28.png"/><Relationship Id="rId4" Type="http://schemas.openxmlformats.org/officeDocument/2006/relationships/slide" Target="slide115.xml"/><Relationship Id="rId9" Type="http://schemas.openxmlformats.org/officeDocument/2006/relationships/image" Target="../media/image55.png"/><Relationship Id="rId14" Type="http://schemas.openxmlformats.org/officeDocument/2006/relationships/slide" Target="slide13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6.xml"/><Relationship Id="rId4" Type="http://schemas.openxmlformats.org/officeDocument/2006/relationships/image" Target="../media/image5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46.xml"/><Relationship Id="rId4" Type="http://schemas.openxmlformats.org/officeDocument/2006/relationships/image" Target="../media/image6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0.xml"/><Relationship Id="rId4" Type="http://schemas.openxmlformats.org/officeDocument/2006/relationships/image" Target="../media/image5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slide" Target="slide50.xml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828675" y="3789363"/>
            <a:ext cx="7704138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580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第八課</a:t>
            </a:r>
            <a:r>
              <a:rPr lang="zh-TW" altLang="en-US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br>
              <a:rPr lang="zh-TW" altLang="en-US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8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鬼頭刀</a:t>
            </a:r>
            <a:endParaRPr lang="zh-TW" altLang="en-US" sz="3600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3187" name="Rectangle 5"/>
          <p:cNvSpPr>
            <a:spLocks noChangeArrowheads="1"/>
          </p:cNvSpPr>
          <p:nvPr/>
        </p:nvSpPr>
        <p:spPr bwMode="auto">
          <a:xfrm>
            <a:off x="5876925" y="5302250"/>
            <a:ext cx="22955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>
              <a:buFontTx/>
              <a:buNone/>
            </a:pP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廖鴻基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sp>
        <p:nvSpPr>
          <p:cNvPr id="102403" name="Rectangle 3"/>
          <p:cNvSpPr txBox="1">
            <a:spLocks noChangeArrowheads="1"/>
          </p:cNvSpPr>
          <p:nvPr/>
        </p:nvSpPr>
        <p:spPr bwMode="auto">
          <a:xfrm>
            <a:off x="373063" y="692150"/>
            <a:ext cx="8520112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文學類型──海洋文學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臺灣的海洋文學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臺灣是一個四面環海的島嶼，卻很少有海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洋文學作品。以詩而言有覃　子豪、汪啟疆的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詩作，為海洋打造身世；至於小說則如一九八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○年代呂則之「菊島三部曲」，以及東年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失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蹤的太平洋三號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，雖然開始了海洋文學的寫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作，但並沒有形成風氣。</a:t>
            </a:r>
            <a:r>
              <a:rPr lang="zh-TW" altLang="en-US" b="0">
                <a:ea typeface="標楷體" pitchFamily="65" charset="-120"/>
              </a:rPr>
              <a:t>散文方面直到九○年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代之後，蘭嶼的達悟族作家夏曼．藍波安和廖</a:t>
            </a:r>
            <a:endParaRPr lang="en-US" altLang="zh-TW" b="0">
              <a:ea typeface="標楷體" pitchFamily="65" charset="-120"/>
            </a:endParaRPr>
          </a:p>
        </p:txBody>
      </p:sp>
      <p:grpSp>
        <p:nvGrpSpPr>
          <p:cNvPr id="102404" name="Group 6"/>
          <p:cNvGrpSpPr>
            <a:grpSpLocks/>
          </p:cNvGrpSpPr>
          <p:nvPr/>
        </p:nvGrpSpPr>
        <p:grpSpPr bwMode="auto">
          <a:xfrm>
            <a:off x="5356225" y="2565400"/>
            <a:ext cx="439738" cy="719138"/>
            <a:chOff x="3329" y="1616"/>
            <a:chExt cx="277" cy="453"/>
          </a:xfrm>
        </p:grpSpPr>
        <p:sp>
          <p:nvSpPr>
            <p:cNvPr id="102406" name="Text Box 4"/>
            <p:cNvSpPr txBox="1">
              <a:spLocks noChangeArrowheads="1"/>
            </p:cNvSpPr>
            <p:nvPr/>
          </p:nvSpPr>
          <p:spPr bwMode="auto">
            <a:xfrm>
              <a:off x="3329" y="1616"/>
              <a:ext cx="23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ㄑㄧㄣ</a:t>
              </a:r>
            </a:p>
          </p:txBody>
        </p:sp>
        <p:pic>
          <p:nvPicPr>
            <p:cNvPr id="102407" name="Picture 5" descr="二聲-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05" name="Picture 7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鋪陳鬼頭刀的神出鬼沒。</a:t>
            </a: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9456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第三段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/>
          <p:cNvSpPr>
            <a:spLocks/>
          </p:cNvSpPr>
          <p:nvPr/>
        </p:nvSpPr>
        <p:spPr bwMode="auto">
          <a:xfrm>
            <a:off x="71438" y="765175"/>
            <a:ext cx="896461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以鬼頭刀若即若離的出沒方式，顯現出鬼頭刀自主自信而又神祕的形象，特別是那無視於人類存在，無懼於虎視眈眈的掠殺威脅的氣勢，更進一步強化鬼頭刀的特質。</a:t>
            </a:r>
          </a:p>
        </p:txBody>
      </p:sp>
      <p:sp>
        <p:nvSpPr>
          <p:cNvPr id="195588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第三段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9558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以華麗外型、自信英姿，凸顯神祕而詭異的鬼頭刀在作者心目中的價值。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9661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以溫柔之筆寫鬼頭刀斑斕多姿的色彩，讓人著迷，這一切敘述都承上段，為的是彰顯鬼頭刀「神祕與詭異」的氣質，以及那超越世俗、表現在生命上的價值。</a:t>
            </a:r>
          </a:p>
        </p:txBody>
      </p:sp>
      <p:sp>
        <p:nvSpPr>
          <p:cNvPr id="197636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第四段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9763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敘述與鬼頭刀交鋒的情景，及其從容而倨傲的神采。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9866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第五段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第五段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99684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與鬼頭刀交鋒是本文的第一個高潮，前面的鋪陳已構成以鬼頭刀做為目標的艱難印象，因此當其驚人的力量牽制整條船時，牠仍以十分從容的游水姿態、倨傲狠瞪的眼神離去，人與魚之間意志力勝負已判。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9968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描述夢中與鬼頭刀搏鬥的情況，顯現作者內心激昂的鬥志。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0070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0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第六段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第六段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201732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以夢拉開敘述面向，藉著想進入鬼頭刀的眼、心，和等待出擊所激濺的鬥志，深刻顯現鬼頭刀致命的吸引力，及其造成的挑戰性。既承上段與鬼頭刀之戰失利後的不服氣，又拉出作者急於探究其神祕性的心理，發展出後文的人魚之爭。</a:t>
            </a:r>
          </a:p>
        </p:txBody>
      </p:sp>
      <p:pic>
        <p:nvPicPr>
          <p:cNvPr id="20173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964612" cy="4137025"/>
          </a:xfrm>
        </p:spPr>
        <p:txBody>
          <a:bodyPr/>
          <a:lstStyle/>
          <a:p>
            <a:r>
              <a:rPr lang="zh-TW" altLang="zh-TW" smtClean="0">
                <a:ea typeface="標楷體" pitchFamily="65" charset="-120"/>
              </a:rPr>
              <a:t>敘述在海上等待、落空之間的試煉與心情。</a:t>
            </a:r>
          </a:p>
        </p:txBody>
      </p:sp>
      <p:pic>
        <p:nvPicPr>
          <p:cNvPr id="20275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第七段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7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第七段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203780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蓄勢待發的心情被融入景色的描寫，讓筆調由快速緊張，轉為緩慢，扣合內心的反覆省思與海上生活的苦悶單調。</a:t>
            </a:r>
          </a:p>
          <a:p>
            <a:pPr>
              <a:lnSpc>
                <a:spcPct val="120000"/>
              </a:lnSpc>
            </a:pPr>
            <a:endParaRPr lang="zh-TW" altLang="zh-TW" b="0">
              <a:ea typeface="標楷體" pitchFamily="65" charset="-120"/>
            </a:endParaRPr>
          </a:p>
        </p:txBody>
      </p:sp>
      <p:pic>
        <p:nvPicPr>
          <p:cNvPr id="20378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sp>
        <p:nvSpPr>
          <p:cNvPr id="103427" name="Rectangle 3"/>
          <p:cNvSpPr txBox="1">
            <a:spLocks noChangeArrowheads="1"/>
          </p:cNvSpPr>
          <p:nvPr/>
        </p:nvSpPr>
        <p:spPr bwMode="auto">
          <a:xfrm>
            <a:off x="228600" y="765175"/>
            <a:ext cx="880745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鴻基才以文字建構出深藍色的文學海洋，確立了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臺灣海洋文學的旗幟。</a:t>
            </a:r>
            <a:endParaRPr lang="en-US" altLang="zh-TW" b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　　以夏曼．藍波安而言，海之於他是「溫柔的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最佳情侶」。因為海洋是達悟族男人的世界，男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人與海洋的搏鬥為達悟文明累積了代代相傳的故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事與傳奇，成為夏曼．藍波安創作的泉源。廖鴻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基則透過討海人的體驗，把漁民生活和海洋變化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融入文學創作。對廖鴻基而言，海是「無窮的驚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奇」，蘊藏了超乎人類陸地想像的精髓寶藏。</a:t>
            </a:r>
          </a:p>
        </p:txBody>
      </p:sp>
      <p:pic>
        <p:nvPicPr>
          <p:cNvPr id="1034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描繪再次與鬼頭刀交戰的情景，及公魚和母魚生死相隨的深情。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04804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第八段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第八段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205828" name="Rectangle 3"/>
          <p:cNvSpPr>
            <a:spLocks/>
          </p:cNvSpPr>
          <p:nvPr/>
        </p:nvSpPr>
        <p:spPr bwMode="auto">
          <a:xfrm>
            <a:off x="71438" y="765175"/>
            <a:ext cx="896461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以文學表述討海人生活，間或於其中隱藏著自己的浪漫想像。描述母鬼頭刀中鉤後，公鬼頭刀緊追不捨的深情，投射作者內心的浪漫情懷。</a:t>
            </a:r>
          </a:p>
        </p:txBody>
      </p:sp>
      <p:pic>
        <p:nvPicPr>
          <p:cNvPr id="205829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多情的作者感動於浪漫的情景，終於放棄角力。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06852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第九段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第九段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207876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以岸上與海上對鬥爭所抱持的態度，顯現作者對海充滿柔情，其中映現愛與死，以及對人性、魚性的深切省思。</a:t>
            </a:r>
          </a:p>
        </p:txBody>
      </p:sp>
      <p:pic>
        <p:nvPicPr>
          <p:cNvPr id="207877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海面上自在飛躍的魚群與橫亙的遠山，都是作者心中永遠的美麗。</a:t>
            </a: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08900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第十段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第十段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209924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在總結此文時，回應首段，並以飛魚、鬼頭刀游水的畫面，表現魚之自由自在。作者僅旁觀而不侵擾的作為，則顯現人與自然和諧的關係。</a:t>
            </a:r>
          </a:p>
        </p:txBody>
      </p:sp>
      <p:pic>
        <p:nvPicPr>
          <p:cNvPr id="209925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鬼頭刀第一次在文中出現，作者從哪些方面來描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寫牠？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0658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速度─海中的一把刀，快速從船邊一閃而過。</a:t>
            </a:r>
          </a:p>
          <a:p>
            <a:pPr>
              <a:buFontTx/>
              <a:buNone/>
            </a:pPr>
            <a:r>
              <a:rPr kumimoji="0" lang="en-US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身影─在深邃的波光中閃耀著青藍光芒。</a:t>
            </a:r>
          </a:p>
          <a:p>
            <a:pPr>
              <a:buFontTx/>
              <a:buNone/>
            </a:pPr>
            <a:r>
              <a:rPr kumimoji="0" lang="en-US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眼睛─龍銀大眼。</a:t>
            </a:r>
          </a:p>
          <a:p>
            <a:pPr>
              <a:buFontTx/>
              <a:buNone/>
            </a:pPr>
            <a:r>
              <a:rPr kumimoji="0" lang="en-US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en-US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眼神─肆無忌憚，高傲銳利。</a:t>
            </a:r>
          </a:p>
          <a:p>
            <a:pPr>
              <a:buFontTx/>
              <a:buNone/>
            </a:pPr>
            <a:r>
              <a:rPr kumimoji="0" lang="en-US" altLang="zh-TW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(5)</a:t>
            </a:r>
            <a:r>
              <a:rPr kumimoji="0" lang="zh-TW" altLang="en-US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捕捉飛魚的神態─以牠驚人的爆發力，繼續盯住在空氣中快速拍動翅鰭的飛魚，也算準牠落水的時刻，從容優美的迴身轉彎，把嘴巴特別張大，等待飛魚的歸來。</a:t>
            </a:r>
          </a:p>
        </p:txBody>
      </p:sp>
      <p:pic>
        <p:nvPicPr>
          <p:cNvPr id="210949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作者從哪些方面描寫海豚的形象？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39850"/>
            <a:ext cx="77771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與漁船俏皮的互動、眼睛帶著笑容像頑皮的猴子、在海面穿梭跳躍享受鰹魚大餐的背影。</a:t>
            </a:r>
            <a:endParaRPr kumimoji="0"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197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找一找文中描寫鬼頭刀神出鬼沒、桀驁不馴的句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子。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06588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鬼頭刀也會游近船筏，但感覺總是那樣</a:t>
            </a:r>
            <a:endParaRPr kumimoji="0"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恍然，突然出現又突然失去蹤影。</a:t>
            </a: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牠一點也不在乎船筏的陰影，不在乎船</a:t>
            </a:r>
            <a:endParaRPr kumimoji="0"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上虎視眈眈的漁人及漁具。</a:t>
            </a: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偶爾牠會好奇的停下來與你瞪上兩眼，</a:t>
            </a:r>
            <a:endParaRPr kumimoji="0"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然後從容離開。</a:t>
            </a:r>
            <a:endParaRPr kumimoji="0"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299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作者用哪些事物來譬喻鬼頭刀的外型與色彩？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熱帶雨林中的花彩鸚鵡。</a:t>
            </a: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在海洋中悠游飛翔的潛艇。</a:t>
            </a: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如武士佩戴著勳章般的神氣，也像夜暗</a:t>
            </a:r>
            <a:endParaRPr kumimoji="0"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星光般的神祕與詭異。</a:t>
            </a:r>
            <a:endParaRPr kumimoji="0"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4021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sp>
        <p:nvSpPr>
          <p:cNvPr id="104451" name="Rectangle 3"/>
          <p:cNvSpPr txBox="1">
            <a:spLocks noChangeArrowheads="1"/>
          </p:cNvSpPr>
          <p:nvPr/>
        </p:nvSpPr>
        <p:spPr bwMode="auto">
          <a:xfrm>
            <a:off x="179388" y="919163"/>
            <a:ext cx="87137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世界的海洋文學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西方文學中有關海洋的作品，內容大體包括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細膩的自然生態課題、歷險故事，以及對海的愛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戀情懷。在世界名著中，最富盛名的當屬法國畢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爾．羅逖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冰島漁夫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、美國海明威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老人與海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與美國赫爾曼．梅爾維爾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白鯨記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4452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文中提及：「雖然在魚市場鬼頭刀算是賤價的魚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種，但是價錢的高低並不能絲毫減損牠在我心目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中的價值。」請就此說明作者對價值的看法。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2492375"/>
            <a:ext cx="79216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作者並不以世俗的價錢衡量，而以其煥發的精神與鮮明的個性做為價值判斷的基準。</a:t>
            </a:r>
            <a:endParaRPr kumimoji="0"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5045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作者如何具體描述自己與鬼頭刀的第一次交鋒？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412875"/>
            <a:ext cx="79216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ea typeface="標楷體" pitchFamily="65" charset="-120"/>
              </a:rPr>
              <a:t>　</a:t>
            </a:r>
            <a:r>
              <a:rPr kumimoji="0" lang="zh-TW" altLang="en-US" sz="2800" b="0">
                <a:solidFill>
                  <a:srgbClr val="FF0000"/>
                </a:solidFill>
                <a:ea typeface="標楷體" pitchFamily="65" charset="-120"/>
              </a:rPr>
              <a:t>　</a:t>
            </a: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一條大魚咬中了船尾拖釣的假餌，八十磅的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粗線及緩衝用的內胎橡皮瞬間被拉成筆直，時空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似乎凍結住了，就等候斷裂的一聲巨響。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ea typeface="標楷體" pitchFamily="65" charset="-120"/>
              </a:rPr>
              <a:t>　</a:t>
            </a:r>
            <a:r>
              <a:rPr kumimoji="0" lang="zh-TW" altLang="en-US" sz="2800" b="0">
                <a:solidFill>
                  <a:srgbClr val="FF0000"/>
                </a:solidFill>
                <a:ea typeface="標楷體" pitchFamily="65" charset="-120"/>
              </a:rPr>
              <a:t>　</a:t>
            </a: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拉扯了半天，那大魚驚人的力量折騰得我手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掌都起了水泡。好不容易將牠拉近船尾，牠也似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乎認命了，終於安靜的停止跳躍。這時我清楚的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看到水面下這條巨大的鬼頭刀，粉紅色的假餌掛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在牠的嘴角，牠游水的姿態竟然還十分從容。充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滿自信的緩緩游向左側，用牠大大的左眼狠狠瞪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我，那眼神毫無畏懼而且十分的不在乎，再悠閒</a:t>
            </a:r>
            <a:endParaRPr kumimoji="0" lang="en-US" altLang="zh-TW" sz="2800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0" lang="en-US" altLang="en-US" sz="2800" b="0">
                <a:solidFill>
                  <a:srgbClr val="FF0000"/>
                </a:solidFill>
                <a:ea typeface="標楷體" pitchFamily="65" charset="-120"/>
              </a:rPr>
              <a:t>的游向右方，右眼一樣的對我射出倨傲的神采。</a:t>
            </a:r>
          </a:p>
        </p:txBody>
      </p:sp>
      <p:pic>
        <p:nvPicPr>
          <p:cNvPr id="216069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「我的精神陷入這樣的輪迴中」，意味怎樣的「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輪迴」？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8064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作者在夢中跟鬼頭刀搏鬥，常常幻覺進入鬼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頭刀牠的眼、牠的心，成為了一隻等待獵捕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鮮美獵物的鬼頭刀；然後意識又瞬間轉換到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船上拉緊魚線的漁人，正強烈的感受鬼頭刀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中鉤後強勁拉扯的抖動。</a:t>
            </a:r>
            <a:endParaRPr kumimoji="0"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709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作者用餌鉤來比擬問號，這與作者所體會到的海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上人生有何關聯？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93063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撒入海中的餌，究竟能否釣得到魚，並沒有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人知道。但人仍須接受命運，學會等待、落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空或不預期的驚喜。</a:t>
            </a:r>
            <a:endParaRPr kumimoji="0"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8117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3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作者以「鹹鹹苦苦」形容海上的日子，有何雙關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的意涵？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是海水的味道，也是漁人等待的滋味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kumimoji="0" lang="en-US" altLang="en-US" b="0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21914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「鬼頭刀」又名「飛魚虎」，漁人為何用這樣的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名稱來形容這種魚？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93063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「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鬼頭刀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」這樣的名稱似乎是來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自公魚的威容，公魚額頭高聳如崖壁，就像頭上頂著一把劈水的刀斧。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漁人又稱牠為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「飛魚虎」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，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從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「鬼」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、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「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刀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」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、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「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虎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」這三個字就足以</a:t>
            </a: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形容鬼頭刀在漁人眼中是如此神祕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（鬼）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、</a:t>
            </a:r>
            <a:endParaRPr kumimoji="0" lang="zh-TW" altLang="en-US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銳利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（刀）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及凶猛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（虎）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。</a:t>
            </a:r>
          </a:p>
        </p:txBody>
      </p:sp>
      <p:pic>
        <p:nvPicPr>
          <p:cNvPr id="220165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7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作者如何描寫鬼頭刀的深情？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930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中鉤的是一隻母魚，而陪她一起摔滾的是一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隻公魚。母魚游向左方，公魚也貼著身游向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左邊，那親密的距離彷彿是在耳邊叮嚀，在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耳邊安慰。尤其當我看到那公魚的眼神，不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再是記憶中的倨傲從容，而是無限的悲傷、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痛苦或者柔情。那眼神說話了：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「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讓我來分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擔妳的痛苦，我願意與妳同生共死陪伴妳到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永遠。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」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牠們背上的藍色光點一起躍進我的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眼裡，竟然是那般的刺眼、光亮。</a:t>
            </a:r>
          </a:p>
        </p:txBody>
      </p:sp>
      <p:pic>
        <p:nvPicPr>
          <p:cNvPr id="221189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為何海湧伯會說「眼睛閉起來吧！如果當做是一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場戰爭，就該忘掉眼淚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smtClean="0">
                <a:ea typeface="標楷體" pitchFamily="65" charset="-120"/>
              </a:rPr>
              <a:t>」？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916113"/>
            <a:ext cx="7921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因為要捕魚，就不該同情獵物，甚至產生情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感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。</a:t>
            </a:r>
            <a:endParaRPr kumimoji="0" lang="en-US" altLang="en-US" b="0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222213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ea typeface="標楷體" pitchFamily="65" charset="-120"/>
              </a:rPr>
              <a:t>作者最後以什麼態度來面對這一場海上戰爭？</a:t>
            </a:r>
            <a:endParaRPr lang="en-US" altLang="zh-TW" b="1" smtClean="0">
              <a:latin typeface="標楷體" pitchFamily="65" charset="-120"/>
              <a:ea typeface="標楷體" pitchFamily="65" charset="-120"/>
            </a:endParaRP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341438"/>
            <a:ext cx="79216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作者最終以溫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厚</a:t>
            </a: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、柔情的態度來面對這場海</a:t>
            </a:r>
            <a:endParaRPr kumimoji="0" lang="zh-TW" altLang="en-US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上戰爭，並自省把岸上的鬥爭習性帶來海洋</a:t>
            </a:r>
            <a:endParaRPr kumimoji="0" lang="en-US" altLang="zh-TW" b="0">
              <a:solidFill>
                <a:srgbClr val="FF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en-US" b="0">
                <a:solidFill>
                  <a:srgbClr val="FF0000"/>
                </a:solidFill>
                <a:ea typeface="標楷體" pitchFamily="65" charset="-120"/>
              </a:rPr>
              <a:t>，是最大的錯誤。</a:t>
            </a:r>
            <a:endParaRPr kumimoji="0"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3237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分頁底圖-課堂Q&amp;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內容版面配置區 2"/>
          <p:cNvSpPr>
            <a:spLocks noGrp="1"/>
          </p:cNvSpPr>
          <p:nvPr>
            <p:ph idx="4294967295"/>
          </p:nvPr>
        </p:nvSpPr>
        <p:spPr>
          <a:xfrm>
            <a:off x="153988" y="765175"/>
            <a:ext cx="8891587" cy="1296988"/>
          </a:xfrm>
        </p:spPr>
        <p:txBody>
          <a:bodyPr/>
          <a:lstStyle/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就你所知，有哪些文學作品、電影以海洋世界為</a:t>
            </a:r>
          </a:p>
          <a:p>
            <a:pPr marL="423863" indent="-423863">
              <a:buFontTx/>
              <a:buNone/>
            </a:pPr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描述對象或主要場景？</a:t>
            </a:r>
          </a:p>
          <a:p>
            <a:pPr marL="423863" indent="-423863"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00113" y="1989138"/>
            <a:ext cx="8243887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8650" indent="-628650">
              <a:buChar char="•"/>
              <a:tabLst>
                <a:tab pos="0" algn="l"/>
              </a:tabLst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093788" indent="-285750">
              <a:buChar char="–"/>
              <a:tabLst>
                <a:tab pos="0" algn="l"/>
              </a:tabLst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501775" indent="-228600">
              <a:buChar char="•"/>
              <a:tabLst>
                <a:tab pos="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909763" indent="-228600">
              <a:buChar char="–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317750" indent="-228600"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774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232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689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1465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)《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南方澳海洋紀事</a:t>
            </a: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，紀錄片導演李香秀執導。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)《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神鬼奇航</a:t>
            </a: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，以18世紀的加勒比海為背景，</a:t>
            </a:r>
            <a:endParaRPr kumimoji="0" lang="en-US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根據迪士尼主題公園的英文同名遊樂設施</a:t>
            </a:r>
            <a:r>
              <a:rPr kumimoji="0" lang="zh-TW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「神鬼奇航」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改編。</a:t>
            </a:r>
            <a:endParaRPr kumimoji="0" lang="en-US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)《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少年Pi的奇幻漂流</a:t>
            </a: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，是二○○一年一部描</a:t>
            </a:r>
            <a:endParaRPr kumimoji="0" lang="en-US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述一名印度男孩</a:t>
            </a:r>
            <a:r>
              <a:rPr kumimoji="0" lang="zh-TW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Pi</a:t>
            </a:r>
            <a:r>
              <a:rPr kumimoji="0" lang="zh-TW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」（</a:t>
            </a: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又譯</a:t>
            </a:r>
            <a:r>
              <a:rPr kumimoji="0" lang="zh-TW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「派」）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在太平</a:t>
            </a:r>
            <a:endParaRPr kumimoji="0" lang="en-US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洋上與成年孟加拉虎同船而撐過二百二十七天</a:t>
            </a:r>
            <a:endParaRPr kumimoji="0" lang="en-US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的生存故事，作者為加拿大作家楊‧馬泰爾</a:t>
            </a:r>
            <a:r>
              <a:rPr kumimoji="0" lang="zh-TW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（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en-US" altLang="en-US" sz="2800" b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Yann Martel</a:t>
            </a:r>
            <a:r>
              <a:rPr kumimoji="0" lang="zh-TW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。二○一二年由李安執導的同名</a:t>
            </a:r>
            <a:endParaRPr kumimoji="0" lang="en-US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kumimoji="0" lang="en-US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en-US" altLang="en-US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電影上映。</a:t>
            </a:r>
          </a:p>
        </p:txBody>
      </p:sp>
      <p:pic>
        <p:nvPicPr>
          <p:cNvPr id="224261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直排文字版面配置區 4"/>
          <p:cNvSpPr>
            <a:spLocks/>
          </p:cNvSpPr>
          <p:nvPr/>
        </p:nvSpPr>
        <p:spPr bwMode="auto">
          <a:xfrm>
            <a:off x="107950" y="692150"/>
            <a:ext cx="90011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>
                <a:ea typeface="標楷體" pitchFamily="65" charset="-120"/>
              </a:rPr>
              <a:t>鬼頭刀</a:t>
            </a:r>
            <a:r>
              <a:rPr lang="en-US" altLang="en-US" b="0">
                <a:ea typeface="標楷體" pitchFamily="65" charset="-120"/>
              </a:rPr>
              <a:t>：體側扁長，體被小圓鱗，背鰭長。體呈綠褐色，腹部銀白色，帶淡黃，體側散布有綠色斑點，背鰭為紫青色，胸鰭、腹鰭邊緣呈青色，通常雄性大於雌性。廣布全世界溫暖水域，為臺灣各地海域產量相當大的魚類，也是近海及沿岸重要的魚類之一。群游於外洋的表層，以飛魚及沙丁魚等表層性魚類為食，追逐飛魚時，也會像飛魚一樣向空中躍起，但當牠吃飽後，鮪魚卻又緊追在後，拿鬼頭刀來飽餐一頓。</a:t>
            </a:r>
          </a:p>
        </p:txBody>
      </p:sp>
      <p:pic>
        <p:nvPicPr>
          <p:cNvPr id="105476" name="Picture 8" descr="下ICON-回題解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直排文字版面配置區 4"/>
          <p:cNvSpPr>
            <a:spLocks/>
          </p:cNvSpPr>
          <p:nvPr/>
        </p:nvSpPr>
        <p:spPr bwMode="auto">
          <a:xfrm>
            <a:off x="215900" y="836613"/>
            <a:ext cx="88201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solidFill>
                  <a:srgbClr val="0066FF"/>
                </a:solidFill>
                <a:ea typeface="標楷體" pitchFamily="65" charset="-120"/>
              </a:rPr>
              <a:t>海湧伯</a:t>
            </a:r>
            <a:r>
              <a:rPr lang="zh-TW" altLang="en-US" b="0">
                <a:ea typeface="標楷體" pitchFamily="65" charset="-120"/>
              </a:rPr>
              <a:t>：是廖鴻基創造出來的角色，這位教導他如何撒網、收網、如何操船掌舵、如何鏢魚的老討海人，是許多漁人的縮影。他經驗豐富，嫻熟捕魚事務，懂得海性，也了解魚性，他不是指特定的某一個人，而是廖鴻基所尊敬的老討海人們的樣子所融合的一個角色。</a:t>
            </a:r>
          </a:p>
        </p:txBody>
      </p:sp>
      <p:pic>
        <p:nvPicPr>
          <p:cNvPr id="225284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直排文字版面配置區 4"/>
          <p:cNvSpPr>
            <a:spLocks/>
          </p:cNvSpPr>
          <p:nvPr/>
        </p:nvSpPr>
        <p:spPr bwMode="auto">
          <a:xfrm>
            <a:off x="179388" y="836613"/>
            <a:ext cx="8785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本文以捕魚事件為中心，敘述漁人海上作業情境、人與自然搏鬥的過程，作品具有強烈敘事性，因此蔣勳說：「廖鴻基的散文有寫小說的意圖、情節、懸疑、對話、戲劇性的張力，構成強烈的小說傾向。」作者著墨於海上景象的描繪，表面看來是寫一連串出海捕魚的過程，但其中卻有股張力，在每一次與魚相遇的情節裡顯現，無論那是驚奇或喜悅、緊張或恐懼，都具有吸引讀者的力量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6308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1" name="直排文字版面配置區 4"/>
          <p:cNvSpPr>
            <a:spLocks/>
          </p:cNvSpPr>
          <p:nvPr/>
        </p:nvSpPr>
        <p:spPr bwMode="auto">
          <a:xfrm>
            <a:off x="395288" y="836613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b="0">
                <a:ea typeface="標楷體" pitchFamily="65" charset="-120"/>
              </a:rPr>
              <a:t>廖鴻基曾說：「海洋，也許是我們腳步的終點，卻也是我們無窮視野的起點。」對於海洋，廖鴻基寫的不僅是心情、是夢想，更是生命的源頭，他想藉海洋使者的角色，帶回來些海洋的精髓寶藏，來證明那個世界真實的存在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7332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5" name="直排文字版面配置區 4"/>
          <p:cNvSpPr>
            <a:spLocks/>
          </p:cNvSpPr>
          <p:nvPr/>
        </p:nvSpPr>
        <p:spPr bwMode="auto">
          <a:xfrm>
            <a:off x="395288" y="836613"/>
            <a:ext cx="84248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b="0">
                <a:ea typeface="標楷體" pitchFamily="65" charset="-120"/>
              </a:rPr>
              <a:t>吳明益在從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討海人、尋鯨人到護鯨人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一文中言：「</a:t>
            </a:r>
            <a:r>
              <a:rPr lang="en-US" altLang="zh-TW" b="0">
                <a:ea typeface="標楷體" pitchFamily="65" charset="-120"/>
              </a:rPr>
              <a:t>『</a:t>
            </a:r>
            <a:r>
              <a:rPr lang="zh-TW" altLang="en-US" b="0">
                <a:ea typeface="標楷體" pitchFamily="65" charset="-120"/>
              </a:rPr>
              <a:t>討海人</a:t>
            </a:r>
            <a:r>
              <a:rPr lang="en-US" altLang="zh-TW" b="0">
                <a:ea typeface="標楷體" pitchFamily="65" charset="-120"/>
              </a:rPr>
              <a:t>』</a:t>
            </a:r>
            <a:r>
              <a:rPr lang="zh-TW" altLang="en-US" b="0">
                <a:ea typeface="標楷體" pitchFamily="65" charset="-120"/>
              </a:rPr>
              <a:t>時期的廖鴻基，一面呈現出漁人的隨興、幽默、智慧，與獨特的語言、生活場景；一面在書寫場景、心景時，常帶著強烈的抒情意味。這種結合海洋場景，以陽剛的氛圍襯托浪漫想像的文字，確實體現了廖鴻基極顯明的個人書寫風格。」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228356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1.鏗　鏘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：原為金屬相擊聲，在此形容聲音響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亮有力。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2.茫茫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：模糊不清的樣子。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938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Text Box 8"/>
          <p:cNvSpPr txBox="1">
            <a:spLocks noChangeArrowheads="1"/>
          </p:cNvSpPr>
          <p:nvPr/>
        </p:nvSpPr>
        <p:spPr bwMode="auto">
          <a:xfrm>
            <a:off x="1116013" y="1123950"/>
            <a:ext cx="3667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ㄎㄥ</a:t>
            </a:r>
          </a:p>
        </p:txBody>
      </p:sp>
      <p:sp>
        <p:nvSpPr>
          <p:cNvPr id="229382" name="Rectangle 9"/>
          <p:cNvSpPr>
            <a:spLocks noChangeArrowheads="1"/>
          </p:cNvSpPr>
          <p:nvPr/>
        </p:nvSpPr>
        <p:spPr bwMode="auto">
          <a:xfrm>
            <a:off x="1979613" y="981075"/>
            <a:ext cx="3667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ㄑㄧㄤ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3.飛魚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：一種具有滑翔能力的魚類，體態修長，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長度約四十五公分，胸鰭　很大，張開如燕翼，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能躍出水面，滑翔百米以上的距離。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040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0405" name="Group 7"/>
          <p:cNvGrpSpPr>
            <a:grpSpLocks/>
          </p:cNvGrpSpPr>
          <p:nvPr/>
        </p:nvGrpSpPr>
        <p:grpSpPr bwMode="auto">
          <a:xfrm>
            <a:off x="4852988" y="1628775"/>
            <a:ext cx="439737" cy="504825"/>
            <a:chOff x="3057" y="1071"/>
            <a:chExt cx="277" cy="318"/>
          </a:xfrm>
        </p:grpSpPr>
        <p:sp>
          <p:nvSpPr>
            <p:cNvPr id="230406" name="Text Box 5"/>
            <p:cNvSpPr txBox="1">
              <a:spLocks noChangeArrowheads="1"/>
            </p:cNvSpPr>
            <p:nvPr/>
          </p:nvSpPr>
          <p:spPr bwMode="auto">
            <a:xfrm>
              <a:off x="3057" y="1071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ㄑㄧ</a:t>
              </a:r>
            </a:p>
          </p:txBody>
        </p:sp>
        <p:pic>
          <p:nvPicPr>
            <p:cNvPr id="230407" name="Picture 6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4.深邃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：深沉、幽深。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5.龍銀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：一種鑄有龍形圖案的銀幣，直徑約三到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四公分。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z="2800" b="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龍銀：銀圓的一種，又稱龍洋，是清末民初的通用</a:t>
            </a:r>
            <a:endParaRPr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貨幣。因乃鑄上龍紋，故統稱「龍銀」。</a:t>
            </a:r>
            <a:endParaRPr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6.肆無忌憚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：任意妄為，毫無顧忌。肆，放縱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142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323850" y="2565400"/>
            <a:ext cx="719138" cy="360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buFontTx/>
              <a:buNone/>
            </a:pPr>
            <a:endParaRPr lang="en-US" altLang="zh-TW">
              <a:ea typeface="標楷體" pitchFamily="65" charset="-120"/>
            </a:endParaRPr>
          </a:p>
        </p:txBody>
      </p:sp>
      <p:grpSp>
        <p:nvGrpSpPr>
          <p:cNvPr id="231430" name="Group 6"/>
          <p:cNvGrpSpPr>
            <a:grpSpLocks/>
          </p:cNvGrpSpPr>
          <p:nvPr/>
        </p:nvGrpSpPr>
        <p:grpSpPr bwMode="auto">
          <a:xfrm>
            <a:off x="2411413" y="3429000"/>
            <a:ext cx="431800" cy="647700"/>
            <a:chOff x="2018" y="210"/>
            <a:chExt cx="272" cy="408"/>
          </a:xfrm>
        </p:grpSpPr>
        <p:sp>
          <p:nvSpPr>
            <p:cNvPr id="231434" name="Text Box 7"/>
            <p:cNvSpPr txBox="1">
              <a:spLocks noChangeArrowheads="1"/>
            </p:cNvSpPr>
            <p:nvPr/>
          </p:nvSpPr>
          <p:spPr bwMode="auto">
            <a:xfrm>
              <a:off x="2018" y="21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ㄉㄢ</a:t>
              </a:r>
            </a:p>
          </p:txBody>
        </p:sp>
        <p:pic>
          <p:nvPicPr>
            <p:cNvPr id="231435" name="Picture 8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0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431" name="Group 12"/>
          <p:cNvGrpSpPr>
            <a:grpSpLocks/>
          </p:cNvGrpSpPr>
          <p:nvPr/>
        </p:nvGrpSpPr>
        <p:grpSpPr bwMode="auto">
          <a:xfrm>
            <a:off x="1547813" y="981075"/>
            <a:ext cx="431800" cy="647700"/>
            <a:chOff x="1655" y="3339"/>
            <a:chExt cx="272" cy="408"/>
          </a:xfrm>
        </p:grpSpPr>
        <p:sp>
          <p:nvSpPr>
            <p:cNvPr id="231432" name="Text Box 10"/>
            <p:cNvSpPr txBox="1">
              <a:spLocks noChangeArrowheads="1"/>
            </p:cNvSpPr>
            <p:nvPr/>
          </p:nvSpPr>
          <p:spPr bwMode="auto">
            <a:xfrm>
              <a:off x="1655" y="333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ㄙㄨㄟ</a:t>
              </a:r>
            </a:p>
          </p:txBody>
        </p:sp>
        <p:pic>
          <p:nvPicPr>
            <p:cNvPr id="231433" name="Picture 11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352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7.翅鰭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：飛魚如翅的鰭。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z="2800" b="0">
                <a:latin typeface="標楷體" pitchFamily="65" charset="-120"/>
                <a:ea typeface="標楷體" pitchFamily="65" charset="-120"/>
              </a:rPr>
              <a:t>補注</a:t>
            </a:r>
            <a:r>
              <a:rPr lang="zh-TW" altLang="zh-TW" sz="2800">
                <a:solidFill>
                  <a:srgbClr val="FF0000"/>
                </a:solidFill>
                <a:ea typeface="標楷體" pitchFamily="65" charset="-120"/>
              </a:rPr>
              <a:t>鰭</a:t>
            </a: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：魚類和其他水生脊椎動物的楫狀游泳器官，</a:t>
            </a:r>
            <a:endParaRPr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有調節運動速度、變換游泳方向以及保護身體的作用</a:t>
            </a:r>
            <a:endParaRPr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。依其所在的部位，有胸鰭、腹鰭、脊鰭、臀鰭、尾</a:t>
            </a:r>
            <a:endParaRPr lang="zh-TW" altLang="en-US" sz="2800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TW" sz="28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鰭。</a:t>
            </a:r>
          </a:p>
        </p:txBody>
      </p:sp>
      <p:pic>
        <p:nvPicPr>
          <p:cNvPr id="23245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323850" y="1557338"/>
            <a:ext cx="719138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buFontTx/>
              <a:buNone/>
            </a:pPr>
            <a:endParaRPr lang="en-US" altLang="zh-TW"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8.驚惶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：害怕惶恐。</a:t>
            </a:r>
          </a:p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9.船筏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：船隻。筏，用竹、木或塑　膠筒等編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紮成的水上交通工具。</a:t>
            </a:r>
          </a:p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10.截然不同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：形容彼此差異非常明顯。截然，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分明的樣子。</a:t>
            </a:r>
          </a:p>
        </p:txBody>
      </p:sp>
      <p:pic>
        <p:nvPicPr>
          <p:cNvPr id="23347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3477" name="Group 5"/>
          <p:cNvGrpSpPr>
            <a:grpSpLocks/>
          </p:cNvGrpSpPr>
          <p:nvPr/>
        </p:nvGrpSpPr>
        <p:grpSpPr bwMode="auto">
          <a:xfrm>
            <a:off x="1547813" y="981075"/>
            <a:ext cx="431800" cy="647700"/>
            <a:chOff x="4740" y="2750"/>
            <a:chExt cx="272" cy="408"/>
          </a:xfrm>
        </p:grpSpPr>
        <p:sp>
          <p:nvSpPr>
            <p:cNvPr id="233484" name="Text Box 6"/>
            <p:cNvSpPr txBox="1">
              <a:spLocks noChangeArrowheads="1"/>
            </p:cNvSpPr>
            <p:nvPr/>
          </p:nvSpPr>
          <p:spPr bwMode="auto">
            <a:xfrm>
              <a:off x="4740" y="275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ㄏㄨㄤ</a:t>
              </a:r>
            </a:p>
          </p:txBody>
        </p:sp>
        <p:pic>
          <p:nvPicPr>
            <p:cNvPr id="233485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478" name="Group 8"/>
          <p:cNvGrpSpPr>
            <a:grpSpLocks/>
          </p:cNvGrpSpPr>
          <p:nvPr/>
        </p:nvGrpSpPr>
        <p:grpSpPr bwMode="auto">
          <a:xfrm>
            <a:off x="1547813" y="1701800"/>
            <a:ext cx="431800" cy="647700"/>
            <a:chOff x="4286" y="3067"/>
            <a:chExt cx="272" cy="408"/>
          </a:xfrm>
        </p:grpSpPr>
        <p:sp>
          <p:nvSpPr>
            <p:cNvPr id="233482" name="Text Box 9"/>
            <p:cNvSpPr txBox="1">
              <a:spLocks noChangeArrowheads="1"/>
            </p:cNvSpPr>
            <p:nvPr/>
          </p:nvSpPr>
          <p:spPr bwMode="auto">
            <a:xfrm>
              <a:off x="4286" y="306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ㄈㄚ</a:t>
              </a:r>
            </a:p>
          </p:txBody>
        </p:sp>
        <p:pic>
          <p:nvPicPr>
            <p:cNvPr id="233483" name="Picture 10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11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3479" name="Group 11"/>
          <p:cNvGrpSpPr>
            <a:grpSpLocks/>
          </p:cNvGrpSpPr>
          <p:nvPr/>
        </p:nvGrpSpPr>
        <p:grpSpPr bwMode="auto">
          <a:xfrm>
            <a:off x="6804025" y="1700213"/>
            <a:ext cx="431800" cy="647700"/>
            <a:chOff x="2018" y="210"/>
            <a:chExt cx="272" cy="408"/>
          </a:xfrm>
        </p:grpSpPr>
        <p:sp>
          <p:nvSpPr>
            <p:cNvPr id="233480" name="Text Box 12"/>
            <p:cNvSpPr txBox="1">
              <a:spLocks noChangeArrowheads="1"/>
            </p:cNvSpPr>
            <p:nvPr/>
          </p:nvSpPr>
          <p:spPr bwMode="auto">
            <a:xfrm>
              <a:off x="2018" y="21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ㄙㄨ</a:t>
              </a:r>
            </a:p>
          </p:txBody>
        </p:sp>
        <p:pic>
          <p:nvPicPr>
            <p:cNvPr id="233481" name="Picture 13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0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11.舷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：船的兩側邊緣。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450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4501" name="Group 5"/>
          <p:cNvGrpSpPr>
            <a:grpSpLocks/>
          </p:cNvGrpSpPr>
          <p:nvPr/>
        </p:nvGrpSpPr>
        <p:grpSpPr bwMode="auto">
          <a:xfrm>
            <a:off x="1331913" y="981075"/>
            <a:ext cx="438150" cy="647700"/>
            <a:chOff x="3375" y="2750"/>
            <a:chExt cx="276" cy="408"/>
          </a:xfrm>
        </p:grpSpPr>
        <p:sp>
          <p:nvSpPr>
            <p:cNvPr id="234502" name="Text Box 6"/>
            <p:cNvSpPr txBox="1">
              <a:spLocks noChangeArrowheads="1"/>
            </p:cNvSpPr>
            <p:nvPr/>
          </p:nvSpPr>
          <p:spPr bwMode="auto">
            <a:xfrm>
              <a:off x="3375" y="275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234503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TW" altLang="en-US" sz="4400">
              <a:solidFill>
                <a:schemeClr val="hlink"/>
              </a:solidFill>
            </a:endParaRPr>
          </a:p>
        </p:txBody>
      </p:sp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051050" y="2206625"/>
            <a:ext cx="5113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6000">
                <a:ea typeface="標楷體" pitchFamily="65" charset="-120"/>
              </a:rPr>
              <a:t>二、作者介紹</a:t>
            </a:r>
          </a:p>
        </p:txBody>
      </p:sp>
      <p:pic>
        <p:nvPicPr>
          <p:cNvPr id="106500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12.聰黠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：聰慧、機靈。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2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25" name="Group 5"/>
          <p:cNvGrpSpPr>
            <a:grpSpLocks/>
          </p:cNvGrpSpPr>
          <p:nvPr/>
        </p:nvGrpSpPr>
        <p:grpSpPr bwMode="auto">
          <a:xfrm>
            <a:off x="1763713" y="981075"/>
            <a:ext cx="431800" cy="647700"/>
            <a:chOff x="3379" y="2205"/>
            <a:chExt cx="272" cy="408"/>
          </a:xfrm>
        </p:grpSpPr>
        <p:sp>
          <p:nvSpPr>
            <p:cNvPr id="235526" name="Text Box 6"/>
            <p:cNvSpPr txBox="1">
              <a:spLocks noChangeArrowheads="1"/>
            </p:cNvSpPr>
            <p:nvPr/>
          </p:nvSpPr>
          <p:spPr bwMode="auto">
            <a:xfrm>
              <a:off x="3379" y="220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ㄒㄧㄚ</a:t>
              </a:r>
            </a:p>
          </p:txBody>
        </p:sp>
        <p:pic>
          <p:nvPicPr>
            <p:cNvPr id="235527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</a:t>
            </a:r>
            <a:r>
              <a:rPr lang="zh-TW" altLang="zh-TW">
                <a:solidFill>
                  <a:srgbClr val="0000FF"/>
                </a:solidFill>
                <a:ea typeface="標楷體" pitchFamily="65" charset="-120"/>
              </a:rPr>
              <a:t>鰹　魚</a:t>
            </a:r>
            <a:r>
              <a:rPr lang="zh-TW" altLang="zh-TW" b="0">
                <a:ea typeface="標楷體" pitchFamily="65" charset="-120"/>
              </a:rPr>
              <a:t>：海魚的一種，頭大嘴尖，體長可達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一公尺。</a:t>
            </a: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654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397000" y="981075"/>
            <a:ext cx="36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ㄐㄧㄢ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14.恍　然</a:t>
            </a:r>
            <a:r>
              <a:rPr lang="zh-TW" altLang="zh-TW" b="0">
                <a:ea typeface="標楷體" pitchFamily="65" charset="-120"/>
              </a:rPr>
              <a:t>：茫然，模糊的樣子。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15.因緣際會</a:t>
            </a:r>
            <a:r>
              <a:rPr lang="zh-TW" altLang="zh-TW" b="0">
                <a:ea typeface="標楷體" pitchFamily="65" charset="-120"/>
              </a:rPr>
              <a:t>：因有機緣而相會面。</a:t>
            </a:r>
          </a:p>
          <a:p>
            <a:pPr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757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7573" name="Group 5"/>
          <p:cNvGrpSpPr>
            <a:grpSpLocks/>
          </p:cNvGrpSpPr>
          <p:nvPr/>
        </p:nvGrpSpPr>
        <p:grpSpPr bwMode="auto">
          <a:xfrm>
            <a:off x="1331913" y="981075"/>
            <a:ext cx="431800" cy="647700"/>
            <a:chOff x="4332" y="1207"/>
            <a:chExt cx="272" cy="408"/>
          </a:xfrm>
        </p:grpSpPr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4332" y="120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ㄏㄨㄤ</a:t>
              </a:r>
            </a:p>
          </p:txBody>
        </p:sp>
        <p:pic>
          <p:nvPicPr>
            <p:cNvPr id="237575" name="Picture 7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38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</a:t>
            </a:r>
            <a:r>
              <a:rPr lang="zh-TW" altLang="zh-TW">
                <a:solidFill>
                  <a:srgbClr val="0000FF"/>
                </a:solidFill>
                <a:ea typeface="標楷體" pitchFamily="65" charset="-120"/>
              </a:rPr>
              <a:t>虎視眈　眈</a:t>
            </a:r>
            <a:r>
              <a:rPr lang="zh-TW" altLang="zh-TW" b="0">
                <a:ea typeface="標楷體" pitchFamily="65" charset="-120"/>
              </a:rPr>
              <a:t>：像老虎般貪狠的注視。比喻心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懷不軌，伺機掠奪。眈眈，眼光逼視的樣子。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859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2195513" y="1125538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ㄉㄢ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19" name="矩形 1"/>
          <p:cNvSpPr>
            <a:spLocks noChangeArrowheads="1"/>
          </p:cNvSpPr>
          <p:nvPr/>
        </p:nvSpPr>
        <p:spPr bwMode="auto">
          <a:xfrm>
            <a:off x="34925" y="947738"/>
            <a:ext cx="900112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17.洄游性魚類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：在生命周期中，為覓食或產卵，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而群體性規律往返的魚類。</a:t>
            </a:r>
          </a:p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18.迴避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：避開。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962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19.波波痕痕</a:t>
            </a:r>
            <a:r>
              <a:rPr lang="zh-TW" altLang="zh-TW" b="0">
                <a:ea typeface="標楷體" pitchFamily="65" charset="-120"/>
              </a:rPr>
              <a:t>：原為物體掠過水面所留下的痕跡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，此指心情的激盪。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064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20.立霧溪</a:t>
            </a:r>
            <a:r>
              <a:rPr lang="zh-TW" altLang="zh-TW" b="0">
                <a:ea typeface="標楷體" pitchFamily="65" charset="-120"/>
              </a:rPr>
              <a:t>：發源於奇萊山北峰與合歡山之間，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全長五十五公里，從花蓮縣秀林鄉流入太平洋。</a:t>
            </a: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166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21.倨　傲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：傲慢。</a:t>
            </a:r>
          </a:p>
        </p:txBody>
      </p:sp>
      <p:pic>
        <p:nvPicPr>
          <p:cNvPr id="24269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2693" name="Group 7"/>
          <p:cNvGrpSpPr>
            <a:grpSpLocks/>
          </p:cNvGrpSpPr>
          <p:nvPr/>
        </p:nvGrpSpPr>
        <p:grpSpPr bwMode="auto">
          <a:xfrm>
            <a:off x="1331913" y="1125538"/>
            <a:ext cx="431800" cy="647700"/>
            <a:chOff x="3833" y="3294"/>
            <a:chExt cx="272" cy="408"/>
          </a:xfrm>
        </p:grpSpPr>
        <p:sp>
          <p:nvSpPr>
            <p:cNvPr id="242694" name="Text Box 5"/>
            <p:cNvSpPr txBox="1">
              <a:spLocks noChangeArrowheads="1"/>
            </p:cNvSpPr>
            <p:nvPr/>
          </p:nvSpPr>
          <p:spPr bwMode="auto">
            <a:xfrm>
              <a:off x="3833" y="3294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ㄐㄩ</a:t>
              </a:r>
            </a:p>
          </p:txBody>
        </p:sp>
        <p:pic>
          <p:nvPicPr>
            <p:cNvPr id="242695" name="Picture 6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22.桀　驁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：凶悍倔　強　。桀，凶悍。驁，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馬不馴良，後指傲慢、不順服。</a:t>
            </a:r>
          </a:p>
        </p:txBody>
      </p:sp>
      <p:pic>
        <p:nvPicPr>
          <p:cNvPr id="24371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3717" name="Group 17"/>
          <p:cNvGrpSpPr>
            <a:grpSpLocks/>
          </p:cNvGrpSpPr>
          <p:nvPr/>
        </p:nvGrpSpPr>
        <p:grpSpPr bwMode="auto">
          <a:xfrm>
            <a:off x="2195513" y="1052513"/>
            <a:ext cx="431800" cy="431800"/>
            <a:chOff x="4286" y="2886"/>
            <a:chExt cx="272" cy="272"/>
          </a:xfrm>
        </p:grpSpPr>
        <p:sp>
          <p:nvSpPr>
            <p:cNvPr id="243727" name="Text Box 6"/>
            <p:cNvSpPr txBox="1">
              <a:spLocks noChangeArrowheads="1"/>
            </p:cNvSpPr>
            <p:nvPr/>
          </p:nvSpPr>
          <p:spPr bwMode="auto">
            <a:xfrm>
              <a:off x="4286" y="2976"/>
              <a:ext cx="231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ㄠ</a:t>
              </a:r>
            </a:p>
          </p:txBody>
        </p:sp>
        <p:pic>
          <p:nvPicPr>
            <p:cNvPr id="243728" name="Picture 7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3718" name="Group 15"/>
          <p:cNvGrpSpPr>
            <a:grpSpLocks/>
          </p:cNvGrpSpPr>
          <p:nvPr/>
        </p:nvGrpSpPr>
        <p:grpSpPr bwMode="auto">
          <a:xfrm>
            <a:off x="5076825" y="982663"/>
            <a:ext cx="431800" cy="574675"/>
            <a:chOff x="3878" y="1480"/>
            <a:chExt cx="272" cy="362"/>
          </a:xfrm>
        </p:grpSpPr>
        <p:sp>
          <p:nvSpPr>
            <p:cNvPr id="243725" name="Text Box 10"/>
            <p:cNvSpPr txBox="1">
              <a:spLocks noChangeArrowheads="1"/>
            </p:cNvSpPr>
            <p:nvPr/>
          </p:nvSpPr>
          <p:spPr bwMode="auto">
            <a:xfrm>
              <a:off x="3878" y="1480"/>
              <a:ext cx="231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ㄐㄧㄤ</a:t>
              </a:r>
            </a:p>
          </p:txBody>
        </p:sp>
        <p:pic>
          <p:nvPicPr>
            <p:cNvPr id="243726" name="Picture 12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6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3719" name="Group 16"/>
          <p:cNvGrpSpPr>
            <a:grpSpLocks/>
          </p:cNvGrpSpPr>
          <p:nvPr/>
        </p:nvGrpSpPr>
        <p:grpSpPr bwMode="auto">
          <a:xfrm>
            <a:off x="4140200" y="1017588"/>
            <a:ext cx="420688" cy="539750"/>
            <a:chOff x="5110" y="1674"/>
            <a:chExt cx="265" cy="340"/>
          </a:xfrm>
        </p:grpSpPr>
        <p:pic>
          <p:nvPicPr>
            <p:cNvPr id="243723" name="Picture 11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" y="184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724" name="Rectangle 13"/>
            <p:cNvSpPr>
              <a:spLocks noChangeArrowheads="1"/>
            </p:cNvSpPr>
            <p:nvPr/>
          </p:nvSpPr>
          <p:spPr bwMode="auto">
            <a:xfrm>
              <a:off x="5110" y="1674"/>
              <a:ext cx="23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ㄐㄩㄝ</a:t>
              </a:r>
            </a:p>
          </p:txBody>
        </p:sp>
      </p:grpSp>
      <p:grpSp>
        <p:nvGrpSpPr>
          <p:cNvPr id="243720" name="Group 18"/>
          <p:cNvGrpSpPr>
            <a:grpSpLocks/>
          </p:cNvGrpSpPr>
          <p:nvPr/>
        </p:nvGrpSpPr>
        <p:grpSpPr bwMode="auto">
          <a:xfrm>
            <a:off x="1331913" y="981075"/>
            <a:ext cx="404812" cy="539750"/>
            <a:chOff x="5074" y="3060"/>
            <a:chExt cx="255" cy="340"/>
          </a:xfrm>
        </p:grpSpPr>
        <p:pic>
          <p:nvPicPr>
            <p:cNvPr id="243721" name="Picture 8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320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722" name="Rectangle 14"/>
            <p:cNvSpPr>
              <a:spLocks noChangeArrowheads="1"/>
            </p:cNvSpPr>
            <p:nvPr/>
          </p:nvSpPr>
          <p:spPr bwMode="auto">
            <a:xfrm>
              <a:off x="5074" y="3060"/>
              <a:ext cx="231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ㄐㄧㄝ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39" name="矩形 1"/>
          <p:cNvSpPr>
            <a:spLocks noChangeArrowheads="1"/>
          </p:cNvSpPr>
          <p:nvPr/>
        </p:nvSpPr>
        <p:spPr bwMode="auto">
          <a:xfrm>
            <a:off x="250825" y="981075"/>
            <a:ext cx="7705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</a:t>
            </a:r>
            <a:r>
              <a:rPr lang="zh-TW" altLang="zh-TW">
                <a:solidFill>
                  <a:srgbClr val="0000FF"/>
                </a:solidFill>
                <a:ea typeface="標楷體" pitchFamily="65" charset="-120"/>
              </a:rPr>
              <a:t>輪迴</a:t>
            </a:r>
            <a:r>
              <a:rPr lang="zh-TW" altLang="zh-TW" b="0">
                <a:ea typeface="標楷體" pitchFamily="65" charset="-120"/>
              </a:rPr>
              <a:t>：此指不斷循環的狀態。</a:t>
            </a: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474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ChangeArrowheads="1"/>
          </p:cNvSpPr>
          <p:nvPr/>
        </p:nvSpPr>
        <p:spPr bwMode="auto">
          <a:xfrm>
            <a:off x="323850" y="836613"/>
            <a:ext cx="85074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廖鴻基，臺灣花蓮縣人，民國四十六年生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。花蓮高中畢業。曾任職臺灣水泥公司，其後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積極參與社會運動。三十五歲出海捕魚成為討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海人，四年後加入「臺灣尋鯨小組」，在臺灣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東部海域從事鯨豚的生態調查。四十一歲成立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黑潮海洋文教基金會　，投入海洋保育的推廣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工作。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7523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107524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08500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</a:t>
            </a:r>
            <a:r>
              <a:rPr lang="zh-TW" altLang="zh-TW">
                <a:solidFill>
                  <a:srgbClr val="0000FF"/>
                </a:solidFill>
                <a:ea typeface="標楷體" pitchFamily="65" charset="-120"/>
              </a:rPr>
              <a:t>難堪</a:t>
            </a:r>
            <a:r>
              <a:rPr lang="zh-TW" altLang="zh-TW" b="0">
                <a:ea typeface="標楷體" pitchFamily="65" charset="-120"/>
              </a:rPr>
              <a:t>：難以承受。</a:t>
            </a: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576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</a:t>
            </a:r>
            <a:r>
              <a:rPr lang="zh-TW" altLang="zh-TW">
                <a:solidFill>
                  <a:srgbClr val="0000FF"/>
                </a:solidFill>
                <a:ea typeface="標楷體" pitchFamily="65" charset="-120"/>
              </a:rPr>
              <a:t>宿命</a:t>
            </a:r>
            <a:r>
              <a:rPr lang="zh-TW" altLang="zh-TW" b="0">
                <a:ea typeface="標楷體" pitchFamily="65" charset="-120"/>
              </a:rPr>
              <a:t>：指生來註定的命運。</a:t>
            </a: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6788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</a:t>
            </a:r>
            <a:r>
              <a:rPr lang="zh-TW" altLang="zh-TW">
                <a:solidFill>
                  <a:srgbClr val="0000FF"/>
                </a:solidFill>
                <a:ea typeface="標楷體" pitchFamily="65" charset="-120"/>
              </a:rPr>
              <a:t>巡弋　 </a:t>
            </a:r>
            <a:r>
              <a:rPr lang="zh-TW" altLang="zh-TW" b="0">
                <a:ea typeface="標楷體" pitchFamily="65" charset="-120"/>
              </a:rPr>
              <a:t>：船、艦在海上巡邏。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7812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7813" name="Group 5"/>
          <p:cNvGrpSpPr>
            <a:grpSpLocks/>
          </p:cNvGrpSpPr>
          <p:nvPr/>
        </p:nvGrpSpPr>
        <p:grpSpPr bwMode="auto">
          <a:xfrm>
            <a:off x="1763713" y="1196975"/>
            <a:ext cx="431800" cy="647700"/>
            <a:chOff x="612" y="1797"/>
            <a:chExt cx="272" cy="408"/>
          </a:xfrm>
        </p:grpSpPr>
        <p:sp>
          <p:nvSpPr>
            <p:cNvPr id="247814" name="Text Box 6"/>
            <p:cNvSpPr txBox="1">
              <a:spLocks noChangeArrowheads="1"/>
            </p:cNvSpPr>
            <p:nvPr/>
          </p:nvSpPr>
          <p:spPr bwMode="auto">
            <a:xfrm>
              <a:off x="612" y="179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一</a:t>
              </a:r>
            </a:p>
          </p:txBody>
        </p:sp>
        <p:pic>
          <p:nvPicPr>
            <p:cNvPr id="247815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79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27.鬃　鬣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：馬、獅等動物頸部上的長毛。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8836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8837" name="Group 9"/>
          <p:cNvGrpSpPr>
            <a:grpSpLocks/>
          </p:cNvGrpSpPr>
          <p:nvPr/>
        </p:nvGrpSpPr>
        <p:grpSpPr bwMode="auto">
          <a:xfrm>
            <a:off x="2195513" y="981075"/>
            <a:ext cx="431800" cy="647700"/>
            <a:chOff x="3379" y="2705"/>
            <a:chExt cx="272" cy="408"/>
          </a:xfrm>
        </p:grpSpPr>
        <p:sp>
          <p:nvSpPr>
            <p:cNvPr id="248839" name="Text Box 6"/>
            <p:cNvSpPr txBox="1">
              <a:spLocks noChangeArrowheads="1"/>
            </p:cNvSpPr>
            <p:nvPr/>
          </p:nvSpPr>
          <p:spPr bwMode="auto">
            <a:xfrm>
              <a:off x="3379" y="270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ㄌㄧㄝ</a:t>
              </a:r>
            </a:p>
          </p:txBody>
        </p:sp>
        <p:pic>
          <p:nvPicPr>
            <p:cNvPr id="248840" name="Picture 7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8838" name="Rectangle 8"/>
          <p:cNvSpPr>
            <a:spLocks noChangeArrowheads="1"/>
          </p:cNvSpPr>
          <p:nvPr/>
        </p:nvSpPr>
        <p:spPr bwMode="auto">
          <a:xfrm>
            <a:off x="1397000" y="981075"/>
            <a:ext cx="3667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1200">
                <a:ea typeface="標楷體" pitchFamily="65" charset="-120"/>
              </a:rPr>
              <a:t>ㄗㄨㄥ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59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</a:t>
            </a:r>
            <a:r>
              <a:rPr lang="zh-TW" altLang="zh-TW">
                <a:solidFill>
                  <a:srgbClr val="0000FF"/>
                </a:solidFill>
                <a:ea typeface="標楷體" pitchFamily="65" charset="-120"/>
              </a:rPr>
              <a:t>咕　噥</a:t>
            </a:r>
            <a:r>
              <a:rPr lang="zh-TW" altLang="zh-TW" b="0">
                <a:ea typeface="標楷體" pitchFamily="65" charset="-120"/>
              </a:rPr>
              <a:t>　：口中唸唸有詞，聲音小而含糊不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清。</a:t>
            </a:r>
            <a:endParaRPr lang="zh-TW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9860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2195513" y="836613"/>
            <a:ext cx="3667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˙ㄋㄨㄥ</a:t>
            </a:r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1397000" y="1093788"/>
            <a:ext cx="3667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1200">
                <a:ea typeface="標楷體" pitchFamily="65" charset="-120"/>
              </a:rPr>
              <a:t>ㄍㄨ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矩形 1"/>
          <p:cNvSpPr>
            <a:spLocks noChangeArrowheads="1"/>
          </p:cNvSpPr>
          <p:nvPr/>
        </p:nvSpPr>
        <p:spPr bwMode="auto">
          <a:xfrm>
            <a:off x="250825" y="981075"/>
            <a:ext cx="88931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820738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28725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36713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29.蓊　鬱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：草木茂密的樣子。</a:t>
            </a:r>
          </a:p>
          <a:p>
            <a:pPr>
              <a:buFontTx/>
              <a:buNone/>
            </a:pPr>
            <a:r>
              <a:rPr lang="zh-TW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30.橫亙　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：橫列綿延。</a:t>
            </a:r>
          </a:p>
        </p:txBody>
      </p:sp>
      <p:pic>
        <p:nvPicPr>
          <p:cNvPr id="250884" name="圖片 6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0885" name="Group 5"/>
          <p:cNvGrpSpPr>
            <a:grpSpLocks/>
          </p:cNvGrpSpPr>
          <p:nvPr/>
        </p:nvGrpSpPr>
        <p:grpSpPr bwMode="auto">
          <a:xfrm>
            <a:off x="1331913" y="1125538"/>
            <a:ext cx="431800" cy="647700"/>
            <a:chOff x="4286" y="1253"/>
            <a:chExt cx="272" cy="408"/>
          </a:xfrm>
        </p:grpSpPr>
        <p:sp>
          <p:nvSpPr>
            <p:cNvPr id="250889" name="Text Box 6"/>
            <p:cNvSpPr txBox="1">
              <a:spLocks noChangeArrowheads="1"/>
            </p:cNvSpPr>
            <p:nvPr/>
          </p:nvSpPr>
          <p:spPr bwMode="auto">
            <a:xfrm>
              <a:off x="4286" y="1253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ㄨㄥ</a:t>
              </a:r>
            </a:p>
          </p:txBody>
        </p:sp>
        <p:pic>
          <p:nvPicPr>
            <p:cNvPr id="250890" name="Picture 7" descr="黑-三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0886" name="Group 11"/>
          <p:cNvGrpSpPr>
            <a:grpSpLocks/>
          </p:cNvGrpSpPr>
          <p:nvPr/>
        </p:nvGrpSpPr>
        <p:grpSpPr bwMode="auto">
          <a:xfrm>
            <a:off x="1763713" y="1700213"/>
            <a:ext cx="431800" cy="647700"/>
            <a:chOff x="1111" y="1071"/>
            <a:chExt cx="272" cy="408"/>
          </a:xfrm>
        </p:grpSpPr>
        <p:sp>
          <p:nvSpPr>
            <p:cNvPr id="250887" name="Text Box 9"/>
            <p:cNvSpPr txBox="1">
              <a:spLocks noChangeArrowheads="1"/>
            </p:cNvSpPr>
            <p:nvPr/>
          </p:nvSpPr>
          <p:spPr bwMode="auto">
            <a:xfrm>
              <a:off x="1111" y="1071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ㄍㄣ</a:t>
              </a:r>
            </a:p>
          </p:txBody>
        </p:sp>
        <p:pic>
          <p:nvPicPr>
            <p:cNvPr id="250888" name="Picture 10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116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3824" name="Group 112"/>
          <p:cNvGraphicFramePr>
            <a:graphicFrameLocks noGrp="1"/>
          </p:cNvGraphicFramePr>
          <p:nvPr>
            <p:ph/>
          </p:nvPr>
        </p:nvGraphicFramePr>
        <p:xfrm>
          <a:off x="395288" y="908050"/>
          <a:ext cx="8497887" cy="5538788"/>
        </p:xfrm>
        <a:graphic>
          <a:graphicData uri="http://schemas.openxmlformats.org/drawingml/2006/table">
            <a:tbl>
              <a:tblPr/>
              <a:tblGrid>
                <a:gridCol w="792162"/>
                <a:gridCol w="865188"/>
                <a:gridCol w="2447925"/>
                <a:gridCol w="4392612"/>
              </a:tblGrid>
              <a:tr h="633413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7947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黠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ㄒ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聰明機靈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聰黠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黑色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黔首（黎民、老百姓）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17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ㄑ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在臉上塗墨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刺字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黥面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黝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ㄧ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青黑色的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皮膚黝黑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3175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黷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濫用、沒有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節制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窮兵黷武（恣意運用兵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力，發動戰爭）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1944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5" name="Picture 102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6" name="Picture 103" descr="黑-二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63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7" name="Picture 104" descr="黑-二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8" name="Picture 105" descr="黑-二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3603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1949" name="Group 48"/>
          <p:cNvGrpSpPr>
            <a:grpSpLocks/>
          </p:cNvGrpSpPr>
          <p:nvPr/>
        </p:nvGrpSpPr>
        <p:grpSpPr bwMode="auto">
          <a:xfrm>
            <a:off x="1419225" y="5516563"/>
            <a:ext cx="631825" cy="936625"/>
            <a:chOff x="894" y="3475"/>
            <a:chExt cx="398" cy="590"/>
          </a:xfrm>
        </p:grpSpPr>
        <p:pic>
          <p:nvPicPr>
            <p:cNvPr id="251950" name="Picture 101" descr="黑-二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3521"/>
              <a:ext cx="22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951" name="Text Box 47"/>
            <p:cNvSpPr txBox="1">
              <a:spLocks noChangeArrowheads="1"/>
            </p:cNvSpPr>
            <p:nvPr/>
          </p:nvSpPr>
          <p:spPr bwMode="auto">
            <a:xfrm>
              <a:off x="894" y="3475"/>
              <a:ext cx="308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ㄉㄨ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80693" name="Group 53"/>
          <p:cNvGraphicFramePr>
            <a:graphicFrameLocks noGrp="1"/>
          </p:cNvGraphicFramePr>
          <p:nvPr>
            <p:ph/>
          </p:nvPr>
        </p:nvGraphicFramePr>
        <p:xfrm>
          <a:off x="698500" y="908050"/>
          <a:ext cx="7905750" cy="1827213"/>
        </p:xfrm>
        <a:graphic>
          <a:graphicData uri="http://schemas.openxmlformats.org/drawingml/2006/table">
            <a:tbl>
              <a:tblPr/>
              <a:tblGrid>
                <a:gridCol w="881063"/>
                <a:gridCol w="776287"/>
                <a:gridCol w="2863850"/>
                <a:gridCol w="3384550"/>
              </a:tblGrid>
              <a:tr h="57922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23996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騖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放縱的追求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好高騖遠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96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鶩</a:t>
                      </a:r>
                    </a:p>
                  </a:txBody>
                  <a:tcPr marT="45728" marB="4572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野鴨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趨之若鶩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2953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4" name="Picture 50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55" name="Picture 51" descr="黑-四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3603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3992" name="Group 40"/>
          <p:cNvGraphicFramePr>
            <a:graphicFrameLocks noGrp="1"/>
          </p:cNvGraphicFramePr>
          <p:nvPr>
            <p:ph/>
          </p:nvPr>
        </p:nvGraphicFramePr>
        <p:xfrm>
          <a:off x="698500" y="908050"/>
          <a:ext cx="7905750" cy="3698875"/>
        </p:xfrm>
        <a:graphic>
          <a:graphicData uri="http://schemas.openxmlformats.org/drawingml/2006/table">
            <a:tbl>
              <a:tblPr/>
              <a:tblGrid>
                <a:gridCol w="881063"/>
                <a:gridCol w="776287"/>
                <a:gridCol w="2360613"/>
                <a:gridCol w="3887787"/>
              </a:tblGrid>
              <a:tr h="579169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23941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堪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承受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不堪一擊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41">
                <a:tc rowSpan="2"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勘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校正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勘誤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察看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探勘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41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戡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平定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戡亂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941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磡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多用於地名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香港紅磡體育館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3990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91" name="Text Box 41"/>
          <p:cNvSpPr txBox="1">
            <a:spLocks noChangeArrowheads="1"/>
          </p:cNvSpPr>
          <p:nvPr/>
        </p:nvSpPr>
        <p:spPr bwMode="auto">
          <a:xfrm>
            <a:off x="1692275" y="1484313"/>
            <a:ext cx="4889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itchFamily="65" charset="-120"/>
              </a:rPr>
              <a:t>ㄎㄢ</a:t>
            </a:r>
          </a:p>
        </p:txBody>
      </p:sp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1692275" y="2492375"/>
            <a:ext cx="4889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itchFamily="65" charset="-120"/>
              </a:rPr>
              <a:t>ㄎㄢ</a:t>
            </a:r>
          </a:p>
        </p:txBody>
      </p:sp>
      <p:sp>
        <p:nvSpPr>
          <p:cNvPr id="253993" name="Text Box 43"/>
          <p:cNvSpPr txBox="1">
            <a:spLocks noChangeArrowheads="1"/>
          </p:cNvSpPr>
          <p:nvPr/>
        </p:nvSpPr>
        <p:spPr bwMode="auto">
          <a:xfrm>
            <a:off x="1692275" y="3429000"/>
            <a:ext cx="4889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itchFamily="65" charset="-120"/>
              </a:rPr>
              <a:t>ㄎㄢ</a:t>
            </a:r>
          </a:p>
        </p:txBody>
      </p:sp>
      <p:grpSp>
        <p:nvGrpSpPr>
          <p:cNvPr id="253994" name="Group 45"/>
          <p:cNvGrpSpPr>
            <a:grpSpLocks/>
          </p:cNvGrpSpPr>
          <p:nvPr/>
        </p:nvGrpSpPr>
        <p:grpSpPr bwMode="auto">
          <a:xfrm>
            <a:off x="1692275" y="4005263"/>
            <a:ext cx="576263" cy="792162"/>
            <a:chOff x="1066" y="2523"/>
            <a:chExt cx="363" cy="499"/>
          </a:xfrm>
        </p:grpSpPr>
        <p:pic>
          <p:nvPicPr>
            <p:cNvPr id="253995" name="Picture 76" descr="黑-四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614"/>
              <a:ext cx="18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996" name="Text Box 44"/>
            <p:cNvSpPr txBox="1">
              <a:spLocks noChangeArrowheads="1"/>
            </p:cNvSpPr>
            <p:nvPr/>
          </p:nvSpPr>
          <p:spPr bwMode="auto">
            <a:xfrm>
              <a:off x="1066" y="2523"/>
              <a:ext cx="308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ㄎㄢ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分頁底圖-字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5020" name="Group 44"/>
          <p:cNvGraphicFramePr>
            <a:graphicFrameLocks noGrp="1"/>
          </p:cNvGraphicFramePr>
          <p:nvPr>
            <p:ph/>
          </p:nvPr>
        </p:nvGraphicFramePr>
        <p:xfrm>
          <a:off x="468313" y="765175"/>
          <a:ext cx="8266112" cy="5181600"/>
        </p:xfrm>
        <a:graphic>
          <a:graphicData uri="http://schemas.openxmlformats.org/drawingml/2006/table">
            <a:tbl>
              <a:tblPr/>
              <a:tblGrid>
                <a:gridCol w="881062"/>
                <a:gridCol w="776288"/>
                <a:gridCol w="4448175"/>
                <a:gridCol w="2160587"/>
              </a:tblGrid>
              <a:tr h="387350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倒塌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沖垮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夸父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誇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說大話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自誇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跨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邁步越過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跨越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胯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ㄨ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人體腰部兩側到大腿之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間的部分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胯下之辱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5016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17" name="Picture 47" descr="黑-三聲-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18" name="Picture 48" descr="黑-四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4188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19" name="Picture 49" descr="黑-四聲-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225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323850" y="836613"/>
            <a:ext cx="85074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廖鴻基以深情浪漫的文字，書寫親近海洋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的經驗，其散文以討海、尋鯨、護鯨、海洋環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境與生態等為書寫範疇，除了透露出討海人特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有的智慧，也充分呈現人與海洋的密切關聯，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是臺灣海洋文學的重要作家。曾獲中國時報文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學獎散文評審獎、賴和文學獎等。著有</a:t>
            </a:r>
            <a:r>
              <a:rPr lang="en-US" altLang="zh-TW" b="0">
                <a:ea typeface="標楷體" pitchFamily="65" charset="-120"/>
              </a:rPr>
              <a:t>《</a:t>
            </a:r>
            <a:r>
              <a:rPr lang="zh-TW" altLang="en-US" b="0">
                <a:ea typeface="標楷體" pitchFamily="65" charset="-120"/>
              </a:rPr>
              <a:t>討海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人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、</a:t>
            </a:r>
            <a:r>
              <a:rPr lang="en-US" altLang="zh-TW" b="0">
                <a:ea typeface="標楷體" pitchFamily="65" charset="-120"/>
              </a:rPr>
              <a:t>《</a:t>
            </a:r>
            <a:r>
              <a:rPr lang="zh-TW" altLang="en-US" b="0">
                <a:ea typeface="標楷體" pitchFamily="65" charset="-120"/>
              </a:rPr>
              <a:t>鯨生鯨世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　、</a:t>
            </a:r>
            <a:r>
              <a:rPr lang="en-US" altLang="zh-TW" b="0">
                <a:ea typeface="標楷體" pitchFamily="65" charset="-120"/>
              </a:rPr>
              <a:t>《</a:t>
            </a:r>
            <a:r>
              <a:rPr lang="zh-TW" altLang="en-US" b="0">
                <a:ea typeface="標楷體" pitchFamily="65" charset="-120"/>
              </a:rPr>
              <a:t>漂流監獄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　、</a:t>
            </a:r>
            <a:r>
              <a:rPr lang="en-US" altLang="zh-TW" b="0">
                <a:ea typeface="標楷體" pitchFamily="65" charset="-120"/>
              </a:rPr>
              <a:t>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來自深海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　、</a:t>
            </a:r>
            <a:r>
              <a:rPr lang="en-US" altLang="zh-TW" b="0">
                <a:ea typeface="標楷體" pitchFamily="65" charset="-120"/>
              </a:rPr>
              <a:t>《</a:t>
            </a:r>
            <a:r>
              <a:rPr lang="zh-TW" altLang="en-US" b="0">
                <a:ea typeface="標楷體" pitchFamily="65" charset="-120"/>
              </a:rPr>
              <a:t>漏網新魚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　等。</a:t>
            </a:r>
            <a:endParaRPr lang="en-US" altLang="zh-TW" b="0">
              <a:ea typeface="標楷體" pitchFamily="65" charset="-120"/>
            </a:endParaRPr>
          </a:p>
        </p:txBody>
      </p:sp>
      <p:sp>
        <p:nvSpPr>
          <p:cNvPr id="108547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108548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5184775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4775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5861050"/>
            <a:ext cx="2968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1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832475"/>
            <a:ext cx="2968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9" descr="下一頁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solidFill>
                  <a:srgbClr val="000000"/>
                </a:solidFill>
                <a:ea typeface="標楷體" pitchFamily="65" charset="-120"/>
              </a:rPr>
              <a:t>四、結構表</a:t>
            </a:r>
          </a:p>
        </p:txBody>
      </p:sp>
      <p:pic>
        <p:nvPicPr>
          <p:cNvPr id="256003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31"/>
          <p:cNvGrpSpPr>
            <a:grpSpLocks/>
          </p:cNvGrpSpPr>
          <p:nvPr/>
        </p:nvGrpSpPr>
        <p:grpSpPr bwMode="auto">
          <a:xfrm>
            <a:off x="-36513" y="765175"/>
            <a:ext cx="9072563" cy="5661025"/>
            <a:chOff x="68" y="544"/>
            <a:chExt cx="5715" cy="3566"/>
          </a:xfrm>
        </p:grpSpPr>
        <p:sp>
          <p:nvSpPr>
            <p:cNvPr id="257029" name="Rectangle 3"/>
            <p:cNvSpPr>
              <a:spLocks noChangeArrowheads="1"/>
            </p:cNvSpPr>
            <p:nvPr/>
          </p:nvSpPr>
          <p:spPr bwMode="auto">
            <a:xfrm>
              <a:off x="1247" y="3620"/>
              <a:ext cx="379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景－以夕陽、紅霞、遠山、飛魚襯托鬼頭刀從容身影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情－鬼頭刀身上的藍色亮點持久的在內心裡閃耀</a:t>
              </a:r>
            </a:p>
          </p:txBody>
        </p:sp>
        <p:sp>
          <p:nvSpPr>
            <p:cNvPr id="257030" name="Rectangle 4"/>
            <p:cNvSpPr>
              <a:spLocks noChangeArrowheads="1"/>
            </p:cNvSpPr>
            <p:nvPr/>
          </p:nvSpPr>
          <p:spPr bwMode="auto">
            <a:xfrm>
              <a:off x="68" y="2070"/>
              <a:ext cx="29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鬼頭刀</a:t>
              </a:r>
            </a:p>
          </p:txBody>
        </p:sp>
        <p:sp>
          <p:nvSpPr>
            <p:cNvPr id="257031" name="Rectangle 5"/>
            <p:cNvSpPr>
              <a:spLocks noChangeArrowheads="1"/>
            </p:cNvSpPr>
            <p:nvPr/>
          </p:nvSpPr>
          <p:spPr bwMode="auto">
            <a:xfrm>
              <a:off x="476" y="780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勾勒印象</a:t>
              </a:r>
            </a:p>
          </p:txBody>
        </p:sp>
        <p:sp>
          <p:nvSpPr>
            <p:cNvPr id="257032" name="Rectangle 6"/>
            <p:cNvSpPr>
              <a:spLocks noChangeArrowheads="1"/>
            </p:cNvSpPr>
            <p:nvPr/>
          </p:nvSpPr>
          <p:spPr bwMode="auto">
            <a:xfrm>
              <a:off x="1247" y="544"/>
              <a:ext cx="4400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外型－色彩美麗，兩片鮮黃胸鰭，背上綴飾著藍色發亮星點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特質－驕傲的展現自我的存在，信心十足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價值－魚市場上是賤價，但其價值表現在生命上</a:t>
              </a:r>
            </a:p>
          </p:txBody>
        </p:sp>
        <p:sp>
          <p:nvSpPr>
            <p:cNvPr id="257033" name="Rectangle 7"/>
            <p:cNvSpPr>
              <a:spLocks noChangeArrowheads="1"/>
            </p:cNvSpPr>
            <p:nvPr/>
          </p:nvSpPr>
          <p:spPr bwMode="auto">
            <a:xfrm>
              <a:off x="476" y="1419"/>
              <a:ext cx="12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與鬼頭刀初交鋒</a:t>
              </a:r>
            </a:p>
          </p:txBody>
        </p:sp>
        <p:sp>
          <p:nvSpPr>
            <p:cNvPr id="257034" name="Rectangle 8"/>
            <p:cNvSpPr>
              <a:spLocks noChangeArrowheads="1"/>
            </p:cNvSpPr>
            <p:nvPr/>
          </p:nvSpPr>
          <p:spPr bwMode="auto">
            <a:xfrm>
              <a:off x="1750" y="1299"/>
              <a:ext cx="3942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過程－鬼頭刀咬中假餌，內胎橡皮瞬間被拉成筆直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結果－以倨傲的神采、從容的姿態離去</a:t>
              </a:r>
            </a:p>
          </p:txBody>
        </p:sp>
        <p:sp>
          <p:nvSpPr>
            <p:cNvPr id="257035" name="Rectangle 9"/>
            <p:cNvSpPr>
              <a:spLocks noChangeArrowheads="1"/>
            </p:cNvSpPr>
            <p:nvPr/>
          </p:nvSpPr>
          <p:spPr bwMode="auto">
            <a:xfrm>
              <a:off x="476" y="2135"/>
              <a:ext cx="13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夢中與鬼頭刀搏鬥</a:t>
              </a:r>
            </a:p>
          </p:txBody>
        </p:sp>
        <p:sp>
          <p:nvSpPr>
            <p:cNvPr id="257036" name="Rectangle 10"/>
            <p:cNvSpPr>
              <a:spLocks noChangeArrowheads="1"/>
            </p:cNvSpPr>
            <p:nvPr/>
          </p:nvSpPr>
          <p:spPr bwMode="auto">
            <a:xfrm>
              <a:off x="1927" y="1883"/>
              <a:ext cx="3856" cy="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場景－</a:t>
              </a:r>
              <a:r>
                <a:rPr lang="zh-TW" altLang="en-US" sz="1900">
                  <a:ea typeface="標楷體" pitchFamily="65" charset="-120"/>
                </a:rPr>
                <a:t>倨傲桀驁的眼神壓迫著夢，銳利的魚鉤引動搏鬥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情緒－幻想進入鬼頭刀的眼、心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心境－精神陷入等待與出擊的輪迴中</a:t>
              </a:r>
            </a:p>
          </p:txBody>
        </p:sp>
        <p:sp>
          <p:nvSpPr>
            <p:cNvPr id="257037" name="Rectangle 11"/>
            <p:cNvSpPr>
              <a:spLocks noChangeArrowheads="1"/>
            </p:cNvSpPr>
            <p:nvPr/>
          </p:nvSpPr>
          <p:spPr bwMode="auto">
            <a:xfrm>
              <a:off x="476" y="2716"/>
              <a:ext cx="49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來自公魚的威容－「鬼」、「刀」、「虎」顯現其神祕、銳利及凶猛</a:t>
              </a:r>
            </a:p>
          </p:txBody>
        </p:sp>
        <p:sp>
          <p:nvSpPr>
            <p:cNvPr id="257038" name="Rectangle 12"/>
            <p:cNvSpPr>
              <a:spLocks noChangeArrowheads="1"/>
            </p:cNvSpPr>
            <p:nvPr/>
          </p:nvSpPr>
          <p:spPr bwMode="auto">
            <a:xfrm>
              <a:off x="476" y="3130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再次決戰</a:t>
              </a:r>
            </a:p>
          </p:txBody>
        </p:sp>
        <p:sp>
          <p:nvSpPr>
            <p:cNvPr id="257039" name="Rectangle 13"/>
            <p:cNvSpPr>
              <a:spLocks noChangeArrowheads="1"/>
            </p:cNvSpPr>
            <p:nvPr/>
          </p:nvSpPr>
          <p:spPr bwMode="auto">
            <a:xfrm>
              <a:off x="1247" y="3021"/>
              <a:ext cx="394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捕獵的姿態－雙膝頂住船尾板，手中緊緊的握住魚線</a:t>
              </a:r>
            </a:p>
            <a:p>
              <a:pPr eaLnBrk="1" hangingPunct="1">
                <a:spcBef>
                  <a:spcPct val="2500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相伴的柔情－公魚貼著中鉤的母魚，陪她分擔痛苦</a:t>
              </a:r>
            </a:p>
          </p:txBody>
        </p:sp>
        <p:sp>
          <p:nvSpPr>
            <p:cNvPr id="257040" name="Rectangle 14"/>
            <p:cNvSpPr>
              <a:spLocks noChangeArrowheads="1"/>
            </p:cNvSpPr>
            <p:nvPr/>
          </p:nvSpPr>
          <p:spPr bwMode="auto">
            <a:xfrm>
              <a:off x="476" y="3727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000">
                  <a:ea typeface="標楷體" pitchFamily="65" charset="-120"/>
                </a:rPr>
                <a:t>以景結情</a:t>
              </a:r>
            </a:p>
          </p:txBody>
        </p:sp>
        <p:sp>
          <p:nvSpPr>
            <p:cNvPr id="257041" name="AutoShape 15"/>
            <p:cNvSpPr>
              <a:spLocks/>
            </p:cNvSpPr>
            <p:nvPr/>
          </p:nvSpPr>
          <p:spPr bwMode="auto">
            <a:xfrm>
              <a:off x="295" y="926"/>
              <a:ext cx="226" cy="2927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ea typeface="標楷體" pitchFamily="65" charset="-120"/>
              </a:endParaRPr>
            </a:p>
          </p:txBody>
        </p:sp>
        <p:sp>
          <p:nvSpPr>
            <p:cNvPr id="257042" name="Line 16"/>
            <p:cNvSpPr>
              <a:spLocks noChangeShapeType="1"/>
            </p:cNvSpPr>
            <p:nvPr/>
          </p:nvSpPr>
          <p:spPr bwMode="auto">
            <a:xfrm>
              <a:off x="408" y="1544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7043" name="Line 17"/>
            <p:cNvSpPr>
              <a:spLocks noChangeShapeType="1"/>
            </p:cNvSpPr>
            <p:nvPr/>
          </p:nvSpPr>
          <p:spPr bwMode="auto">
            <a:xfrm>
              <a:off x="409" y="2281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7044" name="Line 18"/>
            <p:cNvSpPr>
              <a:spLocks noChangeShapeType="1"/>
            </p:cNvSpPr>
            <p:nvPr/>
          </p:nvSpPr>
          <p:spPr bwMode="auto">
            <a:xfrm>
              <a:off x="412" y="2840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7045" name="Line 19"/>
            <p:cNvSpPr>
              <a:spLocks noChangeShapeType="1"/>
            </p:cNvSpPr>
            <p:nvPr/>
          </p:nvSpPr>
          <p:spPr bwMode="auto">
            <a:xfrm>
              <a:off x="409" y="3273"/>
              <a:ext cx="1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7046" name="AutoShape 20"/>
            <p:cNvSpPr>
              <a:spLocks/>
            </p:cNvSpPr>
            <p:nvPr/>
          </p:nvSpPr>
          <p:spPr bwMode="auto">
            <a:xfrm>
              <a:off x="1662" y="1445"/>
              <a:ext cx="132" cy="227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ea typeface="標楷體" pitchFamily="65" charset="-120"/>
              </a:endParaRPr>
            </a:p>
          </p:txBody>
        </p:sp>
        <p:sp>
          <p:nvSpPr>
            <p:cNvPr id="257047" name="AutoShape 21"/>
            <p:cNvSpPr>
              <a:spLocks/>
            </p:cNvSpPr>
            <p:nvPr/>
          </p:nvSpPr>
          <p:spPr bwMode="auto">
            <a:xfrm>
              <a:off x="1168" y="3156"/>
              <a:ext cx="132" cy="227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ea typeface="標楷體" pitchFamily="65" charset="-120"/>
              </a:endParaRPr>
            </a:p>
          </p:txBody>
        </p:sp>
        <p:sp>
          <p:nvSpPr>
            <p:cNvPr id="257048" name="AutoShape 22"/>
            <p:cNvSpPr>
              <a:spLocks/>
            </p:cNvSpPr>
            <p:nvPr/>
          </p:nvSpPr>
          <p:spPr bwMode="auto">
            <a:xfrm>
              <a:off x="1157" y="3763"/>
              <a:ext cx="132" cy="227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b="0">
                <a:ea typeface="標楷體" pitchFamily="65" charset="-120"/>
              </a:endParaRPr>
            </a:p>
          </p:txBody>
        </p:sp>
        <p:grpSp>
          <p:nvGrpSpPr>
            <p:cNvPr id="257049" name="Group 23"/>
            <p:cNvGrpSpPr>
              <a:grpSpLocks/>
            </p:cNvGrpSpPr>
            <p:nvPr/>
          </p:nvGrpSpPr>
          <p:grpSpPr bwMode="auto">
            <a:xfrm>
              <a:off x="1162" y="672"/>
              <a:ext cx="132" cy="497"/>
              <a:chOff x="1162" y="446"/>
              <a:chExt cx="132" cy="497"/>
            </a:xfrm>
          </p:grpSpPr>
          <p:sp>
            <p:nvSpPr>
              <p:cNvPr id="257053" name="AutoShape 24"/>
              <p:cNvSpPr>
                <a:spLocks/>
              </p:cNvSpPr>
              <p:nvPr/>
            </p:nvSpPr>
            <p:spPr bwMode="auto">
              <a:xfrm>
                <a:off x="1162" y="446"/>
                <a:ext cx="132" cy="497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b="0">
                  <a:ea typeface="標楷體" pitchFamily="65" charset="-120"/>
                </a:endParaRPr>
              </a:p>
            </p:txBody>
          </p:sp>
          <p:sp>
            <p:nvSpPr>
              <p:cNvPr id="257054" name="Line 25"/>
              <p:cNvSpPr>
                <a:spLocks noChangeShapeType="1"/>
              </p:cNvSpPr>
              <p:nvPr/>
            </p:nvSpPr>
            <p:spPr bwMode="auto">
              <a:xfrm>
                <a:off x="1223" y="694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57050" name="Group 26"/>
            <p:cNvGrpSpPr>
              <a:grpSpLocks/>
            </p:cNvGrpSpPr>
            <p:nvPr/>
          </p:nvGrpSpPr>
          <p:grpSpPr bwMode="auto">
            <a:xfrm>
              <a:off x="1820" y="2020"/>
              <a:ext cx="132" cy="497"/>
              <a:chOff x="1162" y="446"/>
              <a:chExt cx="132" cy="497"/>
            </a:xfrm>
          </p:grpSpPr>
          <p:sp>
            <p:nvSpPr>
              <p:cNvPr id="257051" name="AutoShape 27"/>
              <p:cNvSpPr>
                <a:spLocks/>
              </p:cNvSpPr>
              <p:nvPr/>
            </p:nvSpPr>
            <p:spPr bwMode="auto">
              <a:xfrm>
                <a:off x="1162" y="446"/>
                <a:ext cx="132" cy="497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1800" b="0">
                  <a:ea typeface="標楷體" pitchFamily="65" charset="-120"/>
                </a:endParaRPr>
              </a:p>
            </p:txBody>
          </p:sp>
          <p:sp>
            <p:nvSpPr>
              <p:cNvPr id="257052" name="Line 28"/>
              <p:cNvSpPr>
                <a:spLocks noChangeShapeType="1"/>
              </p:cNvSpPr>
              <p:nvPr/>
            </p:nvSpPr>
            <p:spPr bwMode="auto">
              <a:xfrm>
                <a:off x="1223" y="694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257027" name="Picture 32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8" name="Picture 33" descr="下ICON-回課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7340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11"/>
          <p:cNvSpPr>
            <a:spLocks noChangeArrowheads="1"/>
          </p:cNvSpPr>
          <p:nvPr/>
        </p:nvSpPr>
        <p:spPr bwMode="auto">
          <a:xfrm>
            <a:off x="719138" y="1700213"/>
            <a:ext cx="79565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solidFill>
                  <a:srgbClr val="000000"/>
                </a:solidFill>
              </a:rPr>
              <a:t>五、課文賞析</a:t>
            </a:r>
          </a:p>
        </p:txBody>
      </p:sp>
      <p:pic>
        <p:nvPicPr>
          <p:cNvPr id="258051" name="Picture 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3"/>
          <p:cNvSpPr txBox="1">
            <a:spLocks noChangeArrowheads="1"/>
          </p:cNvSpPr>
          <p:nvPr/>
        </p:nvSpPr>
        <p:spPr bwMode="auto">
          <a:xfrm>
            <a:off x="250825" y="620713"/>
            <a:ext cx="86423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本文記述漁人在海上捕魚的情境，以及人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與自然搏鬥的過程，具有小說般精彩的情節而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引人入勝　。全文不但把出海捕魚的過程具體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描繪出來，還寫出捕魚過程中內心的思索。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題名為「鬼頭刀」，全文自然以鬼頭刀為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敘寫焦點，以其追擊飛魚及與作者交鋒搏鬥的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過程，來展現鬼頭刀猛暴、高傲且美麗的姿態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。作者與鬼頭刀初次交鋒的情景是全文的第一</a:t>
            </a:r>
          </a:p>
        </p:txBody>
      </p:sp>
      <p:sp>
        <p:nvSpPr>
          <p:cNvPr id="259075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259076" name="Picture 5" descr="圖片2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276475"/>
            <a:ext cx="2984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7" name="Picture 6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3"/>
          <p:cNvSpPr txBox="1">
            <a:spLocks noChangeArrowheads="1"/>
          </p:cNvSpPr>
          <p:nvPr/>
        </p:nvSpPr>
        <p:spPr bwMode="auto">
          <a:xfrm>
            <a:off x="179388" y="620713"/>
            <a:ext cx="8893175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波高潮，鬼頭刀在搏鬥中越是倨傲無畏，作者便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越被激發出旺盛的鬥志，這段搏鬥的過程充滿強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烈的戲劇張力，呈現出作者的幻覺、內心獨白與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強大意志力。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另一波的高潮則是作者和鬼頭刀最後決戰的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過程，作者既如實的呈現出討海人的生活、語言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與習性，也加入了自己浪漫的想像。過程中，驚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喜、緊張、疑問、悲傷的情緒交替出現，作者更</a:t>
            </a:r>
          </a:p>
        </p:txBody>
      </p:sp>
      <p:sp>
        <p:nvSpPr>
          <p:cNvPr id="260099" name="Rectangle 2"/>
          <p:cNvSpPr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pic>
        <p:nvPicPr>
          <p:cNvPr id="260100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3"/>
          <p:cNvSpPr txBox="1">
            <a:spLocks noChangeArrowheads="1"/>
          </p:cNvSpPr>
          <p:nvPr/>
        </p:nvSpPr>
        <p:spPr bwMode="auto">
          <a:xfrm>
            <a:off x="179388" y="765175"/>
            <a:ext cx="885666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運用小說筆法，把鬼頭刀公魚、母魚的生死相隨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，寫得既浪漫又動人。最後作者放下與鬼頭刀的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爭鬥，將自我意識投射於大自然，欣賞海洋與鬼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頭刀的多情及美麗，體悟出人與自然共存共榮的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和諧關係。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鬼頭刀之外，作者還以海豚的友善可愛，對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比反諷人類集體屠殺海豚的殘酷。海豚與鬼頭刀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兩相比較，前者如頑皮的猴子，後者則是驕傲神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氣的武士，作者把這兩種海洋動物截然不同的特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質，展現得生動傳神。</a:t>
            </a:r>
          </a:p>
        </p:txBody>
      </p:sp>
      <p:sp>
        <p:nvSpPr>
          <p:cNvPr id="261123" name="Rectangle 2"/>
          <p:cNvSpPr>
            <a:spLocks noChangeArrowheads="1"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26112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"/>
          <p:cNvSpPr txBox="1">
            <a:spLocks noChangeArrowheads="1"/>
          </p:cNvSpPr>
          <p:nvPr/>
        </p:nvSpPr>
        <p:spPr bwMode="auto">
          <a:xfrm>
            <a:off x="179388" y="765175"/>
            <a:ext cx="89646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全文對海湧伯雖然著墨不多，但他卻是作者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由陸地走向海洋生活的重要導師，藉由他表現出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漁人的生活、語言，以及對大海的崇敬與畏懼。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而作者描述的海洋經歷是以真實體驗為基礎，添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加浪漫的幻想和對生命的思索，為讀者開啟認識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海洋的另一種視角。</a:t>
            </a:r>
          </a:p>
        </p:txBody>
      </p:sp>
      <p:sp>
        <p:nvSpPr>
          <p:cNvPr id="262147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課文賞析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pic>
        <p:nvPicPr>
          <p:cNvPr id="262148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1" name="內容版面配置區 2"/>
          <p:cNvSpPr txBox="1">
            <a:spLocks/>
          </p:cNvSpPr>
          <p:nvPr/>
        </p:nvSpPr>
        <p:spPr bwMode="auto">
          <a:xfrm>
            <a:off x="466725" y="836613"/>
            <a:ext cx="79216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en-US">
                <a:ea typeface="標楷體" pitchFamily="65" charset="-120"/>
              </a:rPr>
              <a:t>引人入勝</a:t>
            </a:r>
            <a:r>
              <a:rPr lang="zh-TW" altLang="en-US" b="0">
                <a:ea typeface="標楷體" pitchFamily="65" charset="-120"/>
              </a:rPr>
              <a:t>：</a:t>
            </a:r>
            <a:r>
              <a:rPr lang="en-US" altLang="en-US" b="0">
                <a:ea typeface="標楷體" pitchFamily="65" charset="-120"/>
              </a:rPr>
              <a:t>令人著迷，使人愈看愈愛</a:t>
            </a:r>
            <a:r>
              <a:rPr lang="en-US" altLang="zh-TW" b="0">
                <a:ea typeface="標楷體" pitchFamily="65" charset="-120"/>
              </a:rPr>
              <a:t>。</a:t>
            </a:r>
            <a:endParaRPr lang="en-US" altLang="en-US" b="0">
              <a:ea typeface="標楷體" pitchFamily="65" charset="-120"/>
            </a:endParaRPr>
          </a:p>
          <a:p>
            <a:endParaRPr lang="en-US" altLang="en-US" b="0"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0">
              <a:ea typeface="標楷體" pitchFamily="65" charset="-120"/>
            </a:endParaRPr>
          </a:p>
        </p:txBody>
      </p:sp>
      <p:pic>
        <p:nvPicPr>
          <p:cNvPr id="263172" name="Picture 7" descr="下ICON-回課文賞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6585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kumimoji="0"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六、問</a:t>
            </a:r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題討論</a:t>
            </a:r>
          </a:p>
        </p:txBody>
      </p:sp>
      <p:pic>
        <p:nvPicPr>
          <p:cNvPr id="264195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內容版面配置區 2"/>
          <p:cNvSpPr txBox="1">
            <a:spLocks/>
          </p:cNvSpPr>
          <p:nvPr/>
        </p:nvSpPr>
        <p:spPr bwMode="auto">
          <a:xfrm>
            <a:off x="528638" y="765175"/>
            <a:ext cx="8229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>
                <a:ea typeface="標楷體" pitchFamily="65" charset="-120"/>
              </a:rPr>
              <a:t>一、試就</a:t>
            </a:r>
            <a:r>
              <a:rPr lang="en-US" altLang="zh-TW">
                <a:ea typeface="標楷體" pitchFamily="65" charset="-120"/>
              </a:rPr>
              <a:t>〈</a:t>
            </a:r>
            <a:r>
              <a:rPr lang="zh-TW" altLang="en-US">
                <a:ea typeface="標楷體" pitchFamily="65" charset="-120"/>
              </a:rPr>
              <a:t>鬼頭刀</a:t>
            </a:r>
            <a:r>
              <a:rPr lang="en-US" altLang="zh-TW">
                <a:ea typeface="標楷體" pitchFamily="65" charset="-120"/>
              </a:rPr>
              <a:t>〉</a:t>
            </a:r>
            <a:r>
              <a:rPr lang="zh-TW" altLang="en-US">
                <a:ea typeface="標楷體" pitchFamily="65" charset="-120"/>
              </a:rPr>
              <a:t>文中敘述，比較鬼頭刀和海豚二者與人類互動的差異。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15900" y="1844675"/>
            <a:ext cx="874871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1328738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2117725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2906713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3695700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1529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46101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50673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55245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buFontTx/>
              <a:buAutoNum type="arabicPeriod"/>
            </a:pPr>
            <a:r>
              <a:rPr lang="zh-TW" altLang="en-US" sz="3000" b="0">
                <a:solidFill>
                  <a:srgbClr val="FF0000"/>
                </a:solidFill>
                <a:latin typeface="標楷體" pitchFamily="65" charset="-120"/>
              </a:rPr>
              <a:t>海豚親切和善、俏皮可愛，如：「海豚常常會跟在船筏邊跳躍，雖然牠們的泳速遠遠高過船筏，但是牠們就那麼俏皮的跟在船筏邊戲耍」、「就這樣跟牠們在寬廣的海域蛇行、繞圈子。在牠們躍出水面的瞬間，我看到牠們的眼睛帶著笑容，像一群非常非常頑皮的猴子」；但對人類亦有距離感、危機感，如：「那樣友善的接觸，卻始終保持警覺，感覺是溫暖的又有點清冷，不曉得是海豚的聰黠，還是漁人的悲哀。」</a:t>
            </a:r>
          </a:p>
        </p:txBody>
      </p:sp>
      <p:pic>
        <p:nvPicPr>
          <p:cNvPr id="265220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323850" y="763588"/>
            <a:ext cx="85693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廖鴻基生平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廖鴻基的第一份工作是臺灣水泥公司總務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科庶務股的採購，當時產業陸續東移花蓮，破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壞自然生態，對此他極力反對。然而重汙染產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業因與政治緊密結合，無力改變現狀的廖鴻基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失望之餘，選擇隨著海鳥飛離家鄉，受雇到印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尼養蝦。不久後回國，積極投入社會運動，為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民進黨花蓮縣議員盧博基助選。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957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4"/>
          <p:cNvSpPr>
            <a:spLocks noChangeArrowheads="1"/>
          </p:cNvSpPr>
          <p:nvPr/>
        </p:nvSpPr>
        <p:spPr bwMode="auto">
          <a:xfrm>
            <a:off x="358775" y="765175"/>
            <a:ext cx="8605838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1417638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2206625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2995613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3784600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2418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46990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51562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56134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en-US" altLang="zh-TW" b="0">
                <a:solidFill>
                  <a:srgbClr val="FF0000"/>
                </a:solidFill>
                <a:latin typeface="標楷體" pitchFamily="65" charset="-120"/>
              </a:rPr>
              <a:t>2.</a:t>
            </a:r>
            <a:r>
              <a:rPr lang="zh-TW" altLang="en-US" sz="3000" b="0">
                <a:solidFill>
                  <a:srgbClr val="FF0000"/>
                </a:solidFill>
                <a:latin typeface="標楷體" pitchFamily="65" charset="-120"/>
              </a:rPr>
              <a:t>鬼頭刀對人類而言是神出鬼沒、桀驁不馴的，如：「鬼頭刀也會游近船筏，但感覺總是那樣恍然，突然出現又突然失去蹤影。牠游近船筏可沒覺得牠的善意或者惡意，僅僅是路過或者因緣際會罷了。牠一點也不在乎船筏的陰影，不在乎船上虎視眈眈的漁人及漁具。偶爾牠會好奇的停下來與你瞪上兩眼，然後從容離開。牠那毫不畏懼的眼神，顯現牠不是智商不足，就是信心十足。」</a:t>
            </a:r>
          </a:p>
        </p:txBody>
      </p:sp>
      <p:pic>
        <p:nvPicPr>
          <p:cNvPr id="266243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內容版面配置區 2"/>
          <p:cNvSpPr txBox="1">
            <a:spLocks/>
          </p:cNvSpPr>
          <p:nvPr/>
        </p:nvSpPr>
        <p:spPr bwMode="auto">
          <a:xfrm>
            <a:off x="215900" y="765175"/>
            <a:ext cx="8785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3000">
                <a:ea typeface="標楷體" pitchFamily="65" charset="-120"/>
              </a:rPr>
              <a:t>二、</a:t>
            </a:r>
            <a:r>
              <a:rPr lang="en-US" altLang="zh-TW" sz="3000">
                <a:ea typeface="標楷體" pitchFamily="65" charset="-120"/>
              </a:rPr>
              <a:t>〈</a:t>
            </a:r>
            <a:r>
              <a:rPr lang="zh-TW" altLang="en-US" sz="3000">
                <a:ea typeface="標楷體" pitchFamily="65" charset="-120"/>
              </a:rPr>
              <a:t>鬼頭刀</a:t>
            </a:r>
            <a:r>
              <a:rPr lang="en-US" altLang="zh-TW" sz="3000">
                <a:ea typeface="標楷體" pitchFamily="65" charset="-120"/>
              </a:rPr>
              <a:t>〉</a:t>
            </a:r>
            <a:r>
              <a:rPr lang="zh-TW" altLang="en-US" sz="3000">
                <a:ea typeface="標楷體" pitchFamily="65" charset="-120"/>
              </a:rPr>
              <a:t>一文以擬人手法寫鬼頭刀，使文章兼具陽剛與溫柔的風格，試找出足以代表此風格的段落，加以分析說明。</a:t>
            </a:r>
            <a:endParaRPr lang="zh-TW" altLang="en-US" sz="30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8371" name="Rectangle 3"/>
          <p:cNvSpPr>
            <a:spLocks noChangeArrowheads="1"/>
          </p:cNvSpPr>
          <p:nvPr/>
        </p:nvSpPr>
        <p:spPr bwMode="auto">
          <a:xfrm>
            <a:off x="250825" y="2205038"/>
            <a:ext cx="8713788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TW" altLang="en-US" sz="3000" b="0">
                <a:solidFill>
                  <a:srgbClr val="FF0000"/>
                </a:solidFill>
                <a:ea typeface="標楷體" pitchFamily="65" charset="-120"/>
              </a:rPr>
              <a:t>如母鬼頭刀中鉤後，公鬼頭刀緊追不捨：「現在，我可以清楚看到，看到中鉤的是一隻母魚，而陪她一起摔滾的是一隻公魚。母魚游向左方，公魚也貼著身游向左邊，那親密的距離彷彿是在耳邊叮嚀，在耳邊安慰。尤其當我看到那公魚的眼神，不再是記憶中的倨傲從容，而是無限的悲傷、痛苦或者柔情。那眼神說話了：</a:t>
            </a:r>
            <a:r>
              <a:rPr lang="en-US" altLang="zh-TW" sz="3000" b="0">
                <a:solidFill>
                  <a:srgbClr val="FF0000"/>
                </a:solidFill>
                <a:ea typeface="標楷體" pitchFamily="65" charset="-120"/>
              </a:rPr>
              <a:t>『</a:t>
            </a:r>
            <a:r>
              <a:rPr lang="zh-TW" altLang="en-US" sz="3000" b="0">
                <a:solidFill>
                  <a:srgbClr val="FF0000"/>
                </a:solidFill>
                <a:ea typeface="標楷體" pitchFamily="65" charset="-120"/>
              </a:rPr>
              <a:t>讓我來分擔妳的痛苦，我願意與妳同生共死陪伴妳到永遠。</a:t>
            </a:r>
            <a:r>
              <a:rPr lang="en-US" altLang="zh-TW" sz="3000" b="0">
                <a:solidFill>
                  <a:srgbClr val="FF0000"/>
                </a:solidFill>
                <a:ea typeface="標楷體" pitchFamily="65" charset="-120"/>
              </a:rPr>
              <a:t>』</a:t>
            </a:r>
            <a:r>
              <a:rPr lang="zh-TW" altLang="en-US" sz="3000" b="0">
                <a:solidFill>
                  <a:srgbClr val="FF0000"/>
                </a:solidFill>
                <a:ea typeface="標楷體" pitchFamily="65" charset="-120"/>
              </a:rPr>
              <a:t>」這一段落表現出公鬼頭刀剛毅、無畏的守護母魚，並在守護母魚的行為中，呈現溫柔的深情。</a:t>
            </a:r>
          </a:p>
        </p:txBody>
      </p:sp>
      <p:pic>
        <p:nvPicPr>
          <p:cNvPr id="267268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1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七、應用練習</a:t>
            </a:r>
          </a:p>
        </p:txBody>
      </p:sp>
      <p:pic>
        <p:nvPicPr>
          <p:cNvPr id="26829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8313" y="83661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(C)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69315" name="Rectangle 2"/>
          <p:cNvSpPr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一、單一選擇題</a:t>
            </a:r>
          </a:p>
        </p:txBody>
      </p:sp>
      <p:sp>
        <p:nvSpPr>
          <p:cNvPr id="232453" name="內容版面配置區 2"/>
          <p:cNvSpPr txBox="1">
            <a:spLocks/>
          </p:cNvSpPr>
          <p:nvPr/>
        </p:nvSpPr>
        <p:spPr bwMode="auto">
          <a:xfrm>
            <a:off x="250825" y="4652963"/>
            <a:ext cx="7058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 解析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(乙)ㄒㄧㄢˊ。(戊)ㄍㄣˋ。</a:t>
            </a:r>
            <a:endParaRPr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9317" name="Rectangle 6"/>
          <p:cNvSpPr>
            <a:spLocks noChangeArrowheads="1"/>
          </p:cNvSpPr>
          <p:nvPr/>
        </p:nvSpPr>
        <p:spPr bwMode="auto">
          <a:xfrm>
            <a:off x="34925" y="836613"/>
            <a:ext cx="9053513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下列選項「　」中的讀音，何者正確？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翅「鰭」：ㄑㄧˊ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船「舷」：ㄒㄩㄢˊ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深「邃」：ㄙㄨㄟˋ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鏗「鏘」：ㄑㄧㄤ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戊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橫「亙」：ㄍㄥˋ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戊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269318" name="Picture 7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2453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4"/>
          <p:cNvSpPr>
            <a:spLocks noChangeArrowheads="1"/>
          </p:cNvSpPr>
          <p:nvPr/>
        </p:nvSpPr>
        <p:spPr bwMode="auto">
          <a:xfrm>
            <a:off x="252413" y="836613"/>
            <a:ext cx="8640762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下列選項「　」內的字形，何者完全正確？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「尋戈」飛彈　　　　　　　　　　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「据傲」神采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「洸然」如夢　　　　　　　　　　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「聰黠」機靈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4213" y="836613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(D)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34501" name="內容版面配置區 2"/>
          <p:cNvSpPr txBox="1">
            <a:spLocks/>
          </p:cNvSpPr>
          <p:nvPr/>
        </p:nvSpPr>
        <p:spPr bwMode="auto">
          <a:xfrm>
            <a:off x="3635375" y="1268413"/>
            <a:ext cx="374491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(A)「巡弋」飛彈。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(B)「倨傲」神采。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(C)「恍然」如夢。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0341" name="Picture 6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4501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4"/>
          <p:cNvSpPr>
            <a:spLocks noChangeArrowheads="1"/>
          </p:cNvSpPr>
          <p:nvPr/>
        </p:nvSpPr>
        <p:spPr bwMode="auto">
          <a:xfrm>
            <a:off x="107950" y="841375"/>
            <a:ext cx="9001125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下列各組詞語解釋，何者皆正確？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虎視眈眈：比喻殘暴狠毒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因緣際會：利用時機，見面商議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肆無忌憚：任意妄為，毫無顧忌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波波痕痕：指水沖刷，留下痕跡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戊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桀驁不馴：凶悍倔強，傲慢不順從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戊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戊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8163" y="836613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(B)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71364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內容版面配置區 2"/>
          <p:cNvSpPr txBox="1">
            <a:spLocks/>
          </p:cNvSpPr>
          <p:nvPr/>
        </p:nvSpPr>
        <p:spPr bwMode="auto">
          <a:xfrm>
            <a:off x="673100" y="908050"/>
            <a:ext cx="790733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比喻心懷不軌，伺機掠奪。</a:t>
            </a:r>
          </a:p>
          <a:p>
            <a:pPr eaLnBrk="1" hangingPunct="1"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因有機緣而相會面。</a:t>
            </a:r>
          </a:p>
          <a:p>
            <a:pPr eaLnBrk="1" hangingPunct="1"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物體掠過水面所留下的痕跡。</a:t>
            </a:r>
            <a:endParaRPr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2387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內容版面配置區 2"/>
          <p:cNvSpPr txBox="1">
            <a:spLocks/>
          </p:cNvSpPr>
          <p:nvPr/>
        </p:nvSpPr>
        <p:spPr bwMode="auto">
          <a:xfrm>
            <a:off x="323850" y="765175"/>
            <a:ext cx="87852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下列文句，何者使用「轉化修辭」？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牠一點也不在乎船筏的陰影，不在乎船上虎視眈眈的漁人及漁具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牠美麗的色彩像極了熱帶雨林中的花彩鸚鵡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飛魚衝破海面凌空飛起，像一隻亮白的飛鳥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兩片鮮黃胸鰭平衡著青色的流線身軀，像一艘在海洋中悠游飛翔的潛艇</a:t>
            </a:r>
          </a:p>
          <a:p>
            <a:pPr eaLnBrk="1" hangingPunct="1">
              <a:buFontTx/>
              <a:buNone/>
            </a:pPr>
            <a:endParaRPr lang="zh-TW" altLang="en-US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25389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(A)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250825" y="4738688"/>
            <a:ext cx="864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b="0"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擬人。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(B)(C)(D)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譬喻。</a:t>
            </a:r>
          </a:p>
        </p:txBody>
      </p:sp>
      <p:pic>
        <p:nvPicPr>
          <p:cNvPr id="273413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8596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內容版面配置區 2"/>
          <p:cNvSpPr txBox="1">
            <a:spLocks/>
          </p:cNvSpPr>
          <p:nvPr/>
        </p:nvSpPr>
        <p:spPr bwMode="auto">
          <a:xfrm>
            <a:off x="179512" y="765175"/>
            <a:ext cx="856932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我常常幻覺進入鬼頭刀牠的眼、牠的</a:t>
            </a:r>
          </a:p>
          <a:p>
            <a:pPr>
              <a:buFontTx/>
              <a:buNone/>
            </a:pP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心，我終日沉浸悠游在藍色冰涼的海洋中</a:t>
            </a: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我靜靜的等待，等待泡沫後那隻跟在船後游動的</a:t>
            </a:r>
          </a:p>
          <a:p>
            <a:pPr>
              <a:buFontTx/>
              <a:buNone/>
            </a:pP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鮮美目標。」這段文字主要在表現：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 (A)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作者對鬼頭刀深切的期盼與思念　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 (B)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鬼頭刀對作者強大無比的吸引力　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 (C)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作者過於投入捕魚而產生迷濛的幻覺　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 (D)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作者全神貫注於這場與魚決鬥的意志</a:t>
            </a:r>
          </a:p>
          <a:p>
            <a:pPr eaLnBrk="1" hangingPunct="1">
              <a:buFontTx/>
              <a:buNone/>
            </a:pPr>
            <a:endParaRPr lang="zh-TW" altLang="en-US" b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2178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(D)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74436" name="Picture 1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4"/>
          <p:cNvSpPr>
            <a:spLocks noChangeArrowheads="1"/>
          </p:cNvSpPr>
          <p:nvPr/>
        </p:nvSpPr>
        <p:spPr bwMode="auto">
          <a:xfrm>
            <a:off x="250825" y="773113"/>
            <a:ext cx="856932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一個個餌鉤沉下水面，就像沉下一個個倒懸的問號，而答案往往是從零到無窮，甚或常常連問號也無法收回。這是在放下餌鉤或撒網當初誰也無法預知的結果。」關於上文，下列敘述何者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錯誤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人類雖然擁有精良的武器，但在海洋中未必是贏家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漁人和魚為了生存，終究要無窮的爭鬥下去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人和自然鬥智鬥力，結果常常不可預測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海洋資源無窮，有待人類不斷的開發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1038" y="7651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(D)</a:t>
            </a:r>
          </a:p>
        </p:txBody>
      </p:sp>
      <p:pic>
        <p:nvPicPr>
          <p:cNvPr id="27546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23850" y="692150"/>
            <a:ext cx="8569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被海洋召喚的討海人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出生花蓮的廖鴻基記得小時候經常跟著奶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奶到海邊撿石頭賣錢，或跟著鄰居孩子們游過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港口，那是他們稱為「橫渡太平洋」的冒險行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動。就讀花蓮高中時，學校與大海為鄰，他開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始萌發了「要當討海人」的志願，想要擺脫聯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考，擺脫岸上的樊籠枷鎖。三十五歲那年，他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辭去政黨工作，成為討海人。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059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內容版面配置區 2"/>
          <p:cNvSpPr txBox="1">
            <a:spLocks/>
          </p:cNvSpPr>
          <p:nvPr/>
        </p:nvSpPr>
        <p:spPr bwMode="auto">
          <a:xfrm>
            <a:off x="107504" y="695325"/>
            <a:ext cx="8964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sz="28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（</a:t>
            </a:r>
            <a:r>
              <a:rPr lang="en-US" altLang="zh-TW" sz="28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28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2800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下列各組敘述，何者可以呈現出作者多情浪漫的個性？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我心裡的這片海原本多情，為這美麗的魚和這美麗的情意，這場景畢竟人間少見，我捨不得閉眼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鬼頭刀十分從容，滿滿盤據住我的視線、我的胸膛，牠身上的藍色亮點將持久在我內心裡閃耀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一把，一把，隨著牠跳躍的節奏有力的收線，我嘴裡咕噥著海湧伯不堪入耳的髒話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從海中的鬼頭刀到海面上拉線的漁人，我的精神陷入這樣的輪迴中，一遍遍的反覆演練，從不疲倦　</a:t>
            </a:r>
          </a:p>
          <a:p>
            <a:pPr>
              <a:buFontTx/>
              <a:buNone/>
            </a:pP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  (A)(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　  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(B)(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>
              <a:buFontTx/>
              <a:buNone/>
            </a:pP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  (C)(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  (D)(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sz="3000" b="0" dirty="0"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sz="3000" b="0" dirty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000" b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560" y="69215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(B)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76484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內容版面配置區 2"/>
          <p:cNvSpPr txBox="1">
            <a:spLocks/>
          </p:cNvSpPr>
          <p:nvPr/>
        </p:nvSpPr>
        <p:spPr bwMode="auto">
          <a:xfrm>
            <a:off x="539750" y="836613"/>
            <a:ext cx="84248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多情的作者臣服於這幕浪漫的情景中。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因作者多情，故無法忘懷鬼頭刀的身影。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丙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敘述作者與鬼頭刀搏鬥的過程。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丁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描述夢中與鬼頭刀搏鬥的情況。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7507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內容版面配置區 2"/>
          <p:cNvSpPr txBox="1">
            <a:spLocks/>
          </p:cNvSpPr>
          <p:nvPr/>
        </p:nvSpPr>
        <p:spPr bwMode="auto">
          <a:xfrm>
            <a:off x="327025" y="765175"/>
            <a:ext cx="885348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）8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下列有關「鬼頭刀」的敘述，何者正確？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是少數兩性表徵不明顯的魚類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名稱來自於公魚和母魚的威容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漁人又稱鬼頭刀為「飛魚虎」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在漁人眼中是一種常見且溫馴的魚種</a:t>
            </a:r>
          </a:p>
          <a:p>
            <a:pPr eaLnBrk="1" hangingPunct="1">
              <a:buFontTx/>
              <a:buNone/>
            </a:pPr>
            <a:endParaRPr lang="en-US" altLang="zh-TW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5576" y="764702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(C)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78532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3"/>
          <p:cNvSpPr>
            <a:spLocks noChangeArrowheads="1"/>
          </p:cNvSpPr>
          <p:nvPr/>
        </p:nvSpPr>
        <p:spPr bwMode="auto">
          <a:xfrm>
            <a:off x="395288" y="765175"/>
            <a:ext cx="8208962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表徵明顯。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公魚的威容。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神祕、銳利及凶猛的。</a:t>
            </a:r>
          </a:p>
        </p:txBody>
      </p:sp>
      <p:pic>
        <p:nvPicPr>
          <p:cNvPr id="279555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內容版面配置區 2"/>
          <p:cNvSpPr txBox="1">
            <a:spLocks/>
          </p:cNvSpPr>
          <p:nvPr/>
        </p:nvSpPr>
        <p:spPr bwMode="auto">
          <a:xfrm>
            <a:off x="398463" y="765175"/>
            <a:ext cx="8853487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）9.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有關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鬼頭刀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一文，下列敘述何者正確？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作者運用遠距離的特寫方式，描繪海上魚群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以鬼頭刀為敘述主軸，展現其高傲自信的神態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在細節的刻劃上，使用簡略的文字描繪海上風光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文中歷敘討海人與鬼頭刀之間的情感，充滿溫柔氣息</a:t>
            </a:r>
            <a:endParaRPr lang="en-US" altLang="zh-TW" b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53914" y="764704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</a:rPr>
              <a:t>(B)</a:t>
            </a:r>
            <a:endParaRPr lang="zh-TW" altLang="en-US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80580" name="Picture 5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395288" y="765175"/>
            <a:ext cx="820896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遠距離→近距離。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簡略→濃墨重彩。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情感，充滿溫柔氣息→搏鬥，充滿陽剛的氣息。</a:t>
            </a:r>
          </a:p>
        </p:txBody>
      </p:sp>
      <p:pic>
        <p:nvPicPr>
          <p:cNvPr id="281603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內容版面配置區 2"/>
          <p:cNvSpPr txBox="1">
            <a:spLocks/>
          </p:cNvSpPr>
          <p:nvPr/>
        </p:nvSpPr>
        <p:spPr bwMode="auto">
          <a:xfrm>
            <a:off x="468313" y="742950"/>
            <a:ext cx="8853487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b="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）10.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下列有關廖鴻基的敘述，何者正確？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成立黑潮海洋文教基金會，積極投入海洋探險的工作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以討海、尋鯨、捕鯊、海洋環境與生態等為書寫範疇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以寫實感傷的文字，書寫他實地調查的海洋經驗</a:t>
            </a:r>
          </a:p>
          <a:p>
            <a:pPr>
              <a:buFontTx/>
              <a:buNone/>
            </a:pP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曾獲中國時報文學獎散文評審獎，是臺灣海洋文學的重要作家</a:t>
            </a:r>
            <a:endParaRPr lang="en-US" altLang="zh-TW" b="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99592" y="742950"/>
            <a:ext cx="793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</a:rPr>
              <a:t>(D)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</a:endParaRPr>
          </a:p>
        </p:txBody>
      </p:sp>
      <p:pic>
        <p:nvPicPr>
          <p:cNvPr id="282628" name="Picture 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395288" y="765175"/>
            <a:ext cx="820896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解析：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海洋探險的工作→海洋保育的推廣工作。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捕鯊→護鯨。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以深情浪漫的文字，書寫其親近海洋、熟悉魚性的經驗。</a:t>
            </a:r>
          </a:p>
        </p:txBody>
      </p:sp>
      <p:pic>
        <p:nvPicPr>
          <p:cNvPr id="283651" name="Picture 3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標題 1"/>
          <p:cNvSpPr txBox="1">
            <a:spLocks/>
          </p:cNvSpPr>
          <p:nvPr/>
        </p:nvSpPr>
        <p:spPr bwMode="auto">
          <a:xfrm>
            <a:off x="250825" y="979488"/>
            <a:ext cx="8713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　　文章中某個詞語改變時，可使文句產生不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同的意義；但也可以用相似的詞語代換，而使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文意不變。下列文句「　」中的詞語，請代換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成其他意思相似的詞語。</a:t>
            </a:r>
            <a:endParaRPr lang="en-US" altLang="zh-TW" b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84696" name="Group 24"/>
          <p:cNvGraphicFramePr>
            <a:graphicFrameLocks noGrp="1"/>
          </p:cNvGraphicFramePr>
          <p:nvPr/>
        </p:nvGraphicFramePr>
        <p:xfrm>
          <a:off x="250825" y="3373438"/>
          <a:ext cx="8642350" cy="2324103"/>
        </p:xfrm>
        <a:graphic>
          <a:graphicData uri="http://schemas.openxmlformats.org/drawingml/2006/table">
            <a:tbl>
              <a:tblPr/>
              <a:tblGrid>
                <a:gridCol w="430213"/>
                <a:gridCol w="5310187"/>
                <a:gridCol w="2901950"/>
              </a:tblGrid>
              <a:tr h="487677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詞語代換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836423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漁船鏗鏘的引擎聲，響徹黎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明港灣，破曉晨風迎面吹拂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，海上一片霧色「</a:t>
                      </a: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茫茫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」。</a:t>
                      </a: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156325" y="4322763"/>
            <a:ext cx="29527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迷濛、迷茫、濛濛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4691" name="Rectangle 19"/>
          <p:cNvSpPr>
            <a:spLocks noChangeArrowheads="1"/>
          </p:cNvSpPr>
          <p:nvPr/>
        </p:nvSpPr>
        <p:spPr bwMode="auto">
          <a:xfrm>
            <a:off x="2771775" y="-100013"/>
            <a:ext cx="353695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二、進階練習</a:t>
            </a:r>
          </a:p>
        </p:txBody>
      </p:sp>
      <p:pic>
        <p:nvPicPr>
          <p:cNvPr id="284692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721" name="Group 25"/>
          <p:cNvGraphicFramePr>
            <a:graphicFrameLocks noGrp="1"/>
          </p:cNvGraphicFramePr>
          <p:nvPr/>
        </p:nvGraphicFramePr>
        <p:xfrm>
          <a:off x="250825" y="981075"/>
          <a:ext cx="8642350" cy="3413126"/>
        </p:xfrm>
        <a:graphic>
          <a:graphicData uri="http://schemas.openxmlformats.org/drawingml/2006/table">
            <a:tbl>
              <a:tblPr/>
              <a:tblGrid>
                <a:gridCol w="504825"/>
                <a:gridCol w="5256213"/>
                <a:gridCol w="2881312"/>
              </a:tblGrid>
              <a:tr h="487679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詞語代換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925446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那就是海豚和鬼頭刀，牠們用兩種「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截然不同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」的方式跟漁人接觸。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443663" y="2132013"/>
            <a:ext cx="223202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大相逕庭、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天差地別、</a:t>
            </a:r>
          </a:p>
          <a:p>
            <a:pPr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天淵之別</a:t>
            </a:r>
          </a:p>
        </p:txBody>
      </p:sp>
      <p:pic>
        <p:nvPicPr>
          <p:cNvPr id="285714" name="Picture 44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-5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79388" y="622300"/>
            <a:ext cx="889158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歷經海洋洗禮的討海人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據說三十歲以後下海猶能待下去的人並不多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，廖鴻基在海上吐了半年多，終於成為真正的討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海人。廖鴻基在書中記錄這段過程道：「整整有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半年時間，我無數次趴在船舷嘔吐，把膽汁都吐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了出來；無數次起網拉繩，我耗盡了所有氣力，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虛脫得癱軟顫抖；好幾次半夜醒來手掌蜷縮如握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緊一顆雞蛋，如何也伸不開來；好幾次我看著驚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濤駭浪如滾滾洪流衝擊著船隻，而驚惶害怕；多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少次我猶豫著海湧伯說過的話──討海人要有討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海人的命。」（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討海人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pic>
        <p:nvPicPr>
          <p:cNvPr id="11162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0" name="Group 20"/>
          <p:cNvGraphicFramePr>
            <a:graphicFrameLocks noGrp="1"/>
          </p:cNvGraphicFramePr>
          <p:nvPr/>
        </p:nvGraphicFramePr>
        <p:xfrm>
          <a:off x="250825" y="836613"/>
          <a:ext cx="8642350" cy="3960812"/>
        </p:xfrm>
        <a:graphic>
          <a:graphicData uri="http://schemas.openxmlformats.org/drawingml/2006/table">
            <a:tbl>
              <a:tblPr/>
              <a:tblGrid>
                <a:gridCol w="504825"/>
                <a:gridCol w="5256213"/>
                <a:gridCol w="2881312"/>
              </a:tblGrid>
              <a:tr h="495300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詞語代換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465512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那樣友善的接觸，卻始終保持警覺，感覺是溫暖的又有點清冷，不曉得是海豚的「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聰黠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」，還是漁人的悲哀。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156325" y="2506663"/>
            <a:ext cx="2808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慧黠、聰敏、機靈</a:t>
            </a:r>
          </a:p>
        </p:txBody>
      </p:sp>
      <p:pic>
        <p:nvPicPr>
          <p:cNvPr id="286738" name="Picture 39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764" name="Group 20"/>
          <p:cNvGraphicFramePr>
            <a:graphicFrameLocks noGrp="1"/>
          </p:cNvGraphicFramePr>
          <p:nvPr/>
        </p:nvGraphicFramePr>
        <p:xfrm>
          <a:off x="250825" y="836613"/>
          <a:ext cx="8651875" cy="3311525"/>
        </p:xfrm>
        <a:graphic>
          <a:graphicData uri="http://schemas.openxmlformats.org/drawingml/2006/table">
            <a:tbl>
              <a:tblPr/>
              <a:tblGrid>
                <a:gridCol w="504825"/>
                <a:gridCol w="5256213"/>
                <a:gridCol w="2890837"/>
              </a:tblGrid>
              <a:tr h="550863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詞語代換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760662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4.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如潮汐的漲退般，漁人宿命的在充滿希望與絕望的空隙間「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擺盪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6299200" y="2217738"/>
            <a:ext cx="2881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搖擺、搖晃、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來回</a:t>
            </a:r>
          </a:p>
        </p:txBody>
      </p:sp>
      <p:pic>
        <p:nvPicPr>
          <p:cNvPr id="287762" name="Picture 41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788" name="Group 20"/>
          <p:cNvGraphicFramePr>
            <a:graphicFrameLocks noGrp="1"/>
          </p:cNvGraphicFramePr>
          <p:nvPr/>
        </p:nvGraphicFramePr>
        <p:xfrm>
          <a:off x="250825" y="987425"/>
          <a:ext cx="8569325" cy="2873377"/>
        </p:xfrm>
        <a:graphic>
          <a:graphicData uri="http://schemas.openxmlformats.org/drawingml/2006/table">
            <a:tbl>
              <a:tblPr/>
              <a:tblGrid>
                <a:gridCol w="522288"/>
                <a:gridCol w="5238750"/>
                <a:gridCol w="2808287"/>
              </a:tblGrid>
              <a:tr h="487678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例句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詞語代換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385697"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zh-TW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5.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把岸上的鬥爭習性帶來海洋，原本就是我最大的「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錯誤</a:t>
                      </a:r>
                      <a:r>
                        <a:rPr kumimoji="1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」。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tabLst>
                          <a:tab pos="6096000" algn="r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 marL="742950" indent="-285750">
                        <a:tabLst>
                          <a:tab pos="6096000" algn="r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 marL="1143000" indent="-228600">
                        <a:tabLst>
                          <a:tab pos="6096000" algn="r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 marL="16002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 marL="2057400" indent="-228600"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096000" algn="r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zh-TW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6227763" y="2205038"/>
            <a:ext cx="28082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謬誤、過失、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過錯</a:t>
            </a:r>
          </a:p>
        </p:txBody>
      </p:sp>
      <p:pic>
        <p:nvPicPr>
          <p:cNvPr id="288786" name="Picture 30" descr="下一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5"/>
          <p:cNvSpPr>
            <a:spLocks noChangeArrowheads="1"/>
          </p:cNvSpPr>
          <p:nvPr/>
        </p:nvSpPr>
        <p:spPr bwMode="auto">
          <a:xfrm>
            <a:off x="323850" y="620713"/>
            <a:ext cx="8569325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1417638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2206625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2995613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3784600" indent="-609600"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42418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46990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51562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5613400" indent="-609600" eaLnBrk="0" fontAlgn="base" hangingPunct="0">
              <a:spcBef>
                <a:spcPct val="2000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>
                <a:latin typeface="標楷體" pitchFamily="65" charset="-120"/>
              </a:rPr>
              <a:t>解析：</a:t>
            </a:r>
          </a:p>
          <a:p>
            <a:pPr>
              <a:buFontTx/>
              <a:buAutoNum type="arabicPeriod"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</a:rPr>
              <a:t>迷濛：形容景物朦朧不清／迷茫：景色廣闊而無法分辨方向／濛濛：迷茫不清的樣子。</a:t>
            </a:r>
          </a:p>
          <a:p>
            <a:pPr>
              <a:buFontTx/>
              <a:buAutoNum type="arabicPeriod"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</a:rPr>
              <a:t>大相逕庭：指兩者截然不同，相去甚遠／天差地別：形容差別很大，相差甚遠／天淵之別：天與地相距極遠。比喻相差極大。</a:t>
            </a:r>
          </a:p>
          <a:p>
            <a:pPr>
              <a:buFontTx/>
              <a:buAutoNum type="arabicPeriod"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</a:rPr>
              <a:t>慧黠、聰敏：聰慧靈敏／機靈：機智靈巧。</a:t>
            </a:r>
          </a:p>
          <a:p>
            <a:pPr>
              <a:buFontTx/>
              <a:buAutoNum type="arabicPeriod"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</a:rPr>
              <a:t>搖擺：搖蕩、擺動／搖晃：擺動／來回：往返。</a:t>
            </a:r>
          </a:p>
          <a:p>
            <a:pPr>
              <a:buFontTx/>
              <a:buAutoNum type="arabicPeriod"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</a:rPr>
              <a:t>謬誤：錯誤</a:t>
            </a:r>
            <a:r>
              <a:rPr lang="zh-TW" altLang="en-US" b="0">
                <a:solidFill>
                  <a:srgbClr val="FF0000"/>
                </a:solidFill>
              </a:rPr>
              <a:t>／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</a:rPr>
              <a:t>過失：無意中犯的錯誤／過錯：錯誤。</a:t>
            </a:r>
          </a:p>
        </p:txBody>
      </p:sp>
      <p:pic>
        <p:nvPicPr>
          <p:cNvPr id="289795" name="Picture 6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標題 1"/>
          <p:cNvSpPr txBox="1">
            <a:spLocks/>
          </p:cNvSpPr>
          <p:nvPr/>
        </p:nvSpPr>
        <p:spPr bwMode="auto">
          <a:xfrm>
            <a:off x="590550" y="-825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三、寫作練習</a:t>
            </a:r>
            <a:endParaRPr lang="zh-TW" altLang="en-US" sz="44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0819" name="矩形 1"/>
          <p:cNvSpPr>
            <a:spLocks noChangeArrowheads="1"/>
          </p:cNvSpPr>
          <p:nvPr/>
        </p:nvSpPr>
        <p:spPr bwMode="auto">
          <a:xfrm>
            <a:off x="344488" y="717550"/>
            <a:ext cx="8691562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廖鴻基以討海人的身分，書寫捕獵鬼頭刀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的過程及內心情感的變化。你或許沒有捕魚的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經驗，但必然有看魚的經驗，請以「</a:t>
            </a:r>
            <a:r>
              <a:rPr lang="zh-TW" altLang="en-US">
                <a:ea typeface="標楷體" pitchFamily="65" charset="-120"/>
              </a:rPr>
              <a:t>水族箱裡</a:t>
            </a:r>
          </a:p>
          <a:p>
            <a:pPr>
              <a:buFontTx/>
              <a:buNone/>
            </a:pPr>
            <a:r>
              <a:rPr lang="zh-TW" altLang="en-US">
                <a:ea typeface="標楷體" pitchFamily="65" charset="-120"/>
              </a:rPr>
              <a:t>的魚</a:t>
            </a:r>
            <a:r>
              <a:rPr lang="zh-TW" altLang="en-US" b="0">
                <a:ea typeface="標楷體" pitchFamily="65" charset="-120"/>
              </a:rPr>
              <a:t>」或「</a:t>
            </a:r>
            <a:r>
              <a:rPr lang="zh-TW" altLang="en-US">
                <a:ea typeface="標楷體" pitchFamily="65" charset="-120"/>
              </a:rPr>
              <a:t>池塘中的魚</a:t>
            </a:r>
            <a:r>
              <a:rPr lang="zh-TW" altLang="en-US" b="0">
                <a:ea typeface="標楷體" pitchFamily="65" charset="-120"/>
              </a:rPr>
              <a:t>」為題，書寫你面對牠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們時的感受。文長至少四百字。</a:t>
            </a:r>
          </a:p>
        </p:txBody>
      </p:sp>
      <p:sp>
        <p:nvSpPr>
          <p:cNvPr id="290820" name="矩形 1"/>
          <p:cNvSpPr>
            <a:spLocks noChangeArrowheads="1"/>
          </p:cNvSpPr>
          <p:nvPr/>
        </p:nvSpPr>
        <p:spPr bwMode="auto">
          <a:xfrm>
            <a:off x="323850" y="3659188"/>
            <a:ext cx="849788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2438" indent="-452438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1341438" indent="-53340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978025" indent="-4572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2538413" indent="-3810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3098800" indent="-3810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3556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4013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4470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927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作法提示：</a:t>
            </a:r>
          </a:p>
          <a:p>
            <a:pPr>
              <a:buFontTx/>
              <a:buAutoNum type="arabicPeriod"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本題要求從「經驗」出發，因此必須發自真情實感。</a:t>
            </a:r>
          </a:p>
          <a:p>
            <a:pPr>
              <a:buFontTx/>
              <a:buAutoNum type="arabicPeriod"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人的感受並不是單一的，試著統合視覺、聽覺、嗅覺、觸覺等方面的感受。</a:t>
            </a:r>
          </a:p>
        </p:txBody>
      </p:sp>
      <p:pic>
        <p:nvPicPr>
          <p:cNvPr id="290821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標題 1"/>
          <p:cNvSpPr txBox="1">
            <a:spLocks/>
          </p:cNvSpPr>
          <p:nvPr/>
        </p:nvSpPr>
        <p:spPr bwMode="auto">
          <a:xfrm>
            <a:off x="590550" y="-93663"/>
            <a:ext cx="82296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參考範例</a:t>
            </a:r>
            <a:endParaRPr lang="zh-TW" altLang="en-US" sz="44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1843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4" name="矩形 1"/>
          <p:cNvSpPr>
            <a:spLocks noChangeArrowheads="1"/>
          </p:cNvSpPr>
          <p:nvPr/>
        </p:nvSpPr>
        <p:spPr bwMode="auto">
          <a:xfrm>
            <a:off x="250825" y="765175"/>
            <a:ext cx="864235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                   </a:t>
            </a:r>
            <a:r>
              <a:rPr lang="zh-TW" altLang="zh-TW">
                <a:ea typeface="標楷體" pitchFamily="65" charset="-120"/>
              </a:rPr>
              <a:t>水族箱裡的魚</a:t>
            </a:r>
            <a:endParaRPr lang="zh-TW" altLang="en-US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        水族箱裡的魚，色彩繽紛美麗，外型千姿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百態，總讓我靜靜諦視，享受造物者巧手所呈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現的多樣美感。在那樣一個自成天地的海洋世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界裡，平和寧靜、無紛無擾。我曾經想，如果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可以變做其中的一隻魚，該有多好！沒有爭奪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、沒有詭詐，是一個如天堂般的境地。但巧奪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天工的世界再怎麼真，畢竟是假的；魚兒再怎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麼美麗燦爛，也不能脫去自然欲望的殘酷與殺</a:t>
            </a:r>
            <a:endParaRPr lang="zh-TW" altLang="en-US" b="0">
              <a:ea typeface="標楷體" pitchFamily="65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zh-TW" b="0">
                <a:ea typeface="標楷體" pitchFamily="65" charset="-120"/>
              </a:rPr>
              <a:t>戮。人為與自然均有黑暗幽深的一面。</a:t>
            </a:r>
            <a:endParaRPr lang="zh-TW" altLang="en-US" b="0"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矩形 1"/>
          <p:cNvSpPr>
            <a:spLocks noChangeArrowheads="1"/>
          </p:cNvSpPr>
          <p:nvPr/>
        </p:nvSpPr>
        <p:spPr bwMode="auto">
          <a:xfrm>
            <a:off x="250825" y="765175"/>
            <a:ext cx="864235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某天，隨母親去阿姨家拜訪，表哥因為當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兵不在家，當我看著表哥房間桌上的水族箱時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，赫然發現竟有小魚的殘骸，我趕緊呼叫阿姨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，阿姨從客廳匆匆走來，看到這幕景象，羞赧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的說道：「啊，我又忘記餵魚了，大魚又餓得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吃掉小魚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>
                <a:ea typeface="標楷體" pitchFamily="65" charset="-120"/>
              </a:rPr>
              <a:t>咦，一、二、三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>
                <a:ea typeface="標楷體" pitchFamily="65" charset="-120"/>
              </a:rPr>
              <a:t>，唉呀，又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少了五隻魚，你表哥休假回來又要罵我了！」</a:t>
            </a:r>
            <a:endParaRPr lang="en-US" altLang="zh-TW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說罷，阿姨趕快拿起魚飼料，往水族箱裡倒，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剎時間，只見魚兒紛紛湧上前來，爭先恐後的</a:t>
            </a:r>
          </a:p>
        </p:txBody>
      </p:sp>
      <p:pic>
        <p:nvPicPr>
          <p:cNvPr id="29286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矩形 1"/>
          <p:cNvSpPr>
            <a:spLocks noChangeArrowheads="1"/>
          </p:cNvSpPr>
          <p:nvPr/>
        </p:nvSpPr>
        <p:spPr bwMode="auto">
          <a:xfrm>
            <a:off x="323850" y="765175"/>
            <a:ext cx="86407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張大口將一顆顆的飼料吃掉，大魚將小魚擠到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後面，毫不禮讓，亦無仁慈；在水面近處的魚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迅速吃掉食物，水族箱底部的魚趕不及吃，只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見在水面張大口，似要攫取些殘渣，極力的吃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著、吸著，卻早已沒有東西了。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看著這一幕幕的景象，我腦袋彷彿遭到重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擊疼痛了起來、呆滯了起來，美麗的背後，原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來只是這麼赤裸裸的生存欲望，什麼平和寧靜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、無爭無奪，都只是我的想像，當飢餓感一起</a:t>
            </a:r>
          </a:p>
        </p:txBody>
      </p:sp>
      <p:pic>
        <p:nvPicPr>
          <p:cNvPr id="293891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矩形 1"/>
          <p:cNvSpPr>
            <a:spLocks noChangeArrowheads="1"/>
          </p:cNvSpPr>
          <p:nvPr/>
        </p:nvSpPr>
        <p:spPr bwMode="auto">
          <a:xfrm>
            <a:off x="395288" y="765175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，小魚斑斕的身軀，在大魚看來只是可口的餐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點。大魚可以一口一口吃掉小魚漂搖擺盪的鰭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、雪白的肚腹，直到滿足自己的欲望。小魚在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這樣一個人造的世界中，逃無可逃，退無可退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，當這個世界少了食物供應，牠對於其他大魚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而言就是最好的食物。放大來看，在一條食物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鏈上，大魚何嘗不是另外更大魚的食物；小魚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何嘗不是更小魚的獵殺者，只是這條食物鏈是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人為的，是阿姨「不小心」讓它形成的。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4915" name="Picture 6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矩形 1"/>
          <p:cNvSpPr>
            <a:spLocks noChangeArrowheads="1"/>
          </p:cNvSpPr>
          <p:nvPr/>
        </p:nvSpPr>
        <p:spPr bwMode="auto">
          <a:xfrm>
            <a:off x="466725" y="768350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水族箱的世界教導我思索每一世界光明與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黑暗的存在，有美麗燦爛，就有醜陋陰穢，這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原是事物的二元本質；天真粗蠢的我，卻沒有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意識到萬象的背後世界，而只惑於它淺薄的表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面，沉浸在自以為是的喜樂中，卻不知道悲哀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痛苦就藏於其後。自此，我不再看水族箱，因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為那樣的美麗是人工的，那樣的世界是虛假的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。隨著年紀一天天增加，我更加酸楚的發現，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整個社會就是一個大的水族箱，整個大自然亦</a:t>
            </a:r>
          </a:p>
        </p:txBody>
      </p:sp>
      <p:pic>
        <p:nvPicPr>
          <p:cNvPr id="295939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ChangeArrowheads="1"/>
          </p:cNvSpPr>
          <p:nvPr/>
        </p:nvSpPr>
        <p:spPr bwMode="auto">
          <a:xfrm>
            <a:off x="144463" y="765175"/>
            <a:ext cx="8820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solidFill>
                  <a:schemeClr val="tx2"/>
                </a:solidFill>
                <a:ea typeface="標楷體" pitchFamily="65" charset="-120"/>
              </a:rPr>
              <a:t>課前引導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TW" sz="1200">
              <a:solidFill>
                <a:schemeClr val="tx2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-6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23850" y="692150"/>
            <a:ext cx="850741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因為感動而動筆的討海人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三十五歲那年，他開始專心寫作，展現人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與海洋之間豐富而細膩的聲音。在這些文章裡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，廖鴻基記錄討海人的生活與生命，敘說海洋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上種種歷險與情節；書寫海洋、漁人以及他海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上的心情和生活。拉過漁網的手，再提起筆來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寫字，筆身的重量何止千斤重，然而，握起筆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的剎那，滿溢的情感忍不住由筆尖汩汩宣洩出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來，於是廖鴻基把對海洋的情感，毫無掩飾的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潑灑在稿紙上，成就了一篇篇動人的文章。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4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矩形 1"/>
          <p:cNvSpPr>
            <a:spLocks noChangeArrowheads="1"/>
          </p:cNvSpPr>
          <p:nvPr/>
        </p:nvSpPr>
        <p:spPr bwMode="auto">
          <a:xfrm>
            <a:off x="323850" y="765175"/>
            <a:ext cx="856932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是一個大型的水族箱，殺戮爭奪是無可避免的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宿命，而人所能做的就是以天生的良善、後天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的教養為食，哺餵彼此，哺餵萬物，我漸漸能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體會先哲的心情，體會宗教家的心情，欲望產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生的罪惡終難消除，但仍要「知其不可而為之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」。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水族箱，一個讓我深深思索的所在。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6963" name="Picture 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八、統測精選</a:t>
            </a:r>
          </a:p>
        </p:txBody>
      </p:sp>
      <p:pic>
        <p:nvPicPr>
          <p:cNvPr id="297987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620713"/>
            <a:ext cx="8856663" cy="640873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下列文句，何者</a:t>
            </a:r>
            <a:r>
              <a:rPr lang="zh-TW" altLang="en-US" sz="3000" b="1" smtClean="0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錯別字？　 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我從山頂俯身來看，是一片濛濛的白芒花，而坡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底更有許多白芒花，也都在前後搖曳，興高采烈地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看我們　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我曾立誓一定要弄出一筆錢來買張新桌。皇天不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負苦心人，後來居然得遂所願，寫字已可不必提心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掉膽了　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經過了這麼長久的別離，你仍是我最勞靠的信仰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。窗外的江湖，物換星移，而我總是以整個不眠的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夜，以熾熱的心，記取你回憶你　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那是壯觀的一次接觸，牠們整群耀起，個體間幾</a:t>
            </a:r>
          </a:p>
          <a:p>
            <a:pPr marL="0" indent="0" algn="dist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乎是到了彼此肌膚磨擦的地步，像是為了成就海上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的一湍激流，或是一注瀑布水花。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15038" y="6021388"/>
            <a:ext cx="2012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9012" name="Picture 5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3" name="Rectangle 6"/>
          <p:cNvSpPr>
            <a:spLocks noChangeArrowheads="1"/>
          </p:cNvSpPr>
          <p:nvPr/>
        </p:nvSpPr>
        <p:spPr bwMode="auto">
          <a:xfrm>
            <a:off x="6616700" y="549275"/>
            <a:ext cx="241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﹝102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內容版面配置區 2"/>
          <p:cNvSpPr txBox="1">
            <a:spLocks/>
          </p:cNvSpPr>
          <p:nvPr/>
        </p:nvSpPr>
        <p:spPr bwMode="auto">
          <a:xfrm>
            <a:off x="107950" y="1052513"/>
            <a:ext cx="90360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)出自楊牧〈十一月的白芒花〉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)提心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「吊」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膽。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出自鍾理和〈我的書齋〉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牢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」靠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出自陳芳明〈深夜的嘉南平原〉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D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躍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」起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出自廖鴻基〈迷途羔羊──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弗氏海豚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en-US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●本題測驗學生字形辨析的能力。</a:t>
            </a:r>
          </a:p>
          <a:p>
            <a:pPr eaLnBrk="1" hangingPunct="1">
              <a:buFontTx/>
              <a:buNone/>
            </a:pPr>
            <a:endParaRPr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0035" name="Picture 4" descr="下一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內容版面配置區 2"/>
          <p:cNvSpPr txBox="1">
            <a:spLocks/>
          </p:cNvSpPr>
          <p:nvPr/>
        </p:nvSpPr>
        <p:spPr bwMode="auto">
          <a:xfrm>
            <a:off x="250825" y="908050"/>
            <a:ext cx="882015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下列文句，何者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沒有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錯別字？　</a:t>
            </a:r>
          </a:p>
          <a:p>
            <a:pPr algn="dist"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我想閱讀，然而書本也充滿睡意，每一粒文字都是孺動的睡蟲，開啟我哈欠和淚線的閘門　</a:t>
            </a:r>
          </a:p>
          <a:p>
            <a:pPr algn="dist"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他的大衛王像栩栩如生巍巍的站在那裡，鬼斧神工的鑿痕，炯炯發光的眼神使人望而屏息　</a:t>
            </a:r>
          </a:p>
          <a:p>
            <a:pPr algn="dist"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我們不記得石頭也有溶點，在極高溫下分子與分子激盪相撞，巨大的石塊噴薄成簟雲般火焰</a:t>
            </a:r>
          </a:p>
          <a:p>
            <a:pPr algn="dist"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牠快速的身影從船邊一閃而過，在深遂的波光中閃耀著青藍光芒，雙眼對我射出据傲的神采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﹝103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8125" y="90805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10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內容版面配置區 2"/>
          <p:cNvSpPr txBox="1">
            <a:spLocks/>
          </p:cNvSpPr>
          <p:nvPr/>
        </p:nvSpPr>
        <p:spPr bwMode="auto">
          <a:xfrm>
            <a:off x="250825" y="1052513"/>
            <a:ext cx="88201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「蠕」動、淚「腺」。出自鍾怡雯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垂釣睡眠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出自林文月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翡冷翠在下雨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「熔」點、「蕈」雲。出自蔣勳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石頭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深「邃」、「倨」傲。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本題測驗學生字形辨析的能力。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208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內容版面配置區 2"/>
          <p:cNvSpPr txBox="1">
            <a:spLocks/>
          </p:cNvSpPr>
          <p:nvPr/>
        </p:nvSpPr>
        <p:spPr bwMode="auto">
          <a:xfrm>
            <a:off x="250825" y="908050"/>
            <a:ext cx="88201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下列文句，何者用字完全正確？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你的書齋也許雕金飭玉，案頭有一盆古梅，但比起我面前的山河，仍顯得俗不可奈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尋鯨計畫過了大半，還未發現大型鯨，四十歲的年紀已越來越不堪任何遲滯與延宕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其他人吃驚的圍壟過來，除了幾句彼此挑惕的話語外，嘩哩嘩啦講得十分慷慨激昂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那人彈了一支大調，全用輪指，抑揚鈍錯，入耳動心，臺下叫好的聲音，不決於耳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﹝106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﹞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8125" y="90805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3108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內容版面配置區 2"/>
          <p:cNvSpPr txBox="1">
            <a:spLocks/>
          </p:cNvSpPr>
          <p:nvPr/>
        </p:nvSpPr>
        <p:spPr bwMode="auto">
          <a:xfrm>
            <a:off x="250825" y="1052513"/>
            <a:ext cx="88201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雕金「飾」玉、俗不可「耐」。出自鍾理和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我的書齋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出自廖鴻基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黑與白──虎鯨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圍「攏」過來、挑「剔」。出自洪醒夫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散戲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抑揚「頓挫」、不「絕」於耳。出自劉鶚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明湖居聽書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本題測驗學生字形辨析的能力。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4131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內容版面配置區 2"/>
          <p:cNvSpPr txBox="1">
            <a:spLocks/>
          </p:cNvSpPr>
          <p:nvPr/>
        </p:nvSpPr>
        <p:spPr bwMode="auto">
          <a:xfrm>
            <a:off x="250825" y="608013"/>
            <a:ext cx="882015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0" indent="-45720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311775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5719763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612775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535738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69929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74501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79073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83645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閱讀下文，回答第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題： 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﹝106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統測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﹞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依據下圖，下列敘述何者正確？                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鯊魚體內環境毒素多，唯魚鰭毒稀而可食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                   (B)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鯊魚長壽且繁殖力強，但敵不過人類濫捕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                   (C)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鯊魚割鰭後行動遲緩，故攻擊力不及鱷魚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                   (D)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鯊魚的物體辨識力差，並非專嗜人類獵食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735763" y="1193800"/>
            <a:ext cx="2012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5156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1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460851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內容版面配置區 2"/>
          <p:cNvSpPr txBox="1">
            <a:spLocks/>
          </p:cNvSpPr>
          <p:nvPr/>
        </p:nvSpPr>
        <p:spPr bwMode="auto">
          <a:xfrm>
            <a:off x="250825" y="1052513"/>
            <a:ext cx="88201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鯊魚鰭「汞含量高，並驗出誘發阿茲海默症的神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經毒素」，因此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「唯魚鰭毒稀而可食」為非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。鯊魚 「產子量少」明顯與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「繁殖力強」相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違。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敘述鯊魚的「攻擊力不及鱷魚」，圖中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亦未提及。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呼應圖中鯊魚無法分辨海豹、海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龜、人，物體辨識能力確實很差，因此正確答案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306179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-7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23850" y="692150"/>
            <a:ext cx="85074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1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生命之歌自己唱的尋鯨人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對廖鴻基來說，討海是生活，尋鯨卻是唱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一首生命之歌。民國八十五年他加入「臺灣尋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鯨小組」；民國八十七年成立黑潮海洋文教基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金會，召集一群年輕人共同投入海洋生態保育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的推廣工作。此後廖鴻基雖然天天出海，卻不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再捕魚，而是看魚、拍魚和記錄魚。他們在花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蓮海域從事了一年的鯨豚生態基礎調查，受到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社會各界相當程度的迴響及肯定。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366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內容版面配置區 2"/>
          <p:cNvSpPr txBox="1">
            <a:spLocks/>
          </p:cNvSpPr>
          <p:nvPr/>
        </p:nvSpPr>
        <p:spPr bwMode="auto">
          <a:xfrm>
            <a:off x="250825" y="750888"/>
            <a:ext cx="882015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0" indent="-45720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311775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5719763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612775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6535738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69929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74501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79073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83645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下圖倡導「不食魚翅，拒絕買賣」以挽救鯊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魚，主要是基於何種理由？                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ea typeface="標楷體" pitchFamily="65" charset="-120"/>
              </a:rPr>
              <a:t>數罟不入洿池，魚鱉不可勝食也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                   (B)</a:t>
            </a:r>
            <a:r>
              <a:rPr lang="zh-TW" altLang="en-US" b="0">
                <a:ea typeface="標楷體" pitchFamily="65" charset="-120"/>
              </a:rPr>
              <a:t>夫膻臭之欲不止，殺害之機不已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                   (C)</a:t>
            </a:r>
            <a:r>
              <a:rPr lang="zh-TW" altLang="en-US" b="0">
                <a:ea typeface="標楷體" pitchFamily="65" charset="-120"/>
              </a:rPr>
              <a:t>竭誠則胡越為一體，傲物則骨肉為行路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                      (D)</a:t>
            </a:r>
            <a:r>
              <a:rPr lang="zh-TW" altLang="zh-TW" b="0">
                <a:ea typeface="標楷體" pitchFamily="65" charset="-120"/>
              </a:rPr>
              <a:t>求福莫過齋戒佈施，求壽莫過</a:t>
            </a:r>
            <a:r>
              <a:rPr lang="zh-TW" altLang="en-US" b="0">
                <a:ea typeface="標楷體" pitchFamily="65" charset="-120"/>
              </a:rPr>
              <a:t>不殺放生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88125" y="1265238"/>
            <a:ext cx="2012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答案：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endParaRPr lang="zh-TW" altLang="en-US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04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33600"/>
            <a:ext cx="460851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內容版面配置區 2"/>
          <p:cNvSpPr txBox="1">
            <a:spLocks/>
          </p:cNvSpPr>
          <p:nvPr/>
        </p:nvSpPr>
        <p:spPr bwMode="auto">
          <a:xfrm>
            <a:off x="250825" y="1052513"/>
            <a:ext cx="88201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解析：</a:t>
            </a: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題幹倡導「不食魚翅，拒絕買賣」是基於保護鯊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魚生態，並期許人類對鯊魚能有更多的正確認識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，與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「不可勝食」無關，也跟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強調的竭誠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、傲慢沾不上邊，更不是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所言為了「求福求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壽」，而是和人類的欲望聯動，因此正確答案為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8227" name="Picture 4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內容版面配置區 2"/>
          <p:cNvSpPr txBox="1">
            <a:spLocks/>
          </p:cNvSpPr>
          <p:nvPr/>
        </p:nvSpPr>
        <p:spPr bwMode="auto">
          <a:xfrm>
            <a:off x="250825" y="1052513"/>
            <a:ext cx="88201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數，音</a:t>
            </a:r>
            <a:r>
              <a:rPr lang="zh-TW" altLang="en-US" sz="3000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ㄘㄨˋ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，細密；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罟，音</a:t>
            </a:r>
            <a:r>
              <a:rPr lang="zh-TW" altLang="en-US" sz="3000" b="0">
                <a:solidFill>
                  <a:srgbClr val="FF0000"/>
                </a:solidFill>
                <a:ea typeface="標楷體" pitchFamily="65" charset="-120"/>
              </a:rPr>
              <a:t>ㄍㄨˇ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，網子；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洿，音</a:t>
            </a:r>
            <a:r>
              <a:rPr lang="zh-TW" altLang="en-US" sz="3000" b="0">
                <a:solidFill>
                  <a:srgbClr val="FF0000"/>
                </a:solidFill>
                <a:ea typeface="標楷體" pitchFamily="65" charset="-120"/>
              </a:rPr>
              <a:t>ㄨ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，停積不流的。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語譯：不使用細密的網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子在停積不流的水池裡捕魚，魚鱉就吃不完了。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出自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孟子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梁惠王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上。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膻，音</a:t>
            </a:r>
            <a:r>
              <a:rPr lang="zh-TW" altLang="en-US" sz="3000" b="0">
                <a:solidFill>
                  <a:srgbClr val="FF0000"/>
                </a:solidFill>
                <a:ea typeface="標楷體" pitchFamily="65" charset="-120"/>
              </a:rPr>
              <a:t>ㄕㄢ</a:t>
            </a: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，同「羶」，羊身上的臊味。語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譯：只要臊臭的欲望不停止，殺害的動機也就不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ea typeface="標楷體" pitchFamily="65" charset="-120"/>
              </a:rPr>
              <a:t>會終止。出自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譚峭 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化書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卷四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仁化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畋漁</a:t>
            </a:r>
          </a:p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9251" name="Picture 6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內容版面配置區 2"/>
          <p:cNvSpPr txBox="1">
            <a:spLocks/>
          </p:cNvSpPr>
          <p:nvPr/>
        </p:nvSpPr>
        <p:spPr bwMode="auto">
          <a:xfrm>
            <a:off x="250825" y="1052513"/>
            <a:ext cx="88201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(C)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語譯：竭誠待人，即使關係疏遠的人也能同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甘共苦，傲氣凌人，那麼至親的親人也會形同路</a:t>
            </a:r>
          </a:p>
          <a:p>
            <a:pPr>
              <a:buFontTx/>
              <a:buNone/>
            </a:pP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人。出自魏徵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諫太宗十思疏</a:t>
            </a:r>
            <a:r>
              <a:rPr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kumimoji="0" lang="en-US" altLang="zh-TW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(D)</a:t>
            </a:r>
            <a:r>
              <a:rPr kumimoji="0" lang="zh-TW" altLang="en-US" b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語譯：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要追求福祉最好的就是齋戒佈施，要</a:t>
            </a:r>
          </a:p>
          <a:p>
            <a:pPr>
              <a:buFontTx/>
              <a:buNone/>
            </a:pP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求取長壽莫過於不殺生、多放生。出自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《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大乘金</a:t>
            </a:r>
          </a:p>
          <a:p>
            <a:pPr>
              <a:buFontTx/>
              <a:buNone/>
            </a:pP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剛經</a:t>
            </a:r>
            <a:r>
              <a:rPr kumimoji="0" lang="en-US" altLang="zh-TW" b="0">
                <a:solidFill>
                  <a:srgbClr val="FF0000"/>
                </a:solidFill>
                <a:ea typeface="標楷體" pitchFamily="65" charset="-120"/>
              </a:rPr>
              <a:t>》</a:t>
            </a:r>
            <a:r>
              <a:rPr kumimoji="0" lang="zh-TW" altLang="en-US" b="0">
                <a:solidFill>
                  <a:srgbClr val="FF0000"/>
                </a:solidFill>
                <a:ea typeface="標楷體" pitchFamily="65" charset="-120"/>
              </a:rPr>
              <a:t>第十三。</a:t>
            </a:r>
            <a:endParaRPr kumimoji="0" lang="zh-TW" altLang="en-US" b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本題測驗學生閱讀與理解的能力。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0275" name="Picture 6" descr="下ICON-回主目錄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九、延伸閱讀</a:t>
            </a:r>
          </a:p>
        </p:txBody>
      </p:sp>
      <p:pic>
        <p:nvPicPr>
          <p:cNvPr id="311299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矩形 2"/>
          <p:cNvSpPr>
            <a:spLocks noChangeArrowheads="1"/>
          </p:cNvSpPr>
          <p:nvPr/>
        </p:nvSpPr>
        <p:spPr bwMode="auto">
          <a:xfrm>
            <a:off x="395288" y="912813"/>
            <a:ext cx="85693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一陣聳動水波在船尾激盪開來，如千百隻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網底鰹魚突然掙脫束縛急急逃竄奔命。海面魚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背蠢動，似在搶食、爭食、爭鬥。海湧伯臉色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大變。船尾海面一片血紅。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非但鰹魚沒有上來，連網袋也被大群河豚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咬成稀爛。海湧伯頹喪的抓起無線話機，洩恨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般罵了出來：「幹你娘咧，死人牙齒，最少也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讓我看看鰹魚生做什麼款，幹你娘咧！」話機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那頭靜悄悄的無人答話。</a:t>
            </a:r>
          </a:p>
        </p:txBody>
      </p:sp>
      <p:sp>
        <p:nvSpPr>
          <p:cNvPr id="312323" name="Rectangle 4"/>
          <p:cNvSpPr>
            <a:spLocks noChangeArrowheads="1"/>
          </p:cNvSpPr>
          <p:nvPr/>
        </p:nvSpPr>
        <p:spPr bwMode="auto">
          <a:xfrm>
            <a:off x="1042988" y="-26988"/>
            <a:ext cx="716915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三月三樣三（節錄） 廖鴻基</a:t>
            </a:r>
            <a:endParaRPr lang="zh-TW" altLang="en-US" sz="44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2324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矩形 2"/>
          <p:cNvSpPr>
            <a:spLocks noChangeArrowheads="1"/>
          </p:cNvSpPr>
          <p:nvPr/>
        </p:nvSpPr>
        <p:spPr bwMode="auto">
          <a:xfrm>
            <a:off x="395288" y="765175"/>
            <a:ext cx="8424862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「死人牙齒」謹慎小心的圍攏過來。中鉤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的煙仔虎仍然持續掙扎翻騰，河豚不敢貿然進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犯。但是，牠們曉得煙仔虎已然失去虎威，時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間終將熄滅煙仔虎最終的氣力。牠們只需等待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。牠們漠視漁船的存在，漠視煙仔虎的垂死掙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扎，而只用等待就要來收割戰果。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等待也是一種殘忍，無論對已經處在生命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邊緣的煙仔虎，或是對在海面上焦急揮汗的討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海人。</a:t>
            </a:r>
          </a:p>
        </p:txBody>
      </p:sp>
      <p:pic>
        <p:nvPicPr>
          <p:cNvPr id="31334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矩形 2"/>
          <p:cNvSpPr>
            <a:spLocks noChangeArrowheads="1"/>
          </p:cNvSpPr>
          <p:nvPr/>
        </p:nvSpPr>
        <p:spPr bwMode="auto">
          <a:xfrm>
            <a:off x="323850" y="765175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海湧伯兩手交錯使勁，凶狂收回漁繩。雨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勢轉弱，纖纖雨線若游絲飄在風裡。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大隊河豚圍攏在最先到達船尾的那條煙仔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虎四周。牠們隨著收繩的律動在水波裡規律的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擺舞，像盛宴前的舞會。煙仔虎似是不甘心淪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落被河豚糾纏，翻身甩動尾鰭，海面拍出水花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。漁鉤鉤住煙仔虎上頷，漁繩又牢握在海湧伯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手裡，煙仔虎只能有限度下潛及不住打轉。這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群河豚耗子樣的緊追煙仔虎身後打轉。追在最</a:t>
            </a:r>
          </a:p>
        </p:txBody>
      </p:sp>
      <p:pic>
        <p:nvPicPr>
          <p:cNvPr id="314371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矩形 2"/>
          <p:cNvSpPr>
            <a:spLocks noChangeArrowheads="1"/>
          </p:cNvSpPr>
          <p:nvPr/>
        </p:nvSpPr>
        <p:spPr bwMode="auto">
          <a:xfrm>
            <a:off x="323850" y="760413"/>
            <a:ext cx="85693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前頭體型較大的幾雙河豚，皺了皺嘴脣，露出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血鉗樣的森森利牙。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海湧伯已顧不得用力過猛會使煙仔虎脫鉤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，他俯趴在船尾板，單手奮力一提。煙仔虎的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圈轉即刻收束到圓心。煙仔虎被提離水面。最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大的那隻河豚緊抓住這場拉拔的最終一刻，飛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撲過來，張開大口，緊緊咬住這尾煙仔虎尾柄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煙仔虎被提摔到甲板上，這隻河豚仍死命</a:t>
            </a:r>
          </a:p>
        </p:txBody>
      </p:sp>
      <p:pic>
        <p:nvPicPr>
          <p:cNvPr id="31539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矩形 2"/>
          <p:cNvSpPr>
            <a:spLocks noChangeArrowheads="1"/>
          </p:cNvSpPr>
          <p:nvPr/>
        </p:nvSpPr>
        <p:spPr bwMode="auto">
          <a:xfrm>
            <a:off x="323850" y="765175"/>
            <a:ext cx="8351838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咬住不放，和煙仔虎一起在甲板上摔跳。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水裡河豚眼睜睜看著獵物消失，毫不遲疑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識途老馬似的，立刻折身往第二尾煙仔虎衝去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。第二尾煙仔虎已被圈圍成密密麻麻灰撲撲一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團。這尾煙仔虎顯然已經困頓疲憊，翻出白腹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橫躺水面，露出水面上的胸鰭只微微顫動著，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似在做最後的抗議。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幾隻河豚同時發難，衝上前去啃住煙仔虎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尾部。牠們全身大弧顫擺撕扯，咬掉一塊肉後</a:t>
            </a:r>
          </a:p>
        </p:txBody>
      </p:sp>
      <p:pic>
        <p:nvPicPr>
          <p:cNvPr id="316419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-8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23850" y="692150"/>
            <a:ext cx="8569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「黑潮海洋文教基金會」的護鯨人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四十一歲時，廖鴻基成立黑潮海洋文教基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金會，目的在於廣結社會資源，恆久持續的從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事海洋資源調查及關懷臺灣海洋環境、生態和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文化等工作。並明確定下兩個方向：不僅是尋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鯨工作的延伸，接續海洋資源的調查與記錄，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同時肩負了保護鯨豚與海洋的責任，以及推廣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保護海洋環境的觀念。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469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矩形 2"/>
          <p:cNvSpPr>
            <a:spLocks noChangeArrowheads="1"/>
          </p:cNvSpPr>
          <p:nvPr/>
        </p:nvSpPr>
        <p:spPr bwMode="auto">
          <a:xfrm>
            <a:off x="323850" y="765175"/>
            <a:ext cx="8424863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，河豚警戒的轉身就跑。大隊河豚見煙仔虎沒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有反擊，大舉撲進，像二次太平洋大戰中日本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零式自殺機，飛身撞擊煙仔虎這艘已經停擺了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的航艦。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海湧伯大聲吆喝，所有我曾聽過最粗最不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堪入耳的髒話，一下子傾盆幹出。海湧伯額頭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青筋曲扭，胳臂肌肉糾結，像急著為海洋這塊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偌大的藍布抽絲般，奮猛錯亂的從海面抽拉出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漁繩。我舉起長棍，對準黑壓壓糾纏成一團的</a:t>
            </a:r>
          </a:p>
        </p:txBody>
      </p:sp>
      <p:pic>
        <p:nvPicPr>
          <p:cNvPr id="31744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矩形 2"/>
          <p:cNvSpPr>
            <a:spLocks noChangeArrowheads="1"/>
          </p:cNvSpPr>
          <p:nvPr/>
        </p:nvSpPr>
        <p:spPr bwMode="auto">
          <a:xfrm>
            <a:off x="323850" y="768350"/>
            <a:ext cx="864076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河豚猛力敲打下去。河豚似是奮不顧身，像蛆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蟲般湧滾在煙仔虎身上。牠們湧動搶食激起的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水花比我的敲打更形激烈。有幾隻河豚被我擊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中，翻身痙攣著盤旋下沉。大多數河豚依舊瘋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狂搶食，把船尾海面翻騰如滾燙的油鍋。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煙仔虎像中彈著火般曳拖著一團紅色煙霧。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第二隻煙仔虎被提上甲板，只剩一顆頭顱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和半截身軀；第三隻煙仔虎只剩一顆頭顱連接</a:t>
            </a:r>
          </a:p>
        </p:txBody>
      </p:sp>
      <p:pic>
        <p:nvPicPr>
          <p:cNvPr id="31846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矩形 2"/>
          <p:cNvSpPr>
            <a:spLocks noChangeArrowheads="1"/>
          </p:cNvSpPr>
          <p:nvPr/>
        </p:nvSpPr>
        <p:spPr bwMode="auto">
          <a:xfrm>
            <a:off x="344488" y="765175"/>
            <a:ext cx="8475662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一條血肉模糊的骨排。海湧伯心裡明白，接下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去的還能剩下什麼。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雨點再度狂暴，斜風夾帶雨滴撲打在船頂，發出撕裂破布樣的噗噗聲。海面一片蒼茫。                          　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　　　　　　　　（節錄自</a:t>
            </a:r>
            <a:r>
              <a:rPr lang="en-US" altLang="zh-TW" b="0">
                <a:ea typeface="標楷體" pitchFamily="65" charset="-120"/>
              </a:rPr>
              <a:t>《</a:t>
            </a:r>
            <a:r>
              <a:rPr lang="zh-TW" altLang="en-US" b="0">
                <a:ea typeface="標楷體" pitchFamily="65" charset="-120"/>
              </a:rPr>
              <a:t>討海人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）</a:t>
            </a:r>
          </a:p>
          <a:p>
            <a:pPr>
              <a:buFontTx/>
              <a:buNone/>
            </a:pPr>
            <a:endParaRPr lang="zh-TW" altLang="en-US" b="0">
              <a:ea typeface="標楷體" pitchFamily="65" charset="-120"/>
            </a:endParaRPr>
          </a:p>
        </p:txBody>
      </p:sp>
      <p:pic>
        <p:nvPicPr>
          <p:cNvPr id="319491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矩形 2"/>
          <p:cNvSpPr>
            <a:spLocks noChangeArrowheads="1"/>
          </p:cNvSpPr>
          <p:nvPr/>
        </p:nvSpPr>
        <p:spPr bwMode="auto">
          <a:xfrm>
            <a:off x="322263" y="692150"/>
            <a:ext cx="8713787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ea typeface="標楷體" pitchFamily="65" charset="-120"/>
              </a:rPr>
              <a:t>【</a:t>
            </a:r>
            <a:r>
              <a:rPr lang="zh-TW" altLang="en-US" b="0">
                <a:ea typeface="標楷體" pitchFamily="65" charset="-120"/>
              </a:rPr>
              <a:t>賞析</a:t>
            </a:r>
            <a:r>
              <a:rPr lang="en-US" altLang="zh-TW" b="0">
                <a:ea typeface="標楷體" pitchFamily="65" charset="-120"/>
              </a:rPr>
              <a:t>】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這場海上鬥智戲碼是海湧伯與煙仔虎淋漓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盡致的演出，更是許多討海經驗累積而成的精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彩表現。但是就如同三月天氣多變的特質，變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幻莫測的大海總是隨時隨地展現驚奇，而故事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也就跟著急轉直下。眼看漁獲即將滿載豐收之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時，海底殺出的程咬金卻將結局美夢澈底打碎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。狀似遲鈍卻動作敏捷的河豚，將水裡網底的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鰹魚群啃咬稀爛，而原本與「煙仔虎」鬥智的</a:t>
            </a:r>
          </a:p>
        </p:txBody>
      </p:sp>
      <p:pic>
        <p:nvPicPr>
          <p:cNvPr id="32051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矩形 2"/>
          <p:cNvSpPr>
            <a:spLocks noChangeArrowheads="1"/>
          </p:cNvSpPr>
          <p:nvPr/>
        </p:nvSpPr>
        <p:spPr bwMode="auto">
          <a:xfrm>
            <a:off x="215900" y="836613"/>
            <a:ext cx="882015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場景隨即轉換成為與「死人牙齒」對峙的景象，並且就在一場混戰過後：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「河豚似是奮不顧身，像蛆蟲般湧滾在煙仔虎身上。牠們湧動搶食激起的水花比我的敲打更形激烈。有幾隻河豚被我擊中，翻身痙攣著盤旋下沉。大多數河豚依舊瘋狂搶食，把船尾海面翻騰如滾燙的油鍋。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煙仔虎像中彈著火般曳拖著一團紅色煙霧。　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1539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矩形 2"/>
          <p:cNvSpPr>
            <a:spLocks noChangeArrowheads="1"/>
          </p:cNvSpPr>
          <p:nvPr/>
        </p:nvSpPr>
        <p:spPr bwMode="auto">
          <a:xfrm>
            <a:off x="323850" y="839788"/>
            <a:ext cx="847566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第二隻煙仔虎被提上甲板，只剩一顆頭顱</a:t>
            </a:r>
          </a:p>
          <a:p>
            <a:pPr>
              <a:buFontTx/>
              <a:buNone/>
            </a:pPr>
            <a:r>
              <a:rPr kumimoji="0" lang="zh-TW" altLang="en-US" b="0">
                <a:ea typeface="標楷體" pitchFamily="65" charset="-120"/>
              </a:rPr>
              <a:t>和</a:t>
            </a:r>
            <a:r>
              <a:rPr lang="zh-TW" altLang="en-US" b="0">
                <a:ea typeface="標楷體" pitchFamily="65" charset="-120"/>
              </a:rPr>
              <a:t>半截身軀；第三隻煙仔虎只剩一顆頭顱連接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一條血肉模糊的骨排。」</a:t>
            </a:r>
            <a:endParaRPr lang="en-US" altLang="zh-TW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面對突來的挫敗與殘局海湧伯並沒有多說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什麼。畢竟，海洋終究是變化無常而難以捉摸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，或許下一場驚奇的勝利會是大海公平的賞賜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。作者選擇三月做為本篇散文的時間背景，不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僅是為呈現「這時節的天候和海潮幾近變幻無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常」之特殊景觀，更是藉「變幻無常」以形容</a:t>
            </a:r>
          </a:p>
        </p:txBody>
      </p:sp>
      <p:pic>
        <p:nvPicPr>
          <p:cNvPr id="322563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矩形 2"/>
          <p:cNvSpPr>
            <a:spLocks noChangeArrowheads="1"/>
          </p:cNvSpPr>
          <p:nvPr/>
        </p:nvSpPr>
        <p:spPr bwMode="auto">
          <a:xfrm>
            <a:off x="323850" y="1077913"/>
            <a:ext cx="847566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討海生活中瞬息萬變的各種情勢。在廣闊海洋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的競技場上，漁人和魚群之間是一場屬於永恆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的競爭，因為多變難測的大海總是不斷考驗著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討海人的韌性與智慧，淘選出經驗嫻熟的討海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人繼續與海一起共舞，而這正是廖鴻基筆下的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討海人群相。因此，在主題為描述漁人、大海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和魚群間三角關係的系列作品中，無論是故事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氛圍的營造或是文字技巧的運用，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三月三樣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三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可謂其中的代表佳作。</a:t>
            </a:r>
            <a:endParaRPr lang="zh-TW" altLang="en-US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3587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4"/>
          <p:cNvSpPr>
            <a:spLocks noChangeArrowheads="1"/>
          </p:cNvSpPr>
          <p:nvPr/>
        </p:nvSpPr>
        <p:spPr bwMode="auto">
          <a:xfrm>
            <a:off x="1908175" y="0"/>
            <a:ext cx="5492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鐵魚（節錄） 廖鴻基</a:t>
            </a:r>
            <a:endParaRPr lang="zh-TW" altLang="en-US" sz="440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4611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五十公尺， 海湧伯鬆手油門，手掌掃來打中我的胸膛。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「鐵魚！」 海湧伯大喊一聲。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喊聲昂揚粗獷如一聲破雷。多日的抑鬱沉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悶都隨海湧伯這聲沖天叫嚷剎那煙消雲。那幾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乎有半艘船大小的寬敞魚體，赤裸裸橫躺船前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鐵魚，一般稱做翻車魚，唯有討海人叫牠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鐵魚。事實上，牠周身柔軟，和「鐵」字所呈</a:t>
            </a:r>
          </a:p>
        </p:txBody>
      </p:sp>
      <p:pic>
        <p:nvPicPr>
          <p:cNvPr id="324612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矩形 2"/>
          <p:cNvSpPr>
            <a:spLocks noChangeArrowheads="1"/>
          </p:cNvSpPr>
          <p:nvPr/>
        </p:nvSpPr>
        <p:spPr bwMode="auto">
          <a:xfrm>
            <a:off x="323850" y="836613"/>
            <a:ext cx="85693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現的堅硬意思似乎毫無關連。除了表皮暗褐粗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糙，牠體內全是白皙皙軟骨和雪白嫩肉，沒有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一根硬骨頭。討海人用鐵鏢刺牠只要擲鏢手尾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使點狠勁，鐵鏢往往都能刺穿牠的身體。 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這是一隻我們夢寐以求的大魚，一隻巨大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的鐵魚。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「下去！」海湧伯喝斥著，語調裡壓抑不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住火樣的亢奮。我從塔臺跳落跌跌撞撞衝進駕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駛艙，心跳鼓鼓捶打，氣若哽窒住了喘不開來</a:t>
            </a:r>
          </a:p>
        </p:txBody>
      </p:sp>
      <p:pic>
        <p:nvPicPr>
          <p:cNvPr id="325635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矩形 2"/>
          <p:cNvSpPr>
            <a:spLocks noChangeArrowheads="1"/>
          </p:cNvSpPr>
          <p:nvPr/>
        </p:nvSpPr>
        <p:spPr bwMode="auto">
          <a:xfrm>
            <a:off x="323850" y="836613"/>
            <a:ext cx="856932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，而對這樣的大魚，我慌亂得手足無措，我很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懷疑我們是否具備足夠能力來對付這樣的大魚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舵柄仿若舉棋不定在駕駛艙底搖搖擺擺，我伸手碰住舵柄，眼睛一抬，海湧伯以一股永不回頭的氣勢已經釘立在船尖上。鐵鏢夾挾在他右腋下，鏢尖斜向右前指住鐵魚，海湧伯兩腳弓膝身體傾出船尖外，左臂高舉揚動，指尖頻頻點頭向前。這是海湧伯在告訴我，他毫不猶豫的強烈企圖。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326659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-9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33350" y="692150"/>
            <a:ext cx="904716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宿命的大海新郎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討海人要有討海人的命，廖鴻基選擇了海洋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，等於選擇了他的命運，他說：「如果能夠選擇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來生，我願意是海裡的一條魚。」（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鐵魚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他願意一輩子都是海洋人，甚而落葉歸根，最後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與大海合為一體。他的作家朋友劉富士表示：「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他對海的愛戀是那樣篤定，超乎常人，那幾乎是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一種宿命。」今後，或許下海的次數將減少，或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許也不再是一名全職的漁夫，然而他已深深陶醉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在海洋的懷抱中。曾經，廖鴻基以為他是到海上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「逃難」；現在看來，原來是「回家」了。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571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矩形 2"/>
          <p:cNvSpPr>
            <a:spLocks noChangeArrowheads="1"/>
          </p:cNvSpPr>
          <p:nvPr/>
        </p:nvSpPr>
        <p:spPr bwMode="auto">
          <a:xfrm>
            <a:off x="323850" y="836613"/>
            <a:ext cx="85693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　　我左擺舵柄，輕扯油門，讓船尖與鏢尖順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成一直線。海湧伯連串的手勢反覆在告訴我，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船隻以正確方向和穩健速度接近浮躺著的鐵魚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。他凌空指揮著讓鐵魚從船前右側轉出，這時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的距離不到十公尺，海上鐵魚活鮮鮮轉入我的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眼網裡──牠隨著波浪搖擺如沉睡海面的一張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大搖籃。</a:t>
            </a: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　　我屏住呼吸，唯恐任何多餘的聲響驚嚇到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海上鐵魚，儘管船隻和鐵魚的距離已迫在眉睫</a:t>
            </a:r>
            <a:endParaRPr lang="zh-TW" altLang="en-US" b="0">
              <a:ea typeface="標楷體" pitchFamily="65" charset="-120"/>
            </a:endParaRPr>
          </a:p>
        </p:txBody>
      </p:sp>
      <p:pic>
        <p:nvPicPr>
          <p:cNvPr id="32768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矩形 2"/>
          <p:cNvSpPr>
            <a:spLocks noChangeArrowheads="1"/>
          </p:cNvSpPr>
          <p:nvPr/>
        </p:nvSpPr>
        <p:spPr bwMode="auto">
          <a:xfrm>
            <a:off x="323850" y="836613"/>
            <a:ext cx="85693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，但只要驚嚇到牠，只要牠匆匆潛下一、二公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尺，我們大魚的夢將即刻瓦解破碎。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鐵魚會在大太陽及南風天浮出海面，像在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海上做日光浴般翻倒平躺在水面上。南風徐徐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，海波為床，牠大片身體懸浮在波浪頂端，兩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片尾翼舒張鬆垂，那是慵懶無骨無比舒適的姿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態。看著鐵魚沉睡的模樣，我想到南洋海灘椰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影樹下隨風搖擺的吊床。討海人講起鐵魚，總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愛用既羨慕又嘲笑的口吻說：「起來吹風曝日</a:t>
            </a:r>
          </a:p>
        </p:txBody>
      </p:sp>
      <p:pic>
        <p:nvPicPr>
          <p:cNvPr id="32870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頭乖乖在睡吶。」</a:t>
            </a:r>
            <a:endParaRPr lang="en-US" altLang="zh-TW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最後五公尺，海湧伯左掌急轉翻下，指尖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向下急躁拍打。我即刻退掉油門，船隻藉慣性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衝力順勢緩緩滑行。海湧伯讓船尖以最安靜的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腳步躡近鐵魚身邊。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眼看著船尖就要騎上牠的身體，鐵魚睜開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眼，瞪看船尖一眼，尾鱗甩動，好像很不耐煩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我們吵鬧了牠的睡眠。我從沒看過這樣大塊而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且大方的魚體。</a:t>
            </a:r>
          </a:p>
        </p:txBody>
      </p:sp>
      <p:pic>
        <p:nvPicPr>
          <p:cNvPr id="329731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鐵魚外型古怪，像正常魚體斷了半截。牠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尾側長著一列波浪狀尾裙，兩片大三角尾鰭長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在尾裙上下兩端，像魚體伸出去的兩根搖槳。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牠動作溫吞緩慢，一副與世無爭聽天由命的慵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懶模樣。牠隨波逐流像個海上浪子，牠身軀肥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碩龐大，動作雍容自在，又像個海洋貴族。</a:t>
            </a:r>
            <a:endParaRPr lang="en-US" altLang="zh-TW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船隻緩緩停靠在鐵魚身邊，鐵魚瞪大眼仍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舊翻躺著身體。海湧伯兩手挺鏢，如高舉一根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鋤頭就要搗下泥地。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33075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　　好幾次夢見大魚，每個大魚的夢境都很相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似。我夢見大魚懶懶的被拖拉上岸，大魚眼珠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子無塵晶亮閃耀光芒，牠的血水和體液黏瘩瘩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拖流了一地，一股血腥臭味瀰漫。</a:t>
            </a: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　　海湧伯出鏢剎那，一陣北風吹打在我臉土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。被鐵鏢刺中後，鐵魚翻身立起，高大的上尾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翼緩緩舉出水面，溫吞吞搖擺兩下。海湧伯用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淒厲的聲音大叫：「兩隻！」我怔住顫抖了，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為牠慵懶的逃生態度，為了我看到兩片尾翼幾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331779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213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乎平行貼住同時豎起。那可是兩條鐵魚一上一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下疊躺在一起？就連中鏢翻身間，兩條鐵魚幾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zh-TW" b="0">
                <a:ea typeface="標楷體" pitchFamily="65" charset="-120"/>
              </a:rPr>
              <a:t>乎沒有距離磨擦著肌膚緊緊依偎在一起。</a:t>
            </a:r>
            <a:endParaRPr lang="zh-TW" altLang="en-US" b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我隱約聞到夢裡那股血腥氣味。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兩隻鐵魚如一對水上芭蕾舞者動作一致的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在海面搖擺一陣，拖住鏢繩潛下水裡。海湧伯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斜身俯在船尖，眉頭皺起撐住前額髮根，鏢繩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磨過他手掌汩汩竄出。我推動船舵，敲響引擎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，船尖追住出繩方向盤旋。陽光沒入流雲裡，</a:t>
            </a:r>
          </a:p>
        </p:txBody>
      </p:sp>
      <p:pic>
        <p:nvPicPr>
          <p:cNvPr id="33280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海面掀起茫茫白波，鋒面下壓天候遽變，原本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亢奮的「大魚心情」瞬間翻轉覆沒，一股不安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的氣息隱隱擾上心頭。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北風越吹越急，船尾管架裂縫呼嘯出陣陣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尖銳哨聲，滾白浪花綻翻在脈脈浪丘稜頂，海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湧伯苦苦撐住，鏢繩直挺挺垂下舷邊水面。船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隻止住，我想到船底深處苦苦掙扎的鐵魚，海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面上，海湧伯有我做伴，有我接手沉甸甸的鏢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繩，不曉得海面下牠的伴侶是否仍陪伴依偎在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牠身邊？                      （節選自</a:t>
            </a:r>
            <a:r>
              <a:rPr lang="en-US" altLang="zh-TW" b="0">
                <a:ea typeface="標楷體" pitchFamily="65" charset="-120"/>
              </a:rPr>
              <a:t>《</a:t>
            </a:r>
            <a:r>
              <a:rPr lang="zh-TW" altLang="en-US" b="0">
                <a:ea typeface="標楷體" pitchFamily="65" charset="-120"/>
              </a:rPr>
              <a:t>討海人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）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333827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059488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矩形 2"/>
          <p:cNvSpPr>
            <a:spLocks noChangeArrowheads="1"/>
          </p:cNvSpPr>
          <p:nvPr/>
        </p:nvSpPr>
        <p:spPr bwMode="auto">
          <a:xfrm>
            <a:off x="323850" y="836613"/>
            <a:ext cx="85693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 b="0">
                <a:ea typeface="標楷體" pitchFamily="65" charset="-120"/>
              </a:rPr>
              <a:t>【</a:t>
            </a:r>
            <a:r>
              <a:rPr lang="zh-TW" altLang="en-US" b="0">
                <a:ea typeface="標楷體" pitchFamily="65" charset="-120"/>
              </a:rPr>
              <a:t>賞析</a:t>
            </a:r>
            <a:r>
              <a:rPr lang="en-US" altLang="zh-TW" b="0">
                <a:ea typeface="標楷體" pitchFamily="65" charset="-120"/>
              </a:rPr>
              <a:t>】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對討海人來說，像翻車魚這樣的大魚是他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們共同的夢想，但是這天當海湧伯與廖鴻基鏢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中一隻夢寐以求的鐵魚時，鐵魚與伴侶間的依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戀不捨，以及那強韌的生命力，卻深深的震撼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了廖鴻基。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鐵魚被鏢中之後，牠的伴侶始終與牠緊緊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依偎在一起，動作一致的在海面搖擺，在船底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掙扎。這個事件帶給廖鴻基相當大的衝擊，他</a:t>
            </a:r>
          </a:p>
        </p:txBody>
      </p:sp>
      <p:pic>
        <p:nvPicPr>
          <p:cNvPr id="334851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矩形 2"/>
          <p:cNvSpPr>
            <a:spLocks noChangeArrowheads="1"/>
          </p:cNvSpPr>
          <p:nvPr/>
        </p:nvSpPr>
        <p:spPr bwMode="auto">
          <a:xfrm>
            <a:off x="323850" y="836613"/>
            <a:ext cx="85693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從來沒看過像鐵魚這樣溫弱、摯情和堅韌的魚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。牠溫吞緩慢幾乎毫無抵抗的任人折磨欺凌；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牠展現鋼鐵般的堅韌生命掙住了別離前夕和牠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伴侶相偎相守的每一分每一秒；牠們那相護相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持不忍分離的似鐵深情。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透過夢境的追憶，廖鴻基寫出身為討海人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的矛盾心情：「好幾次夢見大魚，每個大魚的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夢境都很相似。我夢見大魚懶懶的被拖拉上岸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，大魚眼珠子無塵晶亮閃耀光芒，牠的血水和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335875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體液黏瘩瘩拖流了一地，一股血腥臭味瀰漫。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」「我隱約聞到夢裡那股血腥氣味。」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字裡行間隱約看到廖鴻基雖身為「討海人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」，卻有難掩的「不忍之心」。雖然他曾經在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訪談中提到，並不認為捕魚是件殘忍的事：「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捕殺的過程、魚體的垂死都是一種美。漁人捕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魚，正如獵人與獵物，為了生存的捕食應該受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到尊重，說那是殘忍，其實毫無意義。」但是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從廖鴻基許多敘述討海、捕魚過程的作品中，</a:t>
            </a:r>
          </a:p>
        </p:txBody>
      </p:sp>
      <p:pic>
        <p:nvPicPr>
          <p:cNvPr id="336899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-10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23850" y="692150"/>
            <a:ext cx="850741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廖鴻基的文學主張與成就</a:t>
            </a:r>
          </a:p>
          <a:p>
            <a:pPr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創作動機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廖鴻基自言因聽從友人陳列的一席話：「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只要將平日熟悉的事物記錄下來，你就是一個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作家。」便熱烈的寫起文章。似乎有一股莫名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的巨大力量驅策他以文字記述與海之間的對話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和共舞，翻騰湧動於胸臆  中的潮浪使他經常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一寫就是一夜，沒有預作大綱，沒有事先的醞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釀，因為廖鴻基從來不是為了寫作而寫，而是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海洋的驅動，叫他不能不寫。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674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741" name="Group 7"/>
          <p:cNvGrpSpPr>
            <a:grpSpLocks/>
          </p:cNvGrpSpPr>
          <p:nvPr/>
        </p:nvGrpSpPr>
        <p:grpSpPr bwMode="auto">
          <a:xfrm>
            <a:off x="4859338" y="4365625"/>
            <a:ext cx="431800" cy="274638"/>
            <a:chOff x="3606" y="3929"/>
            <a:chExt cx="272" cy="173"/>
          </a:xfrm>
        </p:grpSpPr>
        <p:sp>
          <p:nvSpPr>
            <p:cNvPr id="116742" name="Text Box 5"/>
            <p:cNvSpPr txBox="1">
              <a:spLocks noChangeArrowheads="1"/>
            </p:cNvSpPr>
            <p:nvPr/>
          </p:nvSpPr>
          <p:spPr bwMode="auto">
            <a:xfrm>
              <a:off x="3606" y="3929"/>
              <a:ext cx="22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solidFill>
                    <a:srgbClr val="0099FF"/>
                  </a:solidFill>
                  <a:ea typeface="標楷體" pitchFamily="65" charset="-120"/>
                </a:rPr>
                <a:t>一</a:t>
              </a:r>
            </a:p>
          </p:txBody>
        </p:sp>
        <p:pic>
          <p:nvPicPr>
            <p:cNvPr id="116743" name="Picture 6" descr="四聲-小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矩形 2"/>
          <p:cNvSpPr>
            <a:spLocks noChangeArrowheads="1"/>
          </p:cNvSpPr>
          <p:nvPr/>
        </p:nvSpPr>
        <p:spPr bwMode="auto">
          <a:xfrm>
            <a:off x="323850" y="908050"/>
            <a:ext cx="85693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們卻可以隱約看到其中的善感深情：在鏢中丁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挽的時候，他感到「繩索似是連結著我的腸肚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，掏空了我所有的心思。我似乎看到海面下負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痛掙扎的丁挽。」在撒網時，他心裡想著的是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「今夜，魚網將在海底隨浪張揚，摸黑返家的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魚蝦將在網底掙扎。」即使在與鬼頭刀的鬥爭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中， 廖鴻基也不是為了捕到魚而欣喜，相反的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，當未中鉤的公魚陪著中鉤的母魚一起摔滾時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，他看到的是公魚那「悲傷、痛苦、以及帶著</a:t>
            </a:r>
          </a:p>
        </p:txBody>
      </p:sp>
      <p:pic>
        <p:nvPicPr>
          <p:cNvPr id="337923" name="Picture 3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矩形 2"/>
          <p:cNvSpPr>
            <a:spLocks noChangeArrowheads="1"/>
          </p:cNvSpPr>
          <p:nvPr/>
        </p:nvSpPr>
        <p:spPr bwMode="auto">
          <a:xfrm>
            <a:off x="323850" y="1052513"/>
            <a:ext cx="85693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柔情」的眼神。雖然廖鴻基並沒有明說，但從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他對魚的觀察與敘述，我們仍可感受到流露在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字裡行間的，是一顆細膩善感的心。因為不忍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，所以心中自然會有矛盾，這一點在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鐵魚</a:t>
            </a:r>
            <a:r>
              <a:rPr lang="en-US" altLang="zh-TW" b="0">
                <a:ea typeface="標楷體" pitchFamily="65" charset="-120"/>
              </a:rPr>
              <a:t>〉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一文中可以很明顯的看出。也許，在討海的過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程中，魚的種種姿態與牠們所顯露出來的強韌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生命力，使得廖鴻基深深的喜愛與感動，成為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他轉向保育之路的動力。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338947" name="Picture 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十、網路資源</a:t>
            </a:r>
          </a:p>
        </p:txBody>
      </p:sp>
      <p:pic>
        <p:nvPicPr>
          <p:cNvPr id="339971" name="Picture 5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4"/>
          <p:cNvSpPr>
            <a:spLocks noChangeArrowheads="1"/>
          </p:cNvSpPr>
          <p:nvPr/>
        </p:nvSpPr>
        <p:spPr bwMode="auto">
          <a:xfrm>
            <a:off x="539750" y="692150"/>
            <a:ext cx="77771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33400" indent="-5334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914400" indent="-45720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295400" indent="-3810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714500" indent="-3429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171700" indent="-3429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3"/>
              </a:rPr>
              <a:t>國立臺灣文學館──</a:t>
            </a:r>
            <a:r>
              <a:rPr kumimoji="0" lang="en-US" altLang="zh-TW">
                <a:latin typeface="標楷體" pitchFamily="65" charset="-120"/>
                <a:ea typeface="標楷體" pitchFamily="65" charset="-120"/>
                <a:hlinkClick r:id="rId3"/>
              </a:rPr>
              <a:t>2007</a:t>
            </a: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3"/>
              </a:rPr>
              <a:t>臺灣作家作品目錄系統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4"/>
              </a:rPr>
              <a:t>國立海洋生物博物館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5"/>
              </a:rPr>
              <a:t>海神的信差：廖鴻基的部落格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6"/>
              </a:rPr>
              <a:t>討海人廖鴻基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buFontTx/>
              <a:buNone/>
            </a:pP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0995" name="Picture 30" descr="下ICON-回主目錄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0833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-11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323850" y="692150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寫作的題材隨著他由討海為生活到關心海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洋而變化，在作品中深切表達對海洋遭受破壞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的憂心，另一方面透過對海洋歷史的溯源，逐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步建構其生命夢想裡的烏托邦。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1776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-12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79388" y="692150"/>
            <a:ext cx="8856662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文學主張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在「討海人」時期，廖鴻基所做的只是單純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的當人與海的橋梁，海與魚被他視為自由的象徵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、戰鬥的對象。到以鯨豚為追尋、觀察對象的「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尋鯨人」時期，乃至反省人與鯨豚、漁人與鯨豚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之間關係的「護鯨人」時期，廖鴻基成為一個具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有主觀意識的沉思者與自然書寫者。無論是記錄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式的寫實報導或是個人獨白式的抒情書寫，廖鴻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基以文學所要表達與傳遞的是他所認識的大海，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所思考的環境倫理觀。</a:t>
            </a:r>
          </a:p>
        </p:txBody>
      </p:sp>
      <p:pic>
        <p:nvPicPr>
          <p:cNvPr id="11878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-13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23850" y="765175"/>
            <a:ext cx="84963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　　廖鴻基自言寫作讓他恍若重生，所以更想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對海洋做些回饋。另一個想法是臺灣四面環海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，多了解海洋這個世界，生命會更加豐富。因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此他希望自己是一座橋，連接臺灣人和海洋，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縮短彼此的距離，讓臺灣人看到海洋的美麗與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多樣，了解海洋與漁業的問題。因此他以長年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與大海為伴的歷練、漁人的眼光和獨特的海上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經驗，創作出屬於海島臺灣的海洋文學。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1981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-14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79388" y="765175"/>
            <a:ext cx="87852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廖鴻基和海明威比較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很多人將廖鴻基的作品與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老人與海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相比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，不過在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老人與海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這本書裡，海明威寫的雖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是海洋、漁人的故事，卻不是一部以漁民為重心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或以捕魚生活為重點的海洋小說，反而是寫作者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的人生哲學，發表他個人宗教信仰、生活情操，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那是屬於海明威式的人性探索。在寫作目的和意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義上，廖鴻基是朝海洋文學、漁民小說的方向前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行，海明威則是塑造自己，或是塑造新中英雄形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象。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083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-15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50825" y="692150"/>
            <a:ext cx="87852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　　彭瑞金在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討海人序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ea typeface="標楷體" pitchFamily="65" charset="-120"/>
              </a:rPr>
              <a:t>翻版的「老人與海」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──期待海洋文學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裡說道：「廖鴻基嘗試描寫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海洋和捕魚的作品，可說開啟了臺灣小說創作的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另一道門，通往無邊無際的大海，那是臺灣文學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十倍、百倍於以往的、未開發的場域。」並盛讚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廖鴻基作品「所描繪的海洋景觀豐富而優美，已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擺脫盲目的大海頌歌或對大海無謂的疑忌，那樣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的隔岸觀火，一種置身大海、生活在大海的感覺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被描繪出來了，一個屬於海洋生活的漁人形象也</a:t>
            </a:r>
          </a:p>
          <a:p>
            <a:pPr>
              <a:buFontTx/>
              <a:buNone/>
            </a:pPr>
            <a:r>
              <a:rPr lang="zh-TW" altLang="en-US" b="0">
                <a:ea typeface="標楷體" pitchFamily="65" charset="-120"/>
              </a:rPr>
              <a:t>被平實的刻繪出來。」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2186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學習重點</a:t>
            </a:r>
          </a:p>
        </p:txBody>
      </p:sp>
      <p:sp>
        <p:nvSpPr>
          <p:cNvPr id="95235" name="Rectangle 6"/>
          <p:cNvSpPr>
            <a:spLocks noChangeArrowheads="1"/>
          </p:cNvSpPr>
          <p:nvPr/>
        </p:nvSpPr>
        <p:spPr bwMode="auto">
          <a:xfrm>
            <a:off x="395288" y="1268413"/>
            <a:ext cx="84248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一、了解廖鴻基及其散文的藝術性與成就。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二、認識自然寫作中的海洋文學。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三、欣賞作者結合散文敘述與小說情節的書寫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技巧。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四、體會海洋的生命力及人與自然密不可分的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關係。</a:t>
            </a:r>
          </a:p>
        </p:txBody>
      </p:sp>
      <p:pic>
        <p:nvPicPr>
          <p:cNvPr id="95236" name="Picture 7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-16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68275" y="620713"/>
            <a:ext cx="879633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散文成就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廖鴻基是臺灣自然書寫史上具有獨特意義的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作者。多年討海人的生涯，使廖鴻基和海洋的關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係，已經從漁夫的身分變成朋友。他的作品從描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寫魚和人之間的互動關係做為出發點，進而發展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出屬於自己和海洋的語言對話，他以豐富的海洋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經驗和細膩敏銳的觀察，運用文字和影像來為海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洋做紀錄。正如許悔之在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鯨生鯨世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序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中所</a:t>
            </a:r>
          </a:p>
        </p:txBody>
      </p:sp>
      <p:pic>
        <p:nvPicPr>
          <p:cNvPr id="12288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-17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79388" y="765175"/>
            <a:ext cx="88566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說：「從第一本書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討海人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開始，廖鴻基便以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其獨特的海洋經驗，去彙編海，去想像海，去寓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言海。他不以奇技淫巧抹殺海洋的現實，而以恰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當的、節制的修辭包藏悲憫和動心，海洋的壯闊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和危險，晃盪與幻滅都得到了解釋。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海洋可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以說是臺灣人的另一種哲學──廖鴻基生動的告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訴了我們。」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390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-18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23850" y="765175"/>
            <a:ext cx="85074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文學風格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簡義明認為廖鴻基初期作品遊走於散文與小說之間的特質，受其出身於非文學背景的影響很大，因為「創作之於他，乃是基於胸口一股壓抑不住的衝動，而不是從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典律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的學習、閱讀當中走出自己的文學之路」，因此，這樣的創作歷程雖然造成文類歸屬不確定，卻是激發文學誕生新生命的最佳助力。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493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-19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23850" y="765175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吳明益認為廖鴻基的散文作品擅用「時間剪裁」與「意象連結」的手法，重述其親歷海洋的經驗，是極具文學技巧的散文結構，而不該只是以「一股壓抑不住的衝動」、「不受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典律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的牽絆」作出輕率的推論，將其文學特質視為「遊走於散文與小說間」。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5956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-20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23850" y="765175"/>
            <a:ext cx="850741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徐宗潔點出，參與尋鯨工作對於廖鴻基的影響與創作風格的轉變：從討海人到保育者的身分轉換，以及自我與他者的視角轉變，加深了廖鴻基對魚類的情感認同，也巧妙的紓解心理衝突與罪惡。徐宗潔認為對於廖鴻基而言，過去討海生活的血腥殺戮，是內心矛盾與罪惡感的來源，唯有道德的光環加身方能化解，而反映至文學創作則是濃厚的說理意味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6980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-21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23850" y="692150"/>
            <a:ext cx="8569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◆</a:t>
            </a:r>
            <a:r>
              <a:rPr lang="zh-TW" altLang="en-US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廖鴻基二三事</a:t>
            </a:r>
          </a:p>
          <a:p>
            <a:pPr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生命中的貴人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廖鴻基討海及轉換職場做海洋田野調查生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涯中有兩位貴人。一是江華宗，他教廖鴻基練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就一身海上吃東西的本事，教他聽見船隻、海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洋、風，以及遷就船隻、遷就風、遷就海潮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>
              <a:buFontTx/>
              <a:buNone/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對船的操控。另一位同樣是愛海，有十七年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捕魚經驗，曾有鏢獵大型鯨紀錄的船長黑龍，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長年捕魚下來，眼看漁獲量銳減，因此慨然加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入海洋資源保育的行列。</a:t>
            </a:r>
          </a:p>
        </p:txBody>
      </p:sp>
      <p:pic>
        <p:nvPicPr>
          <p:cNvPr id="128004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-22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23850" y="765175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柔性反抗不合理對待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廖鴻基在印尼養蝦時，那裡的華人老闆對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當地工人十分苛刻，例如在老闆面前不能挺身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走路、工人吃飯只有一糰飯和一片鹹魚。但廖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鴻基不理會老闆的規定，買排球、足球跟工人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打成一片，老闆氣得半死，他卻樂得要命。</a:t>
            </a:r>
          </a:p>
        </p:txBody>
      </p:sp>
      <p:pic>
        <p:nvPicPr>
          <p:cNvPr id="129028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-23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07950" y="703263"/>
            <a:ext cx="8856663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海生館首位的駐館作家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民國九十七年，廖鴻基受邀擔任海洋生物博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物館駐館作家。有別於過去討海、巡鯨、護鯨時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期，航行無邊無際，航不盡海的每個角落。海生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館這裡的「海」──大型水族缸，被玻璃圍裹著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，水波始終平靜，水紋隨時清晰。這裡的「海」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幾乎全數融在眼裡，無須守候，不必耐心等待，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輕易便能透視水面下的琳瑯滿目。這不僅讓廖鴻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基得以不同方式再次接觸「海洋」與「海洋生物</a:t>
            </a:r>
          </a:p>
          <a:p>
            <a:pPr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」，也為海生館開啟了一扇人文的窗。</a:t>
            </a: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0052" name="Picture 4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-24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23850" y="765175"/>
            <a:ext cx="85074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揚名新加坡的海洋文學作家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民國九十九年四月接受新加坡推廣華文教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育基金會邀請出席「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文學四月天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活動」演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講，民國一百年至新加坡多所中學舉辦「海洋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文學講座」，迴響熱烈，並於新加坡出版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海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神的信差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生態文學精選集。</a:t>
            </a:r>
          </a:p>
        </p:txBody>
      </p:sp>
      <p:pic>
        <p:nvPicPr>
          <p:cNvPr id="13107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 txBox="1">
            <a:spLocks noChangeArrowheads="1"/>
          </p:cNvSpPr>
          <p:nvPr/>
        </p:nvSpPr>
        <p:spPr bwMode="auto">
          <a:xfrm>
            <a:off x="457200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作者介紹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-25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971550" y="1125538"/>
            <a:ext cx="770413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36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影片欣賞：趣看作家──廖鴻基</a:t>
            </a:r>
          </a:p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  <a:hlinkClick r:id="rId3" action="ppaction://hlinkfile"/>
              </a:rPr>
              <a:t>大山大海的成長歲月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  <a:hlinkClick r:id="rId4" action="ppaction://hlinkfile"/>
              </a:rPr>
              <a:t>中年轉業成為討海人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  <a:hlinkClick r:id="rId5" action="ppaction://hlinkfile"/>
              </a:rPr>
              <a:t>從討海人到鯨豚解說員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zh-TW">
                <a:latin typeface="標楷體" pitchFamily="65" charset="-120"/>
                <a:ea typeface="標楷體" pitchFamily="65" charset="-120"/>
                <a:hlinkClick r:id="rId6" action="ppaction://hlinkfile"/>
              </a:rPr>
              <a:t>〈</a:t>
            </a: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6" action="ppaction://hlinkfile"/>
              </a:rPr>
              <a:t>鬼頭刀</a:t>
            </a:r>
            <a:r>
              <a:rPr kumimoji="0" lang="en-US" altLang="zh-TW">
                <a:latin typeface="標楷體" pitchFamily="65" charset="-120"/>
                <a:ea typeface="標楷體" pitchFamily="65" charset="-120"/>
                <a:hlinkClick r:id="rId6" action="ppaction://hlinkfile"/>
              </a:rPr>
              <a:t>〉</a:t>
            </a: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6" action="ppaction://hlinkfile"/>
              </a:rPr>
              <a:t>海洋文學的開拓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zh-TW">
                <a:latin typeface="標楷體" pitchFamily="65" charset="-120"/>
                <a:ea typeface="標楷體" pitchFamily="65" charset="-120"/>
                <a:hlinkClick r:id="rId7" action="ppaction://hlinkfile"/>
              </a:rPr>
              <a:t>《</a:t>
            </a: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7" action="ppaction://hlinkfile"/>
              </a:rPr>
              <a:t>鯨生鯨世</a:t>
            </a:r>
            <a:r>
              <a:rPr kumimoji="0" lang="en-US" altLang="zh-TW">
                <a:latin typeface="標楷體" pitchFamily="65" charset="-120"/>
                <a:ea typeface="標楷體" pitchFamily="65" charset="-120"/>
                <a:hlinkClick r:id="rId7" action="ppaction://hlinkfile"/>
              </a:rPr>
              <a:t>》</a:t>
            </a: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7" action="ppaction://hlinkfile"/>
              </a:rPr>
              <a:t>為鯨豚作傳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8" action="ppaction://hlinkfile"/>
              </a:rPr>
              <a:t>將海洋當作教育</a:t>
            </a:r>
            <a:r>
              <a:rPr kumimoji="0" lang="zh-TW" altLang="en-US" u="sng">
                <a:solidFill>
                  <a:srgbClr val="0099FF"/>
                </a:solidFill>
                <a:latin typeface="標楷體" pitchFamily="65" charset="-120"/>
                <a:ea typeface="標楷體" pitchFamily="65" charset="-120"/>
                <a:hlinkClick r:id="rId8" action="ppaction://hlinkfile"/>
              </a:rPr>
              <a:t>平</a:t>
            </a:r>
            <a:r>
              <a:rPr kumimoji="0" lang="zh-TW" altLang="en-US" u="sng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hlinkClick r:id="rId8" action="ppaction://hlinkfile"/>
              </a:rPr>
              <a:t>臺</a:t>
            </a:r>
            <a:endParaRPr kumimoji="0" lang="zh-TW" altLang="en-US" u="sng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zh-TW" altLang="en-US">
                <a:latin typeface="標楷體" pitchFamily="65" charset="-120"/>
                <a:ea typeface="標楷體" pitchFamily="65" charset="-120"/>
                <a:hlinkClick r:id="rId9" action="ppaction://hlinkfile"/>
              </a:rPr>
              <a:t>海洋文學作品量多質精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2100" name="Picture 5" descr="NEW影片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717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6" descr="下ICON-回主目錄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直排標題 3"/>
          <p:cNvSpPr>
            <a:spLocks/>
          </p:cNvSpPr>
          <p:nvPr/>
        </p:nvSpPr>
        <p:spPr bwMode="auto">
          <a:xfrm>
            <a:off x="7802563" y="274638"/>
            <a:ext cx="10906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sz="4400"/>
          </a:p>
        </p:txBody>
      </p:sp>
      <p:sp>
        <p:nvSpPr>
          <p:cNvPr id="96259" name="直排文字版面配置區 4"/>
          <p:cNvSpPr txBox="1">
            <a:spLocks/>
          </p:cNvSpPr>
          <p:nvPr/>
        </p:nvSpPr>
        <p:spPr bwMode="auto">
          <a:xfrm>
            <a:off x="468313" y="1773238"/>
            <a:ext cx="699452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文章題解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作者介紹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三、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課文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結構表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五、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課文賞析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六、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問題討論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七、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應用練習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八、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統測精選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九、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延伸閱讀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十、</a:t>
            </a:r>
            <a:r>
              <a:rPr lang="zh-TW" altLang="en-US" sz="3600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網路資源</a:t>
            </a:r>
            <a:endParaRPr lang="zh-TW" altLang="en-US" sz="36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3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直排文字版面配置區 4"/>
          <p:cNvSpPr>
            <a:spLocks/>
          </p:cNvSpPr>
          <p:nvPr/>
        </p:nvSpPr>
        <p:spPr bwMode="auto">
          <a:xfrm>
            <a:off x="395288" y="836613"/>
            <a:ext cx="842486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黑潮海洋文教基金會</a:t>
            </a:r>
            <a:r>
              <a:rPr lang="zh-TW" altLang="en-US" b="0">
                <a:ea typeface="標楷體" pitchFamily="65" charset="-120"/>
              </a:rPr>
              <a:t>：以從事海上鯨豚調查及記錄工作為開端，進而「關懷臺灣海洋環境、生態與文化」為宗旨，盼匯集臺灣愛好海洋民眾的心力，如同一股黑潮洋流，以穩定、溫暖、堅持的態度，宣揚並實踐海洋環境保護理念。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7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9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直排文字版面配置區 4"/>
          <p:cNvSpPr>
            <a:spLocks/>
          </p:cNvSpPr>
          <p:nvPr/>
        </p:nvSpPr>
        <p:spPr bwMode="auto">
          <a:xfrm>
            <a:off x="250825" y="836613"/>
            <a:ext cx="84248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ea typeface="標楷體" pitchFamily="65" charset="-120"/>
              </a:rPr>
              <a:t>鯨生鯨世</a:t>
            </a:r>
            <a:r>
              <a:rPr lang="zh-TW" altLang="en-US" b="0">
                <a:ea typeface="標楷體" pitchFamily="65" charset="-120"/>
              </a:rPr>
              <a:t>：民國八十六年出版，並獲聯合報讀書人文學類最佳書獎。是廖鴻基參與尋鯨小組「花蓮沿岸海域鯨類生態研究計畫」的作品，所記錄的八種鯨豚生態，均以文圖細寫，也是臺灣第一本針對存活在臺灣海洋裡的鯨豚，實際觀察所作的文字和影像紀錄。透過這本書，能讓我們局限的視野和關懷伸向海洋，也讓我們得以窺探這些生活島嶼邊緣的海洋朋友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10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12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2" name="直排文字版面配置區 4"/>
          <p:cNvSpPr>
            <a:spLocks/>
          </p:cNvSpPr>
          <p:nvPr/>
        </p:nvSpPr>
        <p:spPr bwMode="auto">
          <a:xfrm>
            <a:off x="395288" y="836613"/>
            <a:ext cx="83534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ea typeface="標楷體" pitchFamily="65" charset="-120"/>
              </a:rPr>
              <a:t>漂流監獄</a:t>
            </a:r>
            <a:r>
              <a:rPr lang="zh-TW" altLang="en-US" b="0">
                <a:ea typeface="標楷體" pitchFamily="65" charset="-120"/>
              </a:rPr>
              <a:t>：民國八十七年出版，獲第一屆臺北文學獎「文學年金獎」、賴和文學獎。以海洋生活觀察者，記載對海洋的矛盾之情，呈現對汙染問題關心的意念。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2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14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直排文字版面配置區 4"/>
          <p:cNvSpPr>
            <a:spLocks/>
          </p:cNvSpPr>
          <p:nvPr/>
        </p:nvSpPr>
        <p:spPr bwMode="auto">
          <a:xfrm>
            <a:off x="323850" y="836613"/>
            <a:ext cx="84248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來自深海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：民國八十八年出版，以回憶為主線，敘述小時候的經歷，以解釋為何喜愛海洋，如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走不完的海灘路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；或重述討海人、尋鯨時期的體驗，如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陽光照汗水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等。</a:t>
            </a:r>
          </a:p>
          <a:p>
            <a:pPr>
              <a:lnSpc>
                <a:spcPct val="120000"/>
              </a:lnSpc>
            </a:pP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討海人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鯨生鯨世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漂流監獄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來自深海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0">
                <a:latin typeface="標楷體" pitchFamily="65" charset="-120"/>
                <a:ea typeface="標楷體" pitchFamily="65" charset="-120"/>
              </a:rPr>
              <a:t>被稱為「海洋四部曲」，是以討海人、尋鯨人、護鯨人三種身分來記載的心路歷程。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6" descr="分頁底圖-補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7" descr="下ICON-回作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直排文字版面配置區 4"/>
          <p:cNvSpPr>
            <a:spLocks/>
          </p:cNvSpPr>
          <p:nvPr/>
        </p:nvSpPr>
        <p:spPr bwMode="auto">
          <a:xfrm>
            <a:off x="466725" y="908050"/>
            <a:ext cx="79930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>
                <a:ea typeface="標楷體" pitchFamily="65" charset="-120"/>
              </a:rPr>
              <a:t>漏網新魚</a:t>
            </a:r>
            <a:r>
              <a:rPr lang="zh-TW" altLang="en-US" b="0">
                <a:ea typeface="標楷體" pitchFamily="65" charset="-120"/>
              </a:rPr>
              <a:t>：民國一百年出版。廖鴻基說：「寫作以來，完成的一篇篇文章好比一條魚兒」，經過十多年的打撈，除了新魚之外，漏網老魚（指未出版發表的舊作）也不少，於是他著手潤飾，整理、結集，才有本書的發表。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6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4"/>
          <p:cNvSpPr>
            <a:spLocks noChangeArrowheads="1"/>
          </p:cNvSpPr>
          <p:nvPr/>
        </p:nvSpPr>
        <p:spPr bwMode="auto">
          <a:xfrm>
            <a:off x="755650" y="37465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6600">
                <a:ea typeface="標楷體" pitchFamily="65" charset="-120"/>
              </a:rPr>
              <a:t>三、課文</a:t>
            </a:r>
          </a:p>
        </p:txBody>
      </p:sp>
      <p:sp>
        <p:nvSpPr>
          <p:cNvPr id="138244" name="內容版面配置區 2"/>
          <p:cNvSpPr>
            <a:spLocks/>
          </p:cNvSpPr>
          <p:nvPr/>
        </p:nvSpPr>
        <p:spPr bwMode="auto">
          <a:xfrm>
            <a:off x="323850" y="1774825"/>
            <a:ext cx="85693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第一段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第二段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第三段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第四段</a:t>
            </a:r>
            <a:endParaRPr lang="zh-TW" altLang="en-US" sz="4400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9" action="ppaction://hlinksldjump"/>
              </a:rPr>
              <a:t>第五段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10" action="ppaction://hlinksldjump"/>
              </a:rPr>
              <a:t>第六段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11" action="ppaction://hlinksldjump"/>
              </a:rPr>
              <a:t>第七段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12" action="ppaction://hlinksldjump"/>
              </a:rPr>
              <a:t>第八段</a:t>
            </a:r>
            <a:endParaRPr lang="zh-TW" altLang="en-US" sz="4400" b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13" action="ppaction://hlinksldjump"/>
              </a:rPr>
              <a:t>第九段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  <a:hlinkClick r:id="rId14" action="ppaction://hlinksldjump"/>
              </a:rPr>
              <a:t>第十段</a:t>
            </a:r>
            <a:r>
              <a:rPr lang="zh-TW" altLang="en-US" sz="4400" b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5000" b="0">
                <a:latin typeface="標楷體" pitchFamily="65" charset="-120"/>
                <a:ea typeface="標楷體" pitchFamily="65" charset="-120"/>
              </a:rPr>
              <a:t>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/>
          </p:cNvSpPr>
          <p:nvPr/>
        </p:nvSpPr>
        <p:spPr bwMode="auto">
          <a:xfrm>
            <a:off x="468313" y="1247775"/>
            <a:ext cx="84248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漁船鏗　鏘　　的引擎　聲，響徹黎明港灣，破曉晨風迎面吹拂，海上一片霧色茫茫　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39267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39271" name="Text Box 14"/>
          <p:cNvSpPr txBox="1">
            <a:spLocks noChangeArrowheads="1"/>
          </p:cNvSpPr>
          <p:nvPr/>
        </p:nvSpPr>
        <p:spPr bwMode="auto">
          <a:xfrm>
            <a:off x="1763713" y="1844675"/>
            <a:ext cx="366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ㄎㄥ</a:t>
            </a:r>
          </a:p>
        </p:txBody>
      </p:sp>
      <p:grpSp>
        <p:nvGrpSpPr>
          <p:cNvPr id="139272" name="Group 21"/>
          <p:cNvGrpSpPr>
            <a:grpSpLocks/>
          </p:cNvGrpSpPr>
          <p:nvPr/>
        </p:nvGrpSpPr>
        <p:grpSpPr bwMode="auto">
          <a:xfrm>
            <a:off x="4572000" y="1701800"/>
            <a:ext cx="438150" cy="647700"/>
            <a:chOff x="4781" y="2206"/>
            <a:chExt cx="276" cy="408"/>
          </a:xfrm>
        </p:grpSpPr>
        <p:sp>
          <p:nvSpPr>
            <p:cNvPr id="139278" name="Text Box 16"/>
            <p:cNvSpPr txBox="1">
              <a:spLocks noChangeArrowheads="1"/>
            </p:cNvSpPr>
            <p:nvPr/>
          </p:nvSpPr>
          <p:spPr bwMode="auto">
            <a:xfrm>
              <a:off x="4781" y="220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ㄑㄧㄥ</a:t>
              </a:r>
            </a:p>
          </p:txBody>
        </p:sp>
        <p:pic>
          <p:nvPicPr>
            <p:cNvPr id="139279" name="Picture 17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9273" name="Picture 18" descr="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4" name="Picture 19" descr="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5" name="Rectangle 20"/>
          <p:cNvSpPr>
            <a:spLocks noChangeArrowheads="1"/>
          </p:cNvSpPr>
          <p:nvPr/>
        </p:nvSpPr>
        <p:spPr bwMode="auto">
          <a:xfrm>
            <a:off x="2555875" y="1700213"/>
            <a:ext cx="3667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ㄑㄧㄤ</a:t>
            </a:r>
          </a:p>
        </p:txBody>
      </p:sp>
      <p:sp>
        <p:nvSpPr>
          <p:cNvPr id="700438" name="Rectangle 22"/>
          <p:cNvSpPr>
            <a:spLocks noChangeArrowheads="1"/>
          </p:cNvSpPr>
          <p:nvPr/>
        </p:nvSpPr>
        <p:spPr bwMode="auto">
          <a:xfrm>
            <a:off x="614363" y="2316163"/>
            <a:ext cx="6550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以視覺、聽覺摹寫黎明有聲有色的海上風光</a:t>
            </a:r>
          </a:p>
        </p:txBody>
      </p:sp>
      <p:pic>
        <p:nvPicPr>
          <p:cNvPr id="700439" name="Picture 23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34417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0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439"/>
                  </p:tgtEl>
                </p:cond>
              </p:nextCondLst>
            </p:seq>
          </p:childTnLst>
        </p:cTn>
      </p:par>
    </p:tnLst>
    <p:bldLst>
      <p:bldP spid="700438" grpId="0"/>
      <p:bldP spid="700438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40291" name="Rectangle 3"/>
          <p:cNvSpPr>
            <a:spLocks/>
          </p:cNvSpPr>
          <p:nvPr/>
        </p:nvSpPr>
        <p:spPr bwMode="auto">
          <a:xfrm>
            <a:off x="396875" y="549275"/>
            <a:ext cx="8567738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飛魚　衝破海面凌空飛起，像一隻亮白的飛鳥，低空劃過東邊浮出海面的火紅朝　陽。飛魚飛越了比我歡呼聲更持久的距離，在一個漂亮的弧線轉彎後，墜入海中</a:t>
            </a:r>
            <a:r>
              <a:rPr lang="zh-TW" altLang="en-US" b="0">
                <a:ea typeface="標楷體" pitchFamily="65" charset="-120"/>
              </a:rPr>
              <a:t>。</a:t>
            </a:r>
            <a:r>
              <a:rPr lang="zh-TW" altLang="en-US" b="0" u="sng">
                <a:ea typeface="標楷體" pitchFamily="65" charset="-120"/>
              </a:rPr>
              <a:t>掌舵　的</a:t>
            </a:r>
            <a:r>
              <a:rPr lang="zh-TW" altLang="en-US" b="0" u="sng">
                <a:solidFill>
                  <a:srgbClr val="0066FF"/>
                </a:solidFill>
                <a:ea typeface="標楷體" pitchFamily="65" charset="-120"/>
              </a:rPr>
              <a:t>海湧伯</a:t>
            </a:r>
            <a:r>
              <a:rPr lang="zh-TW" altLang="en-US" b="0" u="sng">
                <a:ea typeface="標楷體" pitchFamily="65" charset="-120"/>
              </a:rPr>
              <a:t>說：「飛魚在逃避，逃避鬼頭刀的追擊。」</a:t>
            </a:r>
          </a:p>
        </p:txBody>
      </p:sp>
      <p:pic>
        <p:nvPicPr>
          <p:cNvPr id="140292" name="Picture 6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ext Box 7"/>
          <p:cNvSpPr txBox="1">
            <a:spLocks noChangeArrowheads="1"/>
          </p:cNvSpPr>
          <p:nvPr/>
        </p:nvSpPr>
        <p:spPr bwMode="auto">
          <a:xfrm>
            <a:off x="6588125" y="2276475"/>
            <a:ext cx="36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ㄓㄠ</a:t>
            </a:r>
          </a:p>
        </p:txBody>
      </p:sp>
      <p:grpSp>
        <p:nvGrpSpPr>
          <p:cNvPr id="140294" name="Group 8"/>
          <p:cNvGrpSpPr>
            <a:grpSpLocks/>
          </p:cNvGrpSpPr>
          <p:nvPr/>
        </p:nvGrpSpPr>
        <p:grpSpPr bwMode="auto">
          <a:xfrm>
            <a:off x="6156325" y="4365625"/>
            <a:ext cx="439738" cy="647700"/>
            <a:chOff x="1560" y="3521"/>
            <a:chExt cx="277" cy="408"/>
          </a:xfrm>
        </p:grpSpPr>
        <p:sp>
          <p:nvSpPr>
            <p:cNvPr id="140307" name="Text Box 9"/>
            <p:cNvSpPr txBox="1">
              <a:spLocks noChangeArrowheads="1"/>
            </p:cNvSpPr>
            <p:nvPr/>
          </p:nvSpPr>
          <p:spPr bwMode="auto">
            <a:xfrm>
              <a:off x="1560" y="3521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ㄉㄨㄛ</a:t>
              </a:r>
            </a:p>
          </p:txBody>
        </p:sp>
        <p:pic>
          <p:nvPicPr>
            <p:cNvPr id="140308" name="Picture 10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70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0295" name="Picture 11" descr="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34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6" name="文字方塊 14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7092950" y="4613275"/>
            <a:ext cx="1079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</a:t>
            </a:r>
          </a:p>
        </p:txBody>
      </p:sp>
      <p:sp>
        <p:nvSpPr>
          <p:cNvPr id="701454" name="Rectangle 14"/>
          <p:cNvSpPr>
            <a:spLocks noChangeArrowheads="1"/>
          </p:cNvSpPr>
          <p:nvPr/>
        </p:nvSpPr>
        <p:spPr bwMode="auto">
          <a:xfrm>
            <a:off x="539750" y="1628775"/>
            <a:ext cx="6550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以連續性的動作串聯，聚焦特寫飛魚之美</a:t>
            </a:r>
          </a:p>
        </p:txBody>
      </p:sp>
      <p:pic>
        <p:nvPicPr>
          <p:cNvPr id="701455" name="Picture 15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57" name="Rectangle 17"/>
          <p:cNvSpPr>
            <a:spLocks noChangeArrowheads="1"/>
          </p:cNvSpPr>
          <p:nvPr/>
        </p:nvSpPr>
        <p:spPr bwMode="auto">
          <a:xfrm>
            <a:off x="5364163" y="4941888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對眼前景象立即說明，顯見海湧伯經驗豐富</a:t>
            </a:r>
          </a:p>
        </p:txBody>
      </p:sp>
      <p:pic>
        <p:nvPicPr>
          <p:cNvPr id="701458" name="Picture 18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944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1" name="Freeform 19"/>
          <p:cNvSpPr>
            <a:spLocks/>
          </p:cNvSpPr>
          <p:nvPr/>
        </p:nvSpPr>
        <p:spPr bwMode="auto">
          <a:xfrm>
            <a:off x="539750" y="9779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40302" name="Group 20"/>
          <p:cNvGrpSpPr>
            <a:grpSpLocks/>
          </p:cNvGrpSpPr>
          <p:nvPr/>
        </p:nvGrpSpPr>
        <p:grpSpPr bwMode="auto">
          <a:xfrm>
            <a:off x="8172450" y="1017588"/>
            <a:ext cx="360363" cy="179387"/>
            <a:chOff x="2154" y="3657"/>
            <a:chExt cx="230" cy="137"/>
          </a:xfrm>
        </p:grpSpPr>
        <p:sp>
          <p:nvSpPr>
            <p:cNvPr id="14030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030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42988" y="836613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701464" name="Picture 24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350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1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14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1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14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1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1464"/>
                  </p:tgtEl>
                </p:cond>
              </p:nextCondLst>
            </p:seq>
          </p:childTnLst>
        </p:cTn>
      </p:par>
    </p:tnLst>
    <p:bldLst>
      <p:bldP spid="701454" grpId="0"/>
      <p:bldP spid="701454" grpId="1"/>
      <p:bldP spid="701457" grpId="0"/>
      <p:bldP spid="701457" grpId="1"/>
      <p:bldP spid="49" grpId="0"/>
      <p:bldP spid="49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/>
          </p:cNvSpPr>
          <p:nvPr/>
        </p:nvSpPr>
        <p:spPr bwMode="auto">
          <a:xfrm>
            <a:off x="144463" y="476250"/>
            <a:ext cx="90360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鬼頭刀，果然是海中的一把刀。牠快速的身影從船邊一閃而過，在深邃　　的波光中閃耀著青藍光芒</a:t>
            </a:r>
            <a:r>
              <a:rPr lang="zh-TW" altLang="en-US" b="0">
                <a:ea typeface="標楷體" pitchFamily="65" charset="-120"/>
              </a:rPr>
              <a:t>。偶爾，牠會放慢速度，甚或停在船邊，用好奇的龍銀　大眼與我在不同的世界裡相互對望。</a:t>
            </a:r>
            <a:r>
              <a:rPr lang="zh-TW" altLang="en-US" b="0" u="sng">
                <a:ea typeface="標楷體" pitchFamily="65" charset="-120"/>
              </a:rPr>
              <a:t>那眼神肆無忌憚　　，高傲銳利得像把刀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sp>
        <p:nvSpPr>
          <p:cNvPr id="14131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1316" name="Picture 6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1317" name="Group 9"/>
          <p:cNvGrpSpPr>
            <a:grpSpLocks/>
          </p:cNvGrpSpPr>
          <p:nvPr/>
        </p:nvGrpSpPr>
        <p:grpSpPr bwMode="auto">
          <a:xfrm>
            <a:off x="4284663" y="2133600"/>
            <a:ext cx="431800" cy="647700"/>
            <a:chOff x="3833" y="709"/>
            <a:chExt cx="272" cy="408"/>
          </a:xfrm>
        </p:grpSpPr>
        <p:sp>
          <p:nvSpPr>
            <p:cNvPr id="141340" name="Text Box 10"/>
            <p:cNvSpPr txBox="1">
              <a:spLocks noChangeArrowheads="1"/>
            </p:cNvSpPr>
            <p:nvPr/>
          </p:nvSpPr>
          <p:spPr bwMode="auto">
            <a:xfrm>
              <a:off x="3833" y="70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ㄙㄨㄟ</a:t>
              </a:r>
            </a:p>
          </p:txBody>
        </p:sp>
        <p:pic>
          <p:nvPicPr>
            <p:cNvPr id="141341" name="Picture 11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89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318" name="Group 15"/>
          <p:cNvGrpSpPr>
            <a:grpSpLocks/>
          </p:cNvGrpSpPr>
          <p:nvPr/>
        </p:nvGrpSpPr>
        <p:grpSpPr bwMode="auto">
          <a:xfrm>
            <a:off x="3492500" y="5589588"/>
            <a:ext cx="431800" cy="647700"/>
            <a:chOff x="2018" y="210"/>
            <a:chExt cx="272" cy="408"/>
          </a:xfrm>
        </p:grpSpPr>
        <p:sp>
          <p:nvSpPr>
            <p:cNvPr id="141338" name="Text Box 16"/>
            <p:cNvSpPr txBox="1">
              <a:spLocks noChangeArrowheads="1"/>
            </p:cNvSpPr>
            <p:nvPr/>
          </p:nvSpPr>
          <p:spPr bwMode="auto">
            <a:xfrm>
              <a:off x="2018" y="21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ㄉㄢ</a:t>
              </a:r>
            </a:p>
          </p:txBody>
        </p:sp>
        <p:pic>
          <p:nvPicPr>
            <p:cNvPr id="141339" name="Picture 17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0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9" name="Picture 18" descr="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56261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19" descr="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2415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0" descr="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5085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2" name="Freeform 21"/>
          <p:cNvSpPr>
            <a:spLocks/>
          </p:cNvSpPr>
          <p:nvPr/>
        </p:nvSpPr>
        <p:spPr bwMode="auto">
          <a:xfrm>
            <a:off x="323850" y="90805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41323" name="Group 22"/>
          <p:cNvGrpSpPr>
            <a:grpSpLocks/>
          </p:cNvGrpSpPr>
          <p:nvPr/>
        </p:nvGrpSpPr>
        <p:grpSpPr bwMode="auto">
          <a:xfrm>
            <a:off x="5148263" y="947738"/>
            <a:ext cx="360362" cy="179387"/>
            <a:chOff x="2154" y="3657"/>
            <a:chExt cx="230" cy="137"/>
          </a:xfrm>
        </p:grpSpPr>
        <p:sp>
          <p:nvSpPr>
            <p:cNvPr id="14133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133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827088" y="766763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暗喻</a:t>
            </a:r>
          </a:p>
        </p:txBody>
      </p:sp>
      <p:pic>
        <p:nvPicPr>
          <p:cNvPr id="702490" name="Picture 26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7651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491" name="Rectangle 27"/>
          <p:cNvSpPr>
            <a:spLocks noChangeArrowheads="1"/>
          </p:cNvSpPr>
          <p:nvPr/>
        </p:nvSpPr>
        <p:spPr bwMode="auto">
          <a:xfrm>
            <a:off x="250825" y="1557338"/>
            <a:ext cx="4392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描寫鬼頭刀閃快的速度、神氣的色彩</a:t>
            </a:r>
          </a:p>
        </p:txBody>
      </p:sp>
      <p:pic>
        <p:nvPicPr>
          <p:cNvPr id="702492" name="Picture 28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8020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8" name="Freeform 29"/>
          <p:cNvSpPr>
            <a:spLocks/>
          </p:cNvSpPr>
          <p:nvPr/>
        </p:nvSpPr>
        <p:spPr bwMode="auto">
          <a:xfrm>
            <a:off x="684213" y="53705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41329" name="Group 30"/>
          <p:cNvGrpSpPr>
            <a:grpSpLocks/>
          </p:cNvGrpSpPr>
          <p:nvPr/>
        </p:nvGrpSpPr>
        <p:grpSpPr bwMode="auto">
          <a:xfrm>
            <a:off x="7524750" y="5410200"/>
            <a:ext cx="360363" cy="179388"/>
            <a:chOff x="2154" y="3657"/>
            <a:chExt cx="230" cy="137"/>
          </a:xfrm>
        </p:grpSpPr>
        <p:sp>
          <p:nvSpPr>
            <p:cNvPr id="14133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133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1187450" y="5229225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702498" name="Picture 34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2276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2499" name="Rectangle 35"/>
          <p:cNvSpPr>
            <a:spLocks noChangeArrowheads="1"/>
          </p:cNvSpPr>
          <p:nvPr/>
        </p:nvSpPr>
        <p:spPr bwMode="auto">
          <a:xfrm>
            <a:off x="685800" y="6021388"/>
            <a:ext cx="63341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以眼神顯現鬼頭刀桀驁不馴的性格</a:t>
            </a:r>
          </a:p>
        </p:txBody>
      </p:sp>
      <p:pic>
        <p:nvPicPr>
          <p:cNvPr id="702500" name="Picture 36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60229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2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49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2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4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02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49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02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500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02491" grpId="0"/>
      <p:bldP spid="702491" grpId="1"/>
      <p:bldP spid="2" grpId="0"/>
      <p:bldP spid="2" grpId="1"/>
      <p:bldP spid="702499" grpId="0"/>
      <p:bldP spid="70249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/>
          </p:cNvSpPr>
          <p:nvPr/>
        </p:nvSpPr>
        <p:spPr bwMode="auto">
          <a:xfrm>
            <a:off x="144463" y="742950"/>
            <a:ext cx="90360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當飛魚將被追上，驚慌的躍出水面，逃避到另一個空間裡飛翔。水面下，</a:t>
            </a:r>
            <a:r>
              <a:rPr lang="zh-TW" altLang="en-US" b="0" u="sng">
                <a:ea typeface="標楷體" pitchFamily="65" charset="-120"/>
              </a:rPr>
              <a:t>鬼頭刀以牠驚人的爆發力，繼續盯住在空氣中快速拍動翅鰭　的飛魚，也算準牠落水的時刻，從容優美的迴身轉彎，把嘴巴特別張大，等待飛魚的歸來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sp>
        <p:nvSpPr>
          <p:cNvPr id="14233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2340" name="Picture 4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7" descr="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6449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496" name="Rectangle 8"/>
          <p:cNvSpPr>
            <a:spLocks noChangeArrowheads="1"/>
          </p:cNvSpPr>
          <p:nvPr/>
        </p:nvSpPr>
        <p:spPr bwMode="auto">
          <a:xfrm>
            <a:off x="3995738" y="2924175"/>
            <a:ext cx="4968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描寫鬼頭刀追逐飛魚的凶猛與技術的高超</a:t>
            </a:r>
          </a:p>
        </p:txBody>
      </p:sp>
      <p:pic>
        <p:nvPicPr>
          <p:cNvPr id="703497" name="Picture 9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3087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3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3497"/>
                  </p:tgtEl>
                </p:cond>
              </p:nextCondLst>
            </p:seq>
          </p:childTnLst>
        </p:cTn>
      </p:par>
    </p:tnLst>
    <p:bldLst>
      <p:bldP spid="703496" grpId="0"/>
      <p:bldP spid="70349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副標題 6"/>
          <p:cNvSpPr>
            <a:spLocks/>
          </p:cNvSpPr>
          <p:nvPr/>
        </p:nvSpPr>
        <p:spPr bwMode="auto">
          <a:xfrm>
            <a:off x="1692275" y="2205038"/>
            <a:ext cx="55451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sz="58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一、文章題解</a:t>
            </a:r>
          </a:p>
        </p:txBody>
      </p:sp>
      <p:pic>
        <p:nvPicPr>
          <p:cNvPr id="97283" name="Picture 4" descr="下ICON-回主目錄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/>
          </p:cNvSpPr>
          <p:nvPr/>
        </p:nvSpPr>
        <p:spPr bwMode="auto">
          <a:xfrm>
            <a:off x="395288" y="1247775"/>
            <a:ext cx="8353425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海裡的魚群生性驚惶　　，只有兩種魚肯大大方方的靠近船筏　　。那就是海豚和鬼頭刀，牠們用兩種截然不同　的方式跟漁人接觸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4336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3348038" y="2997200"/>
            <a:ext cx="431800" cy="647700"/>
            <a:chOff x="4286" y="3067"/>
            <a:chExt cx="272" cy="408"/>
          </a:xfrm>
        </p:grpSpPr>
        <p:sp>
          <p:nvSpPr>
            <p:cNvPr id="143376" name="Text Box 8"/>
            <p:cNvSpPr txBox="1">
              <a:spLocks noChangeArrowheads="1"/>
            </p:cNvSpPr>
            <p:nvPr/>
          </p:nvSpPr>
          <p:spPr bwMode="auto">
            <a:xfrm>
              <a:off x="4286" y="306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ㄈㄚ</a:t>
              </a:r>
            </a:p>
          </p:txBody>
        </p:sp>
        <p:pic>
          <p:nvPicPr>
            <p:cNvPr id="143377" name="Picture 9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11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68" name="Group 10"/>
          <p:cNvGrpSpPr>
            <a:grpSpLocks/>
          </p:cNvGrpSpPr>
          <p:nvPr/>
        </p:nvGrpSpPr>
        <p:grpSpPr bwMode="auto">
          <a:xfrm>
            <a:off x="4068763" y="1701800"/>
            <a:ext cx="431800" cy="647700"/>
            <a:chOff x="4740" y="2750"/>
            <a:chExt cx="272" cy="408"/>
          </a:xfrm>
        </p:grpSpPr>
        <p:sp>
          <p:nvSpPr>
            <p:cNvPr id="143374" name="Text Box 11"/>
            <p:cNvSpPr txBox="1">
              <a:spLocks noChangeArrowheads="1"/>
            </p:cNvSpPr>
            <p:nvPr/>
          </p:nvSpPr>
          <p:spPr bwMode="auto">
            <a:xfrm>
              <a:off x="4740" y="275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ㄏㄨㄤ</a:t>
              </a:r>
            </a:p>
          </p:txBody>
        </p:sp>
        <p:pic>
          <p:nvPicPr>
            <p:cNvPr id="143375" name="Picture 12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69" name="Picture 13" descr="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149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Picture 14" descr="8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8811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1" name="Picture 15" descr="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9972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5552" name="Rectangle 16"/>
          <p:cNvSpPr>
            <a:spLocks noChangeArrowheads="1"/>
          </p:cNvSpPr>
          <p:nvPr/>
        </p:nvSpPr>
        <p:spPr bwMode="auto">
          <a:xfrm>
            <a:off x="539750" y="2316163"/>
            <a:ext cx="79930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將鬼頭刀、海豚並陳，以引出牠們彼此獨特的體態、動作、習性</a:t>
            </a:r>
          </a:p>
        </p:txBody>
      </p:sp>
      <p:pic>
        <p:nvPicPr>
          <p:cNvPr id="705553" name="Picture 17" descr="下標籤-意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227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5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5553"/>
                  </p:tgtEl>
                </p:cond>
              </p:nextCondLst>
            </p:seq>
          </p:childTnLst>
        </p:cTn>
      </p:par>
    </p:tnLst>
    <p:bldLst>
      <p:bldP spid="705552" grpId="0"/>
      <p:bldP spid="70555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>
            <a:spLocks/>
          </p:cNvSpPr>
          <p:nvPr/>
        </p:nvSpPr>
        <p:spPr bwMode="auto">
          <a:xfrm>
            <a:off x="395288" y="765175"/>
            <a:ext cx="87137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海豚常常會跟在船筏邊跳躍，雖然牠們的泳速遠遠高過船筏，但是</a:t>
            </a:r>
            <a:r>
              <a:rPr lang="zh-TW" altLang="en-US" b="0" u="sng">
                <a:ea typeface="標楷體" pitchFamily="65" charset="-120"/>
              </a:rPr>
              <a:t>牠們就那麼俏皮的跟在船筏邊戲耍</a:t>
            </a:r>
            <a:r>
              <a:rPr lang="zh-TW" altLang="en-US" b="0">
                <a:ea typeface="標楷體" pitchFamily="65" charset="-120"/>
              </a:rPr>
              <a:t>。這時，海湧伯會把船舵交給我，也許他的年紀不再合適這樣的遊戲。</a:t>
            </a:r>
          </a:p>
        </p:txBody>
      </p:sp>
      <p:pic>
        <p:nvPicPr>
          <p:cNvPr id="144387" name="Picture 5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04528" name="Rectangle 16"/>
          <p:cNvSpPr>
            <a:spLocks noChangeArrowheads="1"/>
          </p:cNvSpPr>
          <p:nvPr/>
        </p:nvSpPr>
        <p:spPr bwMode="auto">
          <a:xfrm>
            <a:off x="4140200" y="2963863"/>
            <a:ext cx="4537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海豚似毫不懼人，為下文「安全距離」預作反差描述</a:t>
            </a:r>
          </a:p>
        </p:txBody>
      </p:sp>
      <p:pic>
        <p:nvPicPr>
          <p:cNvPr id="704529" name="Picture 17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767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4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529"/>
                  </p:tgtEl>
                </p:cond>
              </p:nextCondLst>
            </p:seq>
          </p:childTnLst>
        </p:cTn>
      </p:par>
    </p:tnLst>
    <p:bldLst>
      <p:bldP spid="704528" grpId="0"/>
      <p:bldP spid="704528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>
            <a:spLocks/>
          </p:cNvSpPr>
          <p:nvPr/>
        </p:nvSpPr>
        <p:spPr bwMode="auto">
          <a:xfrm>
            <a:off x="395288" y="765175"/>
            <a:ext cx="84978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我會加足馬力，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把滿舵</a:t>
            </a:r>
            <a:r>
              <a:rPr lang="zh-TW" altLang="en-US" b="0">
                <a:ea typeface="標楷體" pitchFamily="65" charset="-120"/>
              </a:rPr>
              <a:t>，讓船筏急速的壓向跳躍的海豚，海豚會跟著船筏的轉彎而轉彎，仍舊與船筏保持一定的距離在船舷　　邊跳躍。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再把舵搖向另一個方向，讓船筏快速離開，牠</a:t>
            </a:r>
          </a:p>
        </p:txBody>
      </p:sp>
      <p:pic>
        <p:nvPicPr>
          <p:cNvPr id="14541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45413" name="Group 5"/>
          <p:cNvGrpSpPr>
            <a:grpSpLocks/>
          </p:cNvGrpSpPr>
          <p:nvPr/>
        </p:nvGrpSpPr>
        <p:grpSpPr bwMode="auto">
          <a:xfrm>
            <a:off x="6156325" y="3573463"/>
            <a:ext cx="438150" cy="647700"/>
            <a:chOff x="3375" y="2750"/>
            <a:chExt cx="276" cy="408"/>
          </a:xfrm>
        </p:grpSpPr>
        <p:sp>
          <p:nvSpPr>
            <p:cNvPr id="145417" name="Text Box 6"/>
            <p:cNvSpPr txBox="1">
              <a:spLocks noChangeArrowheads="1"/>
            </p:cNvSpPr>
            <p:nvPr/>
          </p:nvSpPr>
          <p:spPr bwMode="auto">
            <a:xfrm>
              <a:off x="3375" y="2750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ㄒㄧㄢ</a:t>
              </a:r>
            </a:p>
          </p:txBody>
        </p:sp>
        <p:pic>
          <p:nvPicPr>
            <p:cNvPr id="145418" name="Picture 7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88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5414" name="Picture 8" descr="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814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3421063" y="1052513"/>
            <a:ext cx="29527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掌舵以控制航行的方向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349625" y="1425575"/>
            <a:ext cx="1222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06569" grpId="0"/>
      <p:bldP spid="706569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/>
          </p:cNvSpPr>
          <p:nvPr/>
        </p:nvSpPr>
        <p:spPr bwMode="auto">
          <a:xfrm>
            <a:off x="395288" y="765175"/>
            <a:ext cx="84978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們立刻又跟了上來，</a:t>
            </a:r>
            <a:r>
              <a:rPr lang="zh-TW" altLang="en-US" b="0" u="sng">
                <a:ea typeface="標楷體" pitchFamily="65" charset="-120"/>
              </a:rPr>
              <a:t>始終與我們保持一段安全距離</a:t>
            </a:r>
            <a:r>
              <a:rPr lang="zh-TW" altLang="en-US" b="0">
                <a:ea typeface="標楷體" pitchFamily="65" charset="-120"/>
              </a:rPr>
              <a:t>。就這樣跟牠們在寬廣的海域蛇行、繞圈子。在牠們躍出水面的瞬間，我看到牠們的眼睛帶著笑容，像一群非常非常頑皮的猴子。</a:t>
            </a:r>
          </a:p>
        </p:txBody>
      </p:sp>
      <p:pic>
        <p:nvPicPr>
          <p:cNvPr id="14643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07590" name="Rectangle 6"/>
          <p:cNvSpPr>
            <a:spLocks noChangeArrowheads="1"/>
          </p:cNvSpPr>
          <p:nvPr/>
        </p:nvSpPr>
        <p:spPr bwMode="auto">
          <a:xfrm>
            <a:off x="3060700" y="1825625"/>
            <a:ext cx="56880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若即若離的態度，暗示其躲避人類捕獵的危機感</a:t>
            </a:r>
          </a:p>
        </p:txBody>
      </p:sp>
      <p:pic>
        <p:nvPicPr>
          <p:cNvPr id="707591" name="Picture 7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384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9" name="Freeform 8"/>
          <p:cNvSpPr>
            <a:spLocks/>
          </p:cNvSpPr>
          <p:nvPr/>
        </p:nvSpPr>
        <p:spPr bwMode="auto">
          <a:xfrm>
            <a:off x="5797550" y="34274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46440" name="Group 9"/>
          <p:cNvGrpSpPr>
            <a:grpSpLocks/>
          </p:cNvGrpSpPr>
          <p:nvPr/>
        </p:nvGrpSpPr>
        <p:grpSpPr bwMode="auto">
          <a:xfrm>
            <a:off x="7308850" y="4579938"/>
            <a:ext cx="433388" cy="217487"/>
            <a:chOff x="2154" y="3657"/>
            <a:chExt cx="230" cy="137"/>
          </a:xfrm>
        </p:grpSpPr>
        <p:sp>
          <p:nvSpPr>
            <p:cNvPr id="14644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644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229350" y="3286125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707597" name="Picture 13" descr="下標籤-修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2845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9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7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97"/>
                  </p:tgtEl>
                </p:cond>
              </p:nextCondLst>
            </p:seq>
          </p:childTnLst>
        </p:cTn>
      </p:par>
    </p:tnLst>
    <p:bldLst>
      <p:bldP spid="707590" grpId="0"/>
      <p:bldP spid="707590" grpId="1"/>
      <p:bldP spid="49" grpId="0"/>
      <p:bldP spid="4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/>
          </p:cNvSpPr>
          <p:nvPr/>
        </p:nvSpPr>
        <p:spPr bwMode="auto">
          <a:xfrm>
            <a:off x="323850" y="765175"/>
            <a:ext cx="83518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那樣友善的接觸，卻始終保持警覺，</a:t>
            </a:r>
            <a:r>
              <a:rPr lang="zh-TW" altLang="en-US" b="0" u="sng">
                <a:ea typeface="標楷體" pitchFamily="65" charset="-120"/>
              </a:rPr>
              <a:t>感覺是溫暖的又有點清冷，不曉得是海豚的聰黠　　，還是漁人的悲哀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4745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47461" name="Group 5"/>
          <p:cNvGrpSpPr>
            <a:grpSpLocks/>
          </p:cNvGrpSpPr>
          <p:nvPr/>
        </p:nvGrpSpPr>
        <p:grpSpPr bwMode="auto">
          <a:xfrm>
            <a:off x="7308850" y="2420938"/>
            <a:ext cx="431800" cy="647700"/>
            <a:chOff x="3379" y="2205"/>
            <a:chExt cx="272" cy="408"/>
          </a:xfrm>
        </p:grpSpPr>
        <p:sp>
          <p:nvSpPr>
            <p:cNvPr id="147466" name="Text Box 6"/>
            <p:cNvSpPr txBox="1">
              <a:spLocks noChangeArrowheads="1"/>
            </p:cNvSpPr>
            <p:nvPr/>
          </p:nvSpPr>
          <p:spPr bwMode="auto">
            <a:xfrm>
              <a:off x="3379" y="220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ㄒㄧㄚ</a:t>
              </a:r>
            </a:p>
          </p:txBody>
        </p:sp>
        <p:pic>
          <p:nvPicPr>
            <p:cNvPr id="147467" name="Picture 7" descr="黑-二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7462" name="Picture 8" descr="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5288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250825" y="2924175"/>
            <a:ext cx="85693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作者以文學的感性看待海豚，而非如大多數漁人僅將海豚視為捕撈的漁獲</a:t>
            </a:r>
          </a:p>
        </p:txBody>
      </p:sp>
      <p:pic>
        <p:nvPicPr>
          <p:cNvPr id="708618" name="Picture 10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0767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5" name="Picture 11" descr="下標籤-辨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050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618"/>
                  </p:tgtEl>
                </p:cond>
              </p:nextCondLst>
            </p:seq>
          </p:childTnLst>
        </p:cTn>
      </p:par>
    </p:tnLst>
    <p:bldLst>
      <p:bldP spid="708617" grpId="0"/>
      <p:bldP spid="708617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/>
          </p:cNvSpPr>
          <p:nvPr/>
        </p:nvSpPr>
        <p:spPr bwMode="auto">
          <a:xfrm>
            <a:off x="395288" y="423863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海上遠遠的，時常可以看到一圈激起白色浪花的海面，海豚的背影在其間穿梭　跳躍，這是一群海豚正在享用鰹　　魚大餐。年輕力壯的海豚會分頭追趕一群鰹魚，逐漸把鰹魚群趕入牠們圍住的圈圈裡，讓老弱婦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孺</a:t>
            </a:r>
            <a:r>
              <a:rPr lang="zh-TW" altLang="en-US" b="0">
                <a:ea typeface="標楷體" pitchFamily="65" charset="-120"/>
              </a:rPr>
              <a:t>共享大餐。</a:t>
            </a:r>
          </a:p>
        </p:txBody>
      </p:sp>
      <p:pic>
        <p:nvPicPr>
          <p:cNvPr id="14848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6221413" y="2079625"/>
            <a:ext cx="3667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solidFill>
                  <a:srgbClr val="0099FF"/>
                </a:solidFill>
                <a:ea typeface="標楷體" pitchFamily="65" charset="-120"/>
              </a:rPr>
              <a:t>ㄙㄨㄛ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140200" y="3160713"/>
            <a:ext cx="3667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ㄐㄧㄢ</a:t>
            </a:r>
          </a:p>
        </p:txBody>
      </p:sp>
      <p:pic>
        <p:nvPicPr>
          <p:cNvPr id="148487" name="Picture 7" descr="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358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9640" name="Rectangle 8"/>
          <p:cNvSpPr>
            <a:spLocks noChangeArrowheads="1"/>
          </p:cNvSpPr>
          <p:nvPr/>
        </p:nvSpPr>
        <p:spPr bwMode="auto">
          <a:xfrm>
            <a:off x="5795963" y="5248275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小孩</a:t>
            </a:r>
            <a:endParaRPr lang="zh-TW" altLang="en-US" sz="2100">
              <a:solidFill>
                <a:srgbClr val="0066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795963" y="5602288"/>
            <a:ext cx="4333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09640" grpId="0"/>
      <p:bldP spid="70964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/>
          </p:cNvSpPr>
          <p:nvPr/>
        </p:nvSpPr>
        <p:spPr bwMode="auto">
          <a:xfrm>
            <a:off x="395288" y="1125538"/>
            <a:ext cx="871378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人們也沿用這樣的方法把海豚圍入淺灣中，然後集體屠殺，</a:t>
            </a:r>
            <a:r>
              <a:rPr lang="zh-TW" altLang="en-US" b="0" u="sng">
                <a:ea typeface="標楷體" pitchFamily="65" charset="-120"/>
              </a:rPr>
              <a:t>不為了食物，不為了生活的必需，像是嫉　妒　牠們的聰明，或是怨恨牠們的頑皮</a:t>
            </a:r>
            <a:r>
              <a:rPr lang="zh-TW" altLang="en-US" b="0">
                <a:ea typeface="標楷體" pitchFamily="65" charset="-120"/>
              </a:rPr>
              <a:t>。</a:t>
            </a:r>
            <a:endParaRPr lang="zh-TW" altLang="en-US"/>
          </a:p>
        </p:txBody>
      </p:sp>
      <p:sp>
        <p:nvSpPr>
          <p:cNvPr id="149507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49508" name="Picture 5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9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0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511" name="Group 14"/>
          <p:cNvGrpSpPr>
            <a:grpSpLocks/>
          </p:cNvGrpSpPr>
          <p:nvPr/>
        </p:nvGrpSpPr>
        <p:grpSpPr bwMode="auto">
          <a:xfrm>
            <a:off x="2052638" y="4003675"/>
            <a:ext cx="431800" cy="504825"/>
            <a:chOff x="2154" y="3294"/>
            <a:chExt cx="272" cy="318"/>
          </a:xfrm>
        </p:grpSpPr>
        <p:sp>
          <p:nvSpPr>
            <p:cNvPr id="149517" name="Text Box 9"/>
            <p:cNvSpPr txBox="1">
              <a:spLocks noChangeArrowheads="1"/>
            </p:cNvSpPr>
            <p:nvPr/>
          </p:nvSpPr>
          <p:spPr bwMode="auto">
            <a:xfrm>
              <a:off x="2154" y="3294"/>
              <a:ext cx="231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ㄐㄧ</a:t>
              </a:r>
            </a:p>
          </p:txBody>
        </p:sp>
        <p:pic>
          <p:nvPicPr>
            <p:cNvPr id="149518" name="Picture 10" descr="黑-二聲-小"/>
            <p:cNvPicPr>
              <a:picLocks noChangeAspect="1" noChangeArrowheads="1"/>
            </p:cNvPicPr>
            <p:nvPr/>
          </p:nvPicPr>
          <p:blipFill>
            <a:blip r:embed="rId8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9512" name="Group 13"/>
          <p:cNvGrpSpPr>
            <a:grpSpLocks/>
          </p:cNvGrpSpPr>
          <p:nvPr/>
        </p:nvGrpSpPr>
        <p:grpSpPr bwMode="auto">
          <a:xfrm>
            <a:off x="2916238" y="4005263"/>
            <a:ext cx="431800" cy="390525"/>
            <a:chOff x="1746" y="3475"/>
            <a:chExt cx="272" cy="246"/>
          </a:xfrm>
        </p:grpSpPr>
        <p:pic>
          <p:nvPicPr>
            <p:cNvPr id="149515" name="Picture 11" descr="黑-四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566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1746" y="3475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ㄉㄨ</a:t>
              </a:r>
            </a:p>
          </p:txBody>
        </p:sp>
      </p:grpSp>
      <p:sp>
        <p:nvSpPr>
          <p:cNvPr id="710671" name="Rectangle 15"/>
          <p:cNvSpPr>
            <a:spLocks noChangeArrowheads="1"/>
          </p:cNvSpPr>
          <p:nvPr/>
        </p:nvSpPr>
        <p:spPr bwMode="auto">
          <a:xfrm>
            <a:off x="2987675" y="3284538"/>
            <a:ext cx="60499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厲言批判人類殘暴不仁之凶性</a:t>
            </a:r>
          </a:p>
        </p:txBody>
      </p:sp>
      <p:pic>
        <p:nvPicPr>
          <p:cNvPr id="710672" name="Picture 16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16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0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672"/>
                  </p:tgtEl>
                </p:cond>
              </p:nextCondLst>
            </p:seq>
          </p:childTnLst>
        </p:cTn>
      </p:par>
    </p:tnLst>
    <p:bldLst>
      <p:bldP spid="710671" grpId="0"/>
      <p:bldP spid="710671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/>
          <p:cNvSpPr>
            <a:spLocks/>
          </p:cNvSpPr>
          <p:nvPr/>
        </p:nvSpPr>
        <p:spPr bwMode="auto">
          <a:xfrm>
            <a:off x="611188" y="1247775"/>
            <a:ext cx="7993062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鬼頭刀也會游近船筏，但感覺總是那樣恍＿　然　，突然出現又突然失去蹤影</a:t>
            </a:r>
            <a:r>
              <a:rPr lang="zh-TW" altLang="en-US" b="0">
                <a:ea typeface="標楷體" pitchFamily="65" charset="-120"/>
              </a:rPr>
              <a:t>。牠游近船筏可沒覺得牠的善意或者惡意，僅僅是路過或者因緣際會　罷了。</a:t>
            </a:r>
          </a:p>
        </p:txBody>
      </p:sp>
      <p:pic>
        <p:nvPicPr>
          <p:cNvPr id="150531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50535" name="Group 18"/>
          <p:cNvGrpSpPr>
            <a:grpSpLocks/>
          </p:cNvGrpSpPr>
          <p:nvPr/>
        </p:nvGrpSpPr>
        <p:grpSpPr bwMode="auto">
          <a:xfrm>
            <a:off x="8027988" y="1700213"/>
            <a:ext cx="431800" cy="647700"/>
            <a:chOff x="4332" y="1207"/>
            <a:chExt cx="272" cy="408"/>
          </a:xfrm>
        </p:grpSpPr>
        <p:sp>
          <p:nvSpPr>
            <p:cNvPr id="150540" name="Text Box 19"/>
            <p:cNvSpPr txBox="1">
              <a:spLocks noChangeArrowheads="1"/>
            </p:cNvSpPr>
            <p:nvPr/>
          </p:nvSpPr>
          <p:spPr bwMode="auto">
            <a:xfrm>
              <a:off x="4332" y="120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ㄏㄨㄤ</a:t>
              </a:r>
            </a:p>
          </p:txBody>
        </p:sp>
        <p:pic>
          <p:nvPicPr>
            <p:cNvPr id="150541" name="Picture 20" descr="黑-三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" y="138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36" name="Picture 21" descr="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0337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7" name="Picture 22" descr="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53006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1703" name="Rectangle 23"/>
          <p:cNvSpPr>
            <a:spLocks noChangeArrowheads="1"/>
          </p:cNvSpPr>
          <p:nvPr/>
        </p:nvSpPr>
        <p:spPr bwMode="auto">
          <a:xfrm>
            <a:off x="684213" y="2276475"/>
            <a:ext cx="65516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以漁人茫然不知鬼頭刀何時出沒，襯出其自主的特質</a:t>
            </a:r>
          </a:p>
        </p:txBody>
      </p:sp>
      <p:pic>
        <p:nvPicPr>
          <p:cNvPr id="711704" name="Picture 24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1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1704"/>
                  </p:tgtEl>
                </p:cond>
              </p:nextCondLst>
            </p:seq>
          </p:childTnLst>
        </p:cTn>
      </p:par>
    </p:tnLst>
    <p:bldLst>
      <p:bldP spid="711703" grpId="0"/>
      <p:bldP spid="71170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3"/>
          <p:cNvSpPr>
            <a:spLocks/>
          </p:cNvSpPr>
          <p:nvPr/>
        </p:nvSpPr>
        <p:spPr bwMode="auto">
          <a:xfrm>
            <a:off x="468313" y="909638"/>
            <a:ext cx="8424862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牠一點也不在乎船筏的陰影，不在乎船上虎視眈　眈　的漁人及漁具</a:t>
            </a:r>
            <a:r>
              <a:rPr lang="zh-TW" altLang="en-US" b="0">
                <a:ea typeface="標楷體" pitchFamily="65" charset="-120"/>
              </a:rPr>
              <a:t>。偶爾牠會好奇的停下來與你瞪上兩眼，然後從容離開。牠那毫不畏懼的眼神，</a:t>
            </a:r>
            <a:r>
              <a:rPr lang="zh-TW" altLang="en-US" b="0" u="sng">
                <a:ea typeface="標楷體" pitchFamily="65" charset="-120"/>
              </a:rPr>
              <a:t>顯現牠不是智商不足，就是信心十足</a:t>
            </a:r>
            <a:r>
              <a:rPr lang="zh-TW" altLang="en-US" b="0">
                <a:ea typeface="標楷體" pitchFamily="65" charset="-120"/>
              </a:rPr>
              <a:t>。</a:t>
            </a:r>
            <a:endParaRPr lang="zh-TW" altLang="en-US" b="0"/>
          </a:p>
        </p:txBody>
      </p:sp>
      <p:sp>
        <p:nvSpPr>
          <p:cNvPr id="15155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51556" name="Picture 4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9" name="Text Box 20"/>
          <p:cNvSpPr txBox="1">
            <a:spLocks noChangeArrowheads="1"/>
          </p:cNvSpPr>
          <p:nvPr/>
        </p:nvSpPr>
        <p:spPr bwMode="auto">
          <a:xfrm>
            <a:off x="965200" y="2671763"/>
            <a:ext cx="3667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ㄉㄢ</a:t>
            </a:r>
          </a:p>
        </p:txBody>
      </p:sp>
      <p:pic>
        <p:nvPicPr>
          <p:cNvPr id="151560" name="Picture 21" descr="1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7082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2726" name="Rectangle 22"/>
          <p:cNvSpPr>
            <a:spLocks noChangeArrowheads="1"/>
          </p:cNvSpPr>
          <p:nvPr/>
        </p:nvSpPr>
        <p:spPr bwMode="auto">
          <a:xfrm>
            <a:off x="539750" y="1989138"/>
            <a:ext cx="65516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凸顯鬼頭刀高傲自信的形象</a:t>
            </a:r>
          </a:p>
        </p:txBody>
      </p:sp>
      <p:pic>
        <p:nvPicPr>
          <p:cNvPr id="712727" name="Picture 23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0686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2728" name="Rectangle 24"/>
          <p:cNvSpPr>
            <a:spLocks noChangeArrowheads="1"/>
          </p:cNvSpPr>
          <p:nvPr/>
        </p:nvSpPr>
        <p:spPr bwMode="auto">
          <a:xfrm>
            <a:off x="2592388" y="5300663"/>
            <a:ext cx="51482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以戲謔之語形容鬼頭刀，但答案顯然是後者</a:t>
            </a:r>
          </a:p>
        </p:txBody>
      </p:sp>
      <p:pic>
        <p:nvPicPr>
          <p:cNvPr id="712729" name="Picture 25" descr="下標籤-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53149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5" name="Freeform 26"/>
          <p:cNvSpPr>
            <a:spLocks/>
          </p:cNvSpPr>
          <p:nvPr/>
        </p:nvSpPr>
        <p:spPr bwMode="auto">
          <a:xfrm>
            <a:off x="3419475" y="47244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1566" name="Group 27"/>
          <p:cNvGrpSpPr>
            <a:grpSpLocks/>
          </p:cNvGrpSpPr>
          <p:nvPr/>
        </p:nvGrpSpPr>
        <p:grpSpPr bwMode="auto">
          <a:xfrm>
            <a:off x="539750" y="5876925"/>
            <a:ext cx="433388" cy="217488"/>
            <a:chOff x="2154" y="3657"/>
            <a:chExt cx="230" cy="137"/>
          </a:xfrm>
        </p:grpSpPr>
        <p:sp>
          <p:nvSpPr>
            <p:cNvPr id="15156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157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851275" y="4583113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映襯</a:t>
            </a:r>
          </a:p>
        </p:txBody>
      </p:sp>
      <p:pic>
        <p:nvPicPr>
          <p:cNvPr id="712735" name="Picture 31" descr="下標籤-修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2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7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2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7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2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735"/>
                  </p:tgtEl>
                </p:cond>
              </p:nextCondLst>
            </p:seq>
          </p:childTnLst>
        </p:cTn>
      </p:par>
    </p:tnLst>
    <p:bldLst>
      <p:bldP spid="712726" grpId="0"/>
      <p:bldP spid="712726" grpId="1"/>
      <p:bldP spid="712728" grpId="0"/>
      <p:bldP spid="712728" grpId="1"/>
      <p:bldP spid="49" grpId="0"/>
      <p:bldP spid="49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/>
          </p:cNvSpPr>
          <p:nvPr/>
        </p:nvSpPr>
        <p:spPr bwMode="auto">
          <a:xfrm>
            <a:off x="468313" y="1247775"/>
            <a:ext cx="84963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鬼頭刀不同於一般洄游性魚類　慣用的灰黑保護色調，牠美麗的色彩像極了熱帶雨林中的花彩鸚鵡，不但不驚惶迴避　任何注視的目光，反而是驕傲的展現自我的存在。</a:t>
            </a:r>
          </a:p>
        </p:txBody>
      </p:sp>
      <p:pic>
        <p:nvPicPr>
          <p:cNvPr id="152579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52583" name="Picture 14" descr="1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1497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4" name="Picture 15" descr="1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1611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5" name="Freeform 16"/>
          <p:cNvSpPr>
            <a:spLocks/>
          </p:cNvSpPr>
          <p:nvPr/>
        </p:nvSpPr>
        <p:spPr bwMode="auto">
          <a:xfrm>
            <a:off x="2195513" y="27797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2586" name="Group 17"/>
          <p:cNvGrpSpPr>
            <a:grpSpLocks/>
          </p:cNvGrpSpPr>
          <p:nvPr/>
        </p:nvGrpSpPr>
        <p:grpSpPr bwMode="auto">
          <a:xfrm>
            <a:off x="1331913" y="3932238"/>
            <a:ext cx="433387" cy="217487"/>
            <a:chOff x="2154" y="3657"/>
            <a:chExt cx="230" cy="137"/>
          </a:xfrm>
        </p:grpSpPr>
        <p:sp>
          <p:nvSpPr>
            <p:cNvPr id="15259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627313" y="263842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713749" name="Picture 21" descr="下標籤-修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9" name="Freeform 22"/>
          <p:cNvSpPr>
            <a:spLocks/>
          </p:cNvSpPr>
          <p:nvPr/>
        </p:nvSpPr>
        <p:spPr bwMode="auto">
          <a:xfrm>
            <a:off x="2195513" y="39322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2590" name="Group 23"/>
          <p:cNvGrpSpPr>
            <a:grpSpLocks/>
          </p:cNvGrpSpPr>
          <p:nvPr/>
        </p:nvGrpSpPr>
        <p:grpSpPr bwMode="auto">
          <a:xfrm>
            <a:off x="5362575" y="5084763"/>
            <a:ext cx="433388" cy="217487"/>
            <a:chOff x="2154" y="3657"/>
            <a:chExt cx="230" cy="137"/>
          </a:xfrm>
        </p:grpSpPr>
        <p:sp>
          <p:nvSpPr>
            <p:cNvPr id="15259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259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2627313" y="3790950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713755" name="Picture 27" descr="下標籤-修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3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37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3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375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 txBox="1">
            <a:spLocks noChangeArrowheads="1"/>
          </p:cNvSpPr>
          <p:nvPr/>
        </p:nvSpPr>
        <p:spPr bwMode="auto">
          <a:xfrm>
            <a:off x="179388" y="693738"/>
            <a:ext cx="88566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b="0">
                <a:ea typeface="標楷體" pitchFamily="65" charset="-120"/>
              </a:rPr>
              <a:t>本文節選自</a:t>
            </a:r>
            <a:r>
              <a:rPr lang="en-US" altLang="zh-TW" b="0">
                <a:ea typeface="標楷體" pitchFamily="65" charset="-120"/>
              </a:rPr>
              <a:t>《</a:t>
            </a:r>
            <a:r>
              <a:rPr lang="zh-TW" altLang="en-US" b="0">
                <a:ea typeface="標楷體" pitchFamily="65" charset="-120"/>
              </a:rPr>
              <a:t>討海人</a:t>
            </a:r>
            <a:r>
              <a:rPr lang="en-US" altLang="zh-TW" b="0">
                <a:ea typeface="標楷體" pitchFamily="65" charset="-120"/>
              </a:rPr>
              <a:t>》</a:t>
            </a:r>
            <a:r>
              <a:rPr lang="zh-TW" altLang="en-US" b="0">
                <a:ea typeface="標楷體" pitchFamily="65" charset="-120"/>
              </a:rPr>
              <a:t>的</a:t>
            </a:r>
            <a:r>
              <a:rPr lang="en-US" altLang="zh-TW" b="0">
                <a:ea typeface="標楷體" pitchFamily="65" charset="-120"/>
              </a:rPr>
              <a:t>〈</a:t>
            </a:r>
            <a:r>
              <a:rPr lang="zh-TW" altLang="en-US" b="0">
                <a:ea typeface="標楷體" pitchFamily="65" charset="-120"/>
              </a:rPr>
              <a:t>鬼頭刀</a:t>
            </a:r>
            <a:r>
              <a:rPr lang="en-US" altLang="zh-TW" b="0">
                <a:ea typeface="標楷體" pitchFamily="65" charset="-120"/>
              </a:rPr>
              <a:t>〉</a:t>
            </a:r>
            <a:r>
              <a:rPr lang="zh-TW" altLang="en-US" b="0">
                <a:ea typeface="標楷體" pitchFamily="65" charset="-120"/>
              </a:rPr>
              <a:t>一文。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鬼頭刀　，海魚的一種，外型像斧頭，頭部呈九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十度方形的是雄性，圓弧狀的是雌性，體長可達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一百八十公分，因專門捕食飛魚，又名飛魚虎。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文章以鬼頭刀為敘述主軸，作者運用近距離的特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寫方式，細膩刻劃其身影、神態，並描繪海上捕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魚的種種情景與心情。寫討海人與鬼頭刀之間的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搏鬥時，充滿陽剛氣息；寫作者面對鬼頭刀和大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海的態度時，則充滿浪漫的想像和溫厚的情感。</a:t>
            </a:r>
          </a:p>
        </p:txBody>
      </p:sp>
      <p:sp>
        <p:nvSpPr>
          <p:cNvPr id="98307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-1</a:t>
            </a:r>
          </a:p>
        </p:txBody>
      </p:sp>
      <p:pic>
        <p:nvPicPr>
          <p:cNvPr id="98308" name="Picture 11" descr="圖片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298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18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>
            <a:spLocks/>
          </p:cNvSpPr>
          <p:nvPr/>
        </p:nvSpPr>
        <p:spPr bwMode="auto">
          <a:xfrm>
            <a:off x="395288" y="765175"/>
            <a:ext cx="8424862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兩片鮮黃胸鰭平衡著青色的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流線</a:t>
            </a:r>
            <a:r>
              <a:rPr lang="zh-TW" altLang="en-US" b="0">
                <a:ea typeface="標楷體" pitchFamily="65" charset="-120"/>
              </a:rPr>
              <a:t>身軀，像一艘在海洋中悠游飛翔的潛艇。牠的背上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綴飾</a:t>
            </a:r>
            <a:r>
              <a:rPr lang="zh-TW" altLang="en-US" b="0">
                <a:ea typeface="標楷體" pitchFamily="65" charset="-120"/>
              </a:rPr>
              <a:t>著藍色發亮星點，在墨藍的海水中如武士佩戴著勳章般的神氣，也像夜暗星光般的神祕與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詭異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5360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53605" name="Freeform 10"/>
          <p:cNvSpPr>
            <a:spLocks/>
          </p:cNvSpPr>
          <p:nvPr/>
        </p:nvSpPr>
        <p:spPr bwMode="auto">
          <a:xfrm>
            <a:off x="538163" y="119538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3606" name="Group 11"/>
          <p:cNvGrpSpPr>
            <a:grpSpLocks/>
          </p:cNvGrpSpPr>
          <p:nvPr/>
        </p:nvGrpSpPr>
        <p:grpSpPr bwMode="auto">
          <a:xfrm>
            <a:off x="4500563" y="2349500"/>
            <a:ext cx="433387" cy="217488"/>
            <a:chOff x="2154" y="3657"/>
            <a:chExt cx="230" cy="137"/>
          </a:xfrm>
        </p:grpSpPr>
        <p:sp>
          <p:nvSpPr>
            <p:cNvPr id="15362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969963" y="1054100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714767" name="Picture 15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9" name="Freeform 16"/>
          <p:cNvSpPr>
            <a:spLocks/>
          </p:cNvSpPr>
          <p:nvPr/>
        </p:nvSpPr>
        <p:spPr bwMode="auto">
          <a:xfrm>
            <a:off x="5364163" y="23447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3610" name="Group 17"/>
          <p:cNvGrpSpPr>
            <a:grpSpLocks/>
          </p:cNvGrpSpPr>
          <p:nvPr/>
        </p:nvGrpSpPr>
        <p:grpSpPr bwMode="auto">
          <a:xfrm>
            <a:off x="7740650" y="4579938"/>
            <a:ext cx="433388" cy="217487"/>
            <a:chOff x="2154" y="3657"/>
            <a:chExt cx="230" cy="137"/>
          </a:xfrm>
        </p:grpSpPr>
        <p:sp>
          <p:nvSpPr>
            <p:cNvPr id="15361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362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5795963" y="2203450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714773" name="Picture 21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2018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4774" name="Rectangle 22"/>
          <p:cNvSpPr>
            <a:spLocks noChangeArrowheads="1"/>
          </p:cNvSpPr>
          <p:nvPr/>
        </p:nvSpPr>
        <p:spPr bwMode="auto">
          <a:xfrm>
            <a:off x="4067175" y="700088"/>
            <a:ext cx="4103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本指可減小流體阻力的圓弧外型，形容鬼頭刀悠遊於海中的體態優美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362575" y="1417638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714776" name="Rectangle 24"/>
          <p:cNvSpPr>
            <a:spLocks noChangeArrowheads="1"/>
          </p:cNvSpPr>
          <p:nvPr/>
        </p:nvSpPr>
        <p:spPr bwMode="auto">
          <a:xfrm>
            <a:off x="7019925" y="2205038"/>
            <a:ext cx="10795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點綴裝飾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7019925" y="2578100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714778" name="Rectangle 26"/>
          <p:cNvSpPr>
            <a:spLocks noChangeArrowheads="1"/>
          </p:cNvSpPr>
          <p:nvPr/>
        </p:nvSpPr>
        <p:spPr bwMode="auto">
          <a:xfrm>
            <a:off x="7451725" y="5157788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詭怪奇異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100">
              <a:solidFill>
                <a:srgbClr val="0066FF"/>
              </a:solidFill>
              <a:ea typeface="微軟正黑體" pitchFamily="34" charset="-120"/>
            </a:endParaRP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7453313" y="481012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4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476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4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47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  <p:bldP spid="714774" grpId="0"/>
      <p:bldP spid="714774" grpId="1"/>
      <p:bldP spid="714776" grpId="0"/>
      <p:bldP spid="714776" grpId="1"/>
      <p:bldP spid="714778" grpId="0"/>
      <p:bldP spid="714778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/>
          </p:cNvSpPr>
          <p:nvPr/>
        </p:nvSpPr>
        <p:spPr bwMode="auto">
          <a:xfrm>
            <a:off x="395288" y="493713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雖然在魚市場鬼頭刀算是賤價的魚種，但是價錢的高低並不能絲毫減損牠在我心目中的價值。牠的價值表現在牠的生命上，就像牠美麗的色彩與藍色星點，在離開海洋離開生命後，即刻消逝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54627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503238" y="1555750"/>
            <a:ext cx="817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作者認為鬼頭刀有超越市場價格的生命價值，主要是從後段人魚搏鬥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、公魚母魚患難相隨的體會而來</a:t>
            </a:r>
          </a:p>
        </p:txBody>
      </p:sp>
      <p:pic>
        <p:nvPicPr>
          <p:cNvPr id="715782" name="Picture 6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0340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5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782"/>
                  </p:tgtEl>
                </p:cond>
              </p:nextCondLst>
            </p:seq>
          </p:childTnLst>
        </p:cTn>
      </p:par>
    </p:tnLst>
    <p:bldLst>
      <p:bldP spid="715781" grpId="0"/>
      <p:bldP spid="715781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>
            <a:spLocks/>
          </p:cNvSpPr>
          <p:nvPr/>
        </p:nvSpPr>
        <p:spPr bwMode="auto">
          <a:xfrm>
            <a:off x="395288" y="1000125"/>
            <a:ext cx="84248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在我將近五年的海上經驗中，每次看到牠，我的心情都會像槳　葉攪動後的海面般，波波痕痕</a:t>
            </a:r>
            <a:r>
              <a:rPr lang="zh-TW" altLang="en-US" b="0">
                <a:ea typeface="標楷體" pitchFamily="65" charset="-120"/>
              </a:rPr>
              <a:t>　。</a:t>
            </a:r>
          </a:p>
        </p:txBody>
      </p:sp>
      <p:sp>
        <p:nvSpPr>
          <p:cNvPr id="15565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55652" name="Group 5"/>
          <p:cNvGrpSpPr>
            <a:grpSpLocks/>
          </p:cNvGrpSpPr>
          <p:nvPr/>
        </p:nvGrpSpPr>
        <p:grpSpPr bwMode="auto">
          <a:xfrm>
            <a:off x="3348038" y="2636838"/>
            <a:ext cx="431800" cy="647700"/>
            <a:chOff x="1111" y="1979"/>
            <a:chExt cx="272" cy="408"/>
          </a:xfrm>
        </p:grpSpPr>
        <p:sp>
          <p:nvSpPr>
            <p:cNvPr id="155665" name="Text Box 6"/>
            <p:cNvSpPr txBox="1">
              <a:spLocks noChangeArrowheads="1"/>
            </p:cNvSpPr>
            <p:nvPr/>
          </p:nvSpPr>
          <p:spPr bwMode="auto">
            <a:xfrm>
              <a:off x="1111" y="197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ㄐㄧㄤ</a:t>
              </a:r>
            </a:p>
          </p:txBody>
        </p:sp>
        <p:pic>
          <p:nvPicPr>
            <p:cNvPr id="155666" name="Picture 7" descr="黑-三聲-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216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5653" name="Picture 8" descr="1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9" descr="下ICON-課堂Q&amp;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5" name="Picture 10" descr="下一頁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6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7" name="Freeform 12"/>
          <p:cNvSpPr>
            <a:spLocks/>
          </p:cNvSpPr>
          <p:nvPr/>
        </p:nvSpPr>
        <p:spPr bwMode="auto">
          <a:xfrm>
            <a:off x="5865813" y="1408113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5658" name="Group 13"/>
          <p:cNvGrpSpPr>
            <a:grpSpLocks/>
          </p:cNvGrpSpPr>
          <p:nvPr/>
        </p:nvGrpSpPr>
        <p:grpSpPr bwMode="auto">
          <a:xfrm>
            <a:off x="466725" y="3643313"/>
            <a:ext cx="433388" cy="217487"/>
            <a:chOff x="2154" y="3657"/>
            <a:chExt cx="230" cy="137"/>
          </a:xfrm>
        </p:grpSpPr>
        <p:sp>
          <p:nvSpPr>
            <p:cNvPr id="15566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66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297613" y="126682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</a:p>
        </p:txBody>
      </p:sp>
      <p:pic>
        <p:nvPicPr>
          <p:cNvPr id="716817" name="Picture 17" descr="下標籤-修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2652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18" name="Rectangle 18"/>
          <p:cNvSpPr>
            <a:spLocks noChangeArrowheads="1"/>
          </p:cNvSpPr>
          <p:nvPr/>
        </p:nvSpPr>
        <p:spPr bwMode="auto">
          <a:xfrm>
            <a:off x="503238" y="2060575"/>
            <a:ext cx="817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作者在此製造「懸念」，引發讀者好奇心──鬼頭刀何以影響作者心情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？讓讀者對下文發展有所期待</a:t>
            </a:r>
          </a:p>
        </p:txBody>
      </p:sp>
      <p:pic>
        <p:nvPicPr>
          <p:cNvPr id="716819" name="Picture 19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42926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6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19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16818" grpId="0"/>
      <p:bldP spid="716818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/>
          <p:cNvSpPr>
            <a:spLocks/>
          </p:cNvSpPr>
          <p:nvPr/>
        </p:nvSpPr>
        <p:spPr bwMode="auto">
          <a:xfrm>
            <a:off x="468313" y="1247775"/>
            <a:ext cx="84963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初初</a:t>
            </a:r>
            <a:r>
              <a:rPr lang="zh-TW" altLang="en-US" b="0">
                <a:ea typeface="標楷體" pitchFamily="65" charset="-120"/>
              </a:rPr>
              <a:t>下海的那年夏天，一個</a:t>
            </a:r>
            <a:r>
              <a:rPr lang="zh-TW" altLang="en-US" b="0" u="sng">
                <a:ea typeface="標楷體" pitchFamily="65" charset="-120"/>
              </a:rPr>
              <a:t>烏雲滿天的傍晚，暴風雨正盤算跟著夜幕來襲</a:t>
            </a:r>
            <a:r>
              <a:rPr lang="zh-TW" altLang="en-US" b="0">
                <a:ea typeface="標楷體" pitchFamily="65" charset="-120"/>
              </a:rPr>
              <a:t>，海湧伯把引擎催趕成急迫的回航節奏。</a:t>
            </a:r>
          </a:p>
        </p:txBody>
      </p:sp>
      <p:pic>
        <p:nvPicPr>
          <p:cNvPr id="156675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56679" name="Freeform 21"/>
          <p:cNvSpPr>
            <a:spLocks/>
          </p:cNvSpPr>
          <p:nvPr/>
        </p:nvSpPr>
        <p:spPr bwMode="auto">
          <a:xfrm>
            <a:off x="4640263" y="16970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6680" name="Group 22"/>
          <p:cNvGrpSpPr>
            <a:grpSpLocks/>
          </p:cNvGrpSpPr>
          <p:nvPr/>
        </p:nvGrpSpPr>
        <p:grpSpPr bwMode="auto">
          <a:xfrm>
            <a:off x="5002213" y="2851150"/>
            <a:ext cx="433387" cy="217488"/>
            <a:chOff x="2154" y="3657"/>
            <a:chExt cx="230" cy="137"/>
          </a:xfrm>
        </p:grpSpPr>
        <p:sp>
          <p:nvSpPr>
            <p:cNvPr id="15668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668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072063" y="1555750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717850" name="Picture 26" descr="下標籤-修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5541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51" name="Rectangle 27"/>
          <p:cNvSpPr>
            <a:spLocks noChangeArrowheads="1"/>
          </p:cNvSpPr>
          <p:nvPr/>
        </p:nvSpPr>
        <p:spPr bwMode="auto">
          <a:xfrm>
            <a:off x="684213" y="1557338"/>
            <a:ext cx="574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最初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11188" y="1922463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717853" name="Rectangle 29"/>
          <p:cNvSpPr>
            <a:spLocks noChangeArrowheads="1"/>
          </p:cNvSpPr>
          <p:nvPr/>
        </p:nvSpPr>
        <p:spPr bwMode="auto">
          <a:xfrm>
            <a:off x="5435600" y="2316163"/>
            <a:ext cx="3313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營造緊張、凶險的環境氛圍</a:t>
            </a:r>
          </a:p>
        </p:txBody>
      </p:sp>
      <p:pic>
        <p:nvPicPr>
          <p:cNvPr id="717854" name="Picture 30" descr="下標籤-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417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54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17851" grpId="0"/>
      <p:bldP spid="717851" grpId="1"/>
      <p:bldP spid="717853" grpId="0"/>
      <p:bldP spid="717853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/>
          </p:cNvSpPr>
          <p:nvPr/>
        </p:nvSpPr>
        <p:spPr bwMode="auto">
          <a:xfrm>
            <a:off x="395288" y="639763"/>
            <a:ext cx="84248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在立霧溪　海口，</a:t>
            </a:r>
            <a:r>
              <a:rPr lang="zh-TW" altLang="en-US" b="0" u="sng">
                <a:ea typeface="標楷體" pitchFamily="65" charset="-120"/>
              </a:rPr>
              <a:t>一條大魚咬中了船尾拖釣的假餌，八十磅的粗線及緩衝用的內胎橡皮瞬間被拉成</a:t>
            </a:r>
            <a:r>
              <a:rPr lang="zh-TW" altLang="en-US" b="0" u="sng">
                <a:solidFill>
                  <a:srgbClr val="0066FF"/>
                </a:solidFill>
                <a:ea typeface="標楷體" pitchFamily="65" charset="-120"/>
              </a:rPr>
              <a:t>筆直</a:t>
            </a:r>
            <a:r>
              <a:rPr lang="zh-TW" altLang="en-US" b="0">
                <a:ea typeface="標楷體" pitchFamily="65" charset="-120"/>
              </a:rPr>
              <a:t>，</a:t>
            </a:r>
            <a:r>
              <a:rPr lang="zh-TW" altLang="en-US" b="0" u="sng">
                <a:ea typeface="標楷體" pitchFamily="65" charset="-120"/>
              </a:rPr>
              <a:t>時空似乎凍結住了，就等候斷裂的一聲巨響</a:t>
            </a:r>
            <a:r>
              <a:rPr lang="zh-TW" altLang="en-US" b="0">
                <a:ea typeface="標楷體" pitchFamily="65" charset="-120"/>
              </a:rPr>
              <a:t>。我幾乎是尖叫呼喊著，海湧伯緩</a:t>
            </a:r>
          </a:p>
        </p:txBody>
      </p:sp>
      <p:pic>
        <p:nvPicPr>
          <p:cNvPr id="15769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57701" name="Picture 7" descr="2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0492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Freeform 8"/>
          <p:cNvSpPr>
            <a:spLocks/>
          </p:cNvSpPr>
          <p:nvPr/>
        </p:nvSpPr>
        <p:spPr bwMode="auto">
          <a:xfrm>
            <a:off x="2987675" y="32845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7703" name="Group 9"/>
          <p:cNvGrpSpPr>
            <a:grpSpLocks/>
          </p:cNvGrpSpPr>
          <p:nvPr/>
        </p:nvGrpSpPr>
        <p:grpSpPr bwMode="auto">
          <a:xfrm>
            <a:off x="2051050" y="4438650"/>
            <a:ext cx="433388" cy="217488"/>
            <a:chOff x="2154" y="3657"/>
            <a:chExt cx="230" cy="137"/>
          </a:xfrm>
        </p:grpSpPr>
        <p:sp>
          <p:nvSpPr>
            <p:cNvPr id="15771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771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419475" y="3143250"/>
            <a:ext cx="20161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轉化（形象化）</a:t>
            </a:r>
          </a:p>
        </p:txBody>
      </p:sp>
      <p:pic>
        <p:nvPicPr>
          <p:cNvPr id="718861" name="Picture 13" descr="下標籤-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31416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62" name="Rectangle 14"/>
          <p:cNvSpPr>
            <a:spLocks noChangeArrowheads="1"/>
          </p:cNvSpPr>
          <p:nvPr/>
        </p:nvSpPr>
        <p:spPr bwMode="auto">
          <a:xfrm>
            <a:off x="1044575" y="2852738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像筆桿一樣直，形容很直的樣子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692275" y="357822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718864" name="Rectangle 16"/>
          <p:cNvSpPr>
            <a:spLocks noChangeArrowheads="1"/>
          </p:cNvSpPr>
          <p:nvPr/>
        </p:nvSpPr>
        <p:spPr bwMode="auto">
          <a:xfrm>
            <a:off x="3708400" y="1700213"/>
            <a:ext cx="4895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暗示大魚力大無比，奮力掙脫的氣勢</a:t>
            </a:r>
          </a:p>
        </p:txBody>
      </p:sp>
      <p:pic>
        <p:nvPicPr>
          <p:cNvPr id="718865" name="Picture 17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66" name="Rectangle 18"/>
          <p:cNvSpPr>
            <a:spLocks noChangeArrowheads="1"/>
          </p:cNvSpPr>
          <p:nvPr/>
        </p:nvSpPr>
        <p:spPr bwMode="auto">
          <a:xfrm>
            <a:off x="2916238" y="3933825"/>
            <a:ext cx="575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描寫措手不及的驚慌及預期會被魚兒掙脫的心理</a:t>
            </a:r>
          </a:p>
        </p:txBody>
      </p:sp>
      <p:pic>
        <p:nvPicPr>
          <p:cNvPr id="718867" name="Picture 19" descr="下標籤-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09905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6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6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8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67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18862" grpId="0"/>
      <p:bldP spid="718862" grpId="1"/>
      <p:bldP spid="718864" grpId="0"/>
      <p:bldP spid="718864" grpId="1"/>
      <p:bldP spid="718866" grpId="0"/>
      <p:bldP spid="718866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/>
          </p:cNvSpPr>
          <p:nvPr/>
        </p:nvSpPr>
        <p:spPr bwMode="auto">
          <a:xfrm>
            <a:off x="395288" y="782638"/>
            <a:ext cx="84248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下船速回頭看著那條在船後凌空翻跳的大魚，示意我：「拉牠上來！」而且並沒有要過來幫忙的意思。</a:t>
            </a:r>
          </a:p>
        </p:txBody>
      </p:sp>
      <p:pic>
        <p:nvPicPr>
          <p:cNvPr id="15872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/>
          <p:cNvSpPr>
            <a:spLocks/>
          </p:cNvSpPr>
          <p:nvPr/>
        </p:nvSpPr>
        <p:spPr bwMode="auto">
          <a:xfrm>
            <a:off x="395288" y="7826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拉扯   了半天，那大魚驚人的力量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折騰</a:t>
            </a:r>
            <a:r>
              <a:rPr lang="zh-TW" altLang="en-US" b="0">
                <a:ea typeface="標楷體" pitchFamily="65" charset="-120"/>
              </a:rPr>
              <a:t>得我手掌都起了水泡。好不容易將牠拉近船尾，牠也似乎認命了，終於安靜的停止跳躍。這時我清楚的看到水面下這條巨大的鬼頭刀，粉紅色的</a:t>
            </a:r>
          </a:p>
        </p:txBody>
      </p:sp>
      <p:pic>
        <p:nvPicPr>
          <p:cNvPr id="159747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20901" name="Rectangle 5"/>
          <p:cNvSpPr>
            <a:spLocks noChangeArrowheads="1"/>
          </p:cNvSpPr>
          <p:nvPr/>
        </p:nvSpPr>
        <p:spPr bwMode="auto">
          <a:xfrm>
            <a:off x="6588125" y="1092200"/>
            <a:ext cx="57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折磨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6227763" y="1490663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  <p:grpSp>
        <p:nvGrpSpPr>
          <p:cNvPr id="159751" name="Group 7"/>
          <p:cNvGrpSpPr>
            <a:grpSpLocks/>
          </p:cNvGrpSpPr>
          <p:nvPr/>
        </p:nvGrpSpPr>
        <p:grpSpPr bwMode="auto">
          <a:xfrm>
            <a:off x="1258888" y="1412875"/>
            <a:ext cx="433387" cy="433388"/>
            <a:chOff x="793" y="1525"/>
            <a:chExt cx="273" cy="273"/>
          </a:xfrm>
        </p:grpSpPr>
        <p:sp>
          <p:nvSpPr>
            <p:cNvPr id="159752" name="文字方塊 3"/>
            <p:cNvSpPr txBox="1">
              <a:spLocks noChangeArrowheads="1"/>
            </p:cNvSpPr>
            <p:nvPr/>
          </p:nvSpPr>
          <p:spPr bwMode="auto">
            <a:xfrm>
              <a:off x="793" y="1525"/>
              <a:ext cx="231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ㄔ ㄜ</a:t>
              </a:r>
            </a:p>
          </p:txBody>
        </p:sp>
        <p:pic>
          <p:nvPicPr>
            <p:cNvPr id="159753" name="Picture 28" descr="D:\City\公事\THE PEOPLE\10202\102-PPT-II修訂\注音ICON\黑-三聲-小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570"/>
              <a:ext cx="13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20901" grpId="0"/>
      <p:bldP spid="720901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/>
          <p:cNvSpPr>
            <a:spLocks/>
          </p:cNvSpPr>
          <p:nvPr/>
        </p:nvSpPr>
        <p:spPr bwMode="auto">
          <a:xfrm>
            <a:off x="395288" y="620713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假餌掛在牠的嘴角，牠游水的姿態竟然還十分從容。</a:t>
            </a:r>
            <a:r>
              <a:rPr lang="zh-TW" altLang="en-US" b="0" u="sng">
                <a:ea typeface="標楷體" pitchFamily="65" charset="-120"/>
              </a:rPr>
              <a:t>充滿自信的緩緩游向左側，用牠大大的左眼狠狠瞪我，那眼神毫無畏懼而且十分的不在乎，再悠閒的游向右方，右眼一樣的對我射出倨　傲　的神采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6077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60773" name="Group 8"/>
          <p:cNvGrpSpPr>
            <a:grpSpLocks/>
          </p:cNvGrpSpPr>
          <p:nvPr/>
        </p:nvGrpSpPr>
        <p:grpSpPr bwMode="auto">
          <a:xfrm>
            <a:off x="1260475" y="5734050"/>
            <a:ext cx="431800" cy="647700"/>
            <a:chOff x="3833" y="3294"/>
            <a:chExt cx="272" cy="408"/>
          </a:xfrm>
        </p:grpSpPr>
        <p:sp>
          <p:nvSpPr>
            <p:cNvPr id="160783" name="Text Box 5"/>
            <p:cNvSpPr txBox="1">
              <a:spLocks noChangeArrowheads="1"/>
            </p:cNvSpPr>
            <p:nvPr/>
          </p:nvSpPr>
          <p:spPr bwMode="auto">
            <a:xfrm>
              <a:off x="3833" y="3294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ㄐㄩ</a:t>
              </a:r>
            </a:p>
          </p:txBody>
        </p:sp>
        <p:pic>
          <p:nvPicPr>
            <p:cNvPr id="160784" name="Picture 6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38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0774" name="Picture 7" descr="2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573405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5" name="Freeform 9"/>
          <p:cNvSpPr>
            <a:spLocks/>
          </p:cNvSpPr>
          <p:nvPr/>
        </p:nvSpPr>
        <p:spPr bwMode="auto">
          <a:xfrm>
            <a:off x="1692275" y="2205038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0776" name="Group 10"/>
          <p:cNvGrpSpPr>
            <a:grpSpLocks/>
          </p:cNvGrpSpPr>
          <p:nvPr/>
        </p:nvGrpSpPr>
        <p:grpSpPr bwMode="auto">
          <a:xfrm>
            <a:off x="3346450" y="5589588"/>
            <a:ext cx="433388" cy="217487"/>
            <a:chOff x="2154" y="3657"/>
            <a:chExt cx="230" cy="137"/>
          </a:xfrm>
        </p:grpSpPr>
        <p:sp>
          <p:nvSpPr>
            <p:cNvPr id="16078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078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195513" y="204152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721934" name="Picture 14" descr="下標籤-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935" name="Rectangle 15"/>
          <p:cNvSpPr>
            <a:spLocks noChangeArrowheads="1"/>
          </p:cNvSpPr>
          <p:nvPr/>
        </p:nvSpPr>
        <p:spPr bwMode="auto">
          <a:xfrm>
            <a:off x="1692275" y="2852738"/>
            <a:ext cx="7272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說明鬼頭刀即使被捕，仍維持其一貫不馴的從容與自信</a:t>
            </a:r>
          </a:p>
        </p:txBody>
      </p:sp>
      <p:pic>
        <p:nvPicPr>
          <p:cNvPr id="721936" name="Picture 16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61658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1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9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1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936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21935" grpId="0"/>
      <p:bldP spid="721935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/>
          <p:cNvSpPr>
            <a:spLocks/>
          </p:cNvSpPr>
          <p:nvPr/>
        </p:nvSpPr>
        <p:spPr bwMode="auto">
          <a:xfrm>
            <a:off x="395288" y="7826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當牠背上藍色明亮的星狀光點迷惑在我瞳孔上時，一股強烈的意識瞬間進入我的腦中，清楚的告訴我：「你已經失去了這條魚！」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6179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/>
          </p:cNvSpPr>
          <p:nvPr/>
        </p:nvSpPr>
        <p:spPr bwMode="auto">
          <a:xfrm>
            <a:off x="395288" y="998538"/>
            <a:ext cx="8424862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在提牠上船的剎　那　，牠甩　了甩頭輕易的扯斷了我手中的魚線。握著繩頭，我悵惘的站立在船尾。</a:t>
            </a:r>
            <a:r>
              <a:rPr lang="zh-TW" altLang="en-US" b="0" u="sng">
                <a:ea typeface="標楷體" pitchFamily="65" charset="-120"/>
              </a:rPr>
              <a:t>引擎再度恢復急迫的節奏，一下下沉痛的撞擊我心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sp>
        <p:nvSpPr>
          <p:cNvPr id="16281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62820" name="Picture 5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823" name="Group 20"/>
          <p:cNvGrpSpPr>
            <a:grpSpLocks/>
          </p:cNvGrpSpPr>
          <p:nvPr/>
        </p:nvGrpSpPr>
        <p:grpSpPr bwMode="auto">
          <a:xfrm>
            <a:off x="3276600" y="1630363"/>
            <a:ext cx="431800" cy="503237"/>
            <a:chOff x="2835" y="3113"/>
            <a:chExt cx="272" cy="317"/>
          </a:xfrm>
        </p:grpSpPr>
        <p:sp>
          <p:nvSpPr>
            <p:cNvPr id="162838" name="Text Box 9"/>
            <p:cNvSpPr txBox="1">
              <a:spLocks noChangeArrowheads="1"/>
            </p:cNvSpPr>
            <p:nvPr/>
          </p:nvSpPr>
          <p:spPr bwMode="auto">
            <a:xfrm>
              <a:off x="2835" y="3113"/>
              <a:ext cx="231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ㄔㄚ</a:t>
              </a:r>
            </a:p>
          </p:txBody>
        </p:sp>
        <p:pic>
          <p:nvPicPr>
            <p:cNvPr id="162839" name="Picture 10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320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824" name="Group 12"/>
          <p:cNvGrpSpPr>
            <a:grpSpLocks/>
          </p:cNvGrpSpPr>
          <p:nvPr/>
        </p:nvGrpSpPr>
        <p:grpSpPr bwMode="auto">
          <a:xfrm>
            <a:off x="5795963" y="1485900"/>
            <a:ext cx="431800" cy="647700"/>
            <a:chOff x="1066" y="3249"/>
            <a:chExt cx="272" cy="408"/>
          </a:xfrm>
        </p:grpSpPr>
        <p:sp>
          <p:nvSpPr>
            <p:cNvPr id="162836" name="Text Box 13"/>
            <p:cNvSpPr txBox="1">
              <a:spLocks noChangeArrowheads="1"/>
            </p:cNvSpPr>
            <p:nvPr/>
          </p:nvSpPr>
          <p:spPr bwMode="auto">
            <a:xfrm>
              <a:off x="1066" y="324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ㄕㄨㄞ</a:t>
              </a:r>
            </a:p>
          </p:txBody>
        </p:sp>
        <p:pic>
          <p:nvPicPr>
            <p:cNvPr id="162837" name="Picture 14" descr="黑-三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43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825" name="Group 19"/>
          <p:cNvGrpSpPr>
            <a:grpSpLocks/>
          </p:cNvGrpSpPr>
          <p:nvPr/>
        </p:nvGrpSpPr>
        <p:grpSpPr bwMode="auto">
          <a:xfrm>
            <a:off x="4140200" y="1628775"/>
            <a:ext cx="431800" cy="390525"/>
            <a:chOff x="3107" y="3158"/>
            <a:chExt cx="272" cy="246"/>
          </a:xfrm>
        </p:grpSpPr>
        <p:pic>
          <p:nvPicPr>
            <p:cNvPr id="162834" name="Picture 11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835" name="Rectangle 18"/>
            <p:cNvSpPr>
              <a:spLocks noChangeArrowheads="1"/>
            </p:cNvSpPr>
            <p:nvPr/>
          </p:nvSpPr>
          <p:spPr bwMode="auto">
            <a:xfrm>
              <a:off x="3107" y="3158"/>
              <a:ext cx="23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ㄋㄚ</a:t>
              </a:r>
            </a:p>
          </p:txBody>
        </p:sp>
      </p:grpSp>
      <p:sp>
        <p:nvSpPr>
          <p:cNvPr id="162826" name="Freeform 21"/>
          <p:cNvSpPr>
            <a:spLocks/>
          </p:cNvSpPr>
          <p:nvPr/>
        </p:nvSpPr>
        <p:spPr bwMode="auto">
          <a:xfrm>
            <a:off x="2555875" y="3644900"/>
            <a:ext cx="431800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2827" name="Group 22"/>
          <p:cNvGrpSpPr>
            <a:grpSpLocks/>
          </p:cNvGrpSpPr>
          <p:nvPr/>
        </p:nvGrpSpPr>
        <p:grpSpPr bwMode="auto">
          <a:xfrm>
            <a:off x="2987675" y="4941888"/>
            <a:ext cx="433388" cy="217487"/>
            <a:chOff x="2154" y="3657"/>
            <a:chExt cx="230" cy="137"/>
          </a:xfrm>
        </p:grpSpPr>
        <p:sp>
          <p:nvSpPr>
            <p:cNvPr id="16283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283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059113" y="3500438"/>
            <a:ext cx="230663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轉化（形象化）</a:t>
            </a:r>
          </a:p>
        </p:txBody>
      </p:sp>
      <p:pic>
        <p:nvPicPr>
          <p:cNvPr id="723994" name="Picture 26" descr="下標籤-修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73463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995" name="Rectangle 27"/>
          <p:cNvSpPr>
            <a:spLocks noChangeArrowheads="1"/>
          </p:cNvSpPr>
          <p:nvPr/>
        </p:nvSpPr>
        <p:spPr bwMode="auto">
          <a:xfrm>
            <a:off x="1981200" y="4292600"/>
            <a:ext cx="6911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失去魚的挫敗讓作者痛心，也讓作者念茲在茲，因「日有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所思，夜有所夢」，才有後段夢中與鬼頭刀搏鬥的情節</a:t>
            </a:r>
          </a:p>
        </p:txBody>
      </p:sp>
      <p:pic>
        <p:nvPicPr>
          <p:cNvPr id="723996" name="Picture 28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4451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3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9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3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996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23995" grpId="0"/>
      <p:bldP spid="7239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-2</a:t>
            </a:r>
          </a:p>
        </p:txBody>
      </p:sp>
      <p:sp>
        <p:nvSpPr>
          <p:cNvPr id="99331" name="Rectangle 3"/>
          <p:cNvSpPr txBox="1">
            <a:spLocks noChangeArrowheads="1"/>
          </p:cNvSpPr>
          <p:nvPr/>
        </p:nvSpPr>
        <p:spPr bwMode="auto">
          <a:xfrm>
            <a:off x="468313" y="765175"/>
            <a:ext cx="83756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b="0">
                <a:ea typeface="標楷體" pitchFamily="65" charset="-120"/>
              </a:rPr>
              <a:t>全文以擬人手法描寫鬼頭刀的形象，並刻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意經營情節，使作品帶有小說的意味，張力十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足。既可一窺海上生活的獨特情境，又可感受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豐富想像所鋪陳的抒情美感，呈現出一種壯美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b="0">
                <a:ea typeface="標楷體" pitchFamily="65" charset="-120"/>
              </a:rPr>
              <a:t>而溫厚的風采。</a:t>
            </a:r>
          </a:p>
        </p:txBody>
      </p:sp>
      <p:pic>
        <p:nvPicPr>
          <p:cNvPr id="99332" name="Picture 8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/>
          </p:cNvSpPr>
          <p:nvPr/>
        </p:nvSpPr>
        <p:spPr bwMode="auto">
          <a:xfrm>
            <a:off x="468313" y="1247775"/>
            <a:ext cx="842486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在我的夢裡，開始出現了跟鬼頭刀搏鬥的場景，那倨傲桀　驁　　的眼神經常壓迫著我的夢，一遍又一遍，我撫摸著銳利的魚鉤，一遍又一遍把鮮豔的假餌提在眼前</a:t>
            </a:r>
            <a:r>
              <a:rPr lang="zh-TW" altLang="en-US" b="0" u="sng">
                <a:solidFill>
                  <a:srgbClr val="0066FF"/>
                </a:solidFill>
                <a:ea typeface="標楷體" pitchFamily="65" charset="-120"/>
              </a:rPr>
              <a:t>晃　動</a:t>
            </a:r>
            <a:r>
              <a:rPr lang="zh-TW" altLang="en-US" b="0">
                <a:ea typeface="標楷體" pitchFamily="65" charset="-120"/>
              </a:rPr>
              <a:t>。</a:t>
            </a:r>
            <a:endParaRPr lang="zh-TW" altLang="en-US"/>
          </a:p>
        </p:txBody>
      </p:sp>
      <p:pic>
        <p:nvPicPr>
          <p:cNvPr id="16384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5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63847" name="Group 17"/>
          <p:cNvGrpSpPr>
            <a:grpSpLocks/>
          </p:cNvGrpSpPr>
          <p:nvPr/>
        </p:nvGrpSpPr>
        <p:grpSpPr bwMode="auto">
          <a:xfrm>
            <a:off x="5867400" y="5084763"/>
            <a:ext cx="431800" cy="647700"/>
            <a:chOff x="2925" y="3022"/>
            <a:chExt cx="272" cy="408"/>
          </a:xfrm>
        </p:grpSpPr>
        <p:sp>
          <p:nvSpPr>
            <p:cNvPr id="163860" name="Text Box 18"/>
            <p:cNvSpPr txBox="1">
              <a:spLocks noChangeArrowheads="1"/>
            </p:cNvSpPr>
            <p:nvPr/>
          </p:nvSpPr>
          <p:spPr bwMode="auto">
            <a:xfrm>
              <a:off x="2925" y="3022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ㄏㄨㄤ</a:t>
              </a:r>
            </a:p>
          </p:txBody>
        </p:sp>
        <p:pic>
          <p:nvPicPr>
            <p:cNvPr id="163861" name="Picture 19" descr="黑-四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3158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48" name="Group 26"/>
          <p:cNvGrpSpPr>
            <a:grpSpLocks/>
          </p:cNvGrpSpPr>
          <p:nvPr/>
        </p:nvGrpSpPr>
        <p:grpSpPr bwMode="auto">
          <a:xfrm>
            <a:off x="2555875" y="2852738"/>
            <a:ext cx="431800" cy="577850"/>
            <a:chOff x="4422" y="3157"/>
            <a:chExt cx="272" cy="364"/>
          </a:xfrm>
        </p:grpSpPr>
        <p:sp>
          <p:nvSpPr>
            <p:cNvPr id="163858" name="Text Box 21"/>
            <p:cNvSpPr txBox="1">
              <a:spLocks noChangeArrowheads="1"/>
            </p:cNvSpPr>
            <p:nvPr/>
          </p:nvSpPr>
          <p:spPr bwMode="auto">
            <a:xfrm>
              <a:off x="4422" y="3157"/>
              <a:ext cx="231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ㄐㄧㄝ</a:t>
              </a:r>
            </a:p>
          </p:txBody>
        </p:sp>
        <p:pic>
          <p:nvPicPr>
            <p:cNvPr id="163859" name="Picture 22" descr="黑-二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29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49" name="Picture 24" descr="2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0686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50" name="Group 27"/>
          <p:cNvGrpSpPr>
            <a:grpSpLocks/>
          </p:cNvGrpSpPr>
          <p:nvPr/>
        </p:nvGrpSpPr>
        <p:grpSpPr bwMode="auto">
          <a:xfrm>
            <a:off x="3365500" y="3000375"/>
            <a:ext cx="414338" cy="357188"/>
            <a:chOff x="4207" y="3929"/>
            <a:chExt cx="261" cy="225"/>
          </a:xfrm>
        </p:grpSpPr>
        <p:pic>
          <p:nvPicPr>
            <p:cNvPr id="163856" name="Picture 23" descr="黑-二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392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57" name="Rectangle 25"/>
            <p:cNvSpPr>
              <a:spLocks noChangeArrowheads="1"/>
            </p:cNvSpPr>
            <p:nvPr/>
          </p:nvSpPr>
          <p:spPr bwMode="auto">
            <a:xfrm>
              <a:off x="4207" y="3954"/>
              <a:ext cx="231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buFontTx/>
                <a:buNone/>
              </a:pPr>
              <a:r>
                <a:rPr lang="zh-TW" altLang="en-US" sz="1200">
                  <a:latin typeface="標楷體" pitchFamily="65" charset="-120"/>
                  <a:ea typeface="標楷體" pitchFamily="65" charset="-120"/>
                </a:rPr>
                <a:t> ㄠ</a:t>
              </a:r>
            </a:p>
          </p:txBody>
        </p:sp>
      </p:grpSp>
      <p:sp>
        <p:nvSpPr>
          <p:cNvPr id="725020" name="Rectangle 28"/>
          <p:cNvSpPr>
            <a:spLocks noChangeArrowheads="1"/>
          </p:cNvSpPr>
          <p:nvPr/>
        </p:nvSpPr>
        <p:spPr bwMode="auto">
          <a:xfrm>
            <a:off x="5435600" y="4908550"/>
            <a:ext cx="15128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搖晃、震動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435600" y="5300663"/>
            <a:ext cx="1296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725024" name="Rectangle 32"/>
          <p:cNvSpPr>
            <a:spLocks noChangeArrowheads="1"/>
          </p:cNvSpPr>
          <p:nvPr/>
        </p:nvSpPr>
        <p:spPr bwMode="auto">
          <a:xfrm>
            <a:off x="612775" y="2282825"/>
            <a:ext cx="8135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寫夢境裡鬼頭刀挑釁的眼神所造成的壓力，以及作者誘殺牠的對峙情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景，藉以顯現潛意識裡想要與鬼頭刀一搏的心情</a:t>
            </a:r>
          </a:p>
        </p:txBody>
      </p:sp>
      <p:pic>
        <p:nvPicPr>
          <p:cNvPr id="725025" name="Picture 33" descr="下標籤-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56610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5" name="Picture 34" descr="下標籤-辨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4290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5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025"/>
                  </p:tgtEl>
                </p:cond>
              </p:nextCondLst>
            </p:seq>
          </p:childTnLst>
        </p:cTn>
      </p:par>
    </p:tnLst>
    <p:bldLst>
      <p:bldP spid="725020" grpId="0"/>
      <p:bldP spid="725020" grpId="1"/>
      <p:bldP spid="725024" grpId="0"/>
      <p:bldP spid="725024" grpId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/>
          </p:cNvSpPr>
          <p:nvPr/>
        </p:nvSpPr>
        <p:spPr bwMode="auto">
          <a:xfrm>
            <a:off x="179388" y="495300"/>
            <a:ext cx="878522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我常常幻覺進入鬼頭刀牠的眼、牠的心，我終日沉浸悠游在藍色冰涼的海洋中，我看到船筏底部黑色的陰影在我頭上的海面光影中滑行而過，槳葉打出一團翻滾的白色泡沫。我靜靜的等待，等待泡沫後那隻跟在船後游動的鮮美目標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64867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250825" y="1557338"/>
            <a:ext cx="66976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以進入鬼頭刀眼、心，表現全神貫注投於這場決鬥的意志</a:t>
            </a:r>
          </a:p>
        </p:txBody>
      </p:sp>
      <p:pic>
        <p:nvPicPr>
          <p:cNvPr id="726022" name="Picture 6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0340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6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6022"/>
                  </p:tgtEl>
                </p:cond>
              </p:nextCondLst>
            </p:seq>
          </p:childTnLst>
        </p:cTn>
      </p:par>
    </p:tnLst>
    <p:bldLst>
      <p:bldP spid="726021" grpId="0"/>
      <p:bldP spid="726021" grpId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/>
          </p:cNvSpPr>
          <p:nvPr/>
        </p:nvSpPr>
        <p:spPr bwMode="auto">
          <a:xfrm>
            <a:off x="395288" y="782638"/>
            <a:ext cx="84248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衝過去！大大的張開嘴，狠狠的咬下去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>
                <a:ea typeface="標楷體" pitchFamily="65" charset="-120"/>
              </a:rPr>
              <a:t>，咬下去的剎那，</a:t>
            </a:r>
            <a:r>
              <a:rPr lang="zh-TW" altLang="en-US" b="0" u="sng">
                <a:ea typeface="標楷體" pitchFamily="65" charset="-120"/>
              </a:rPr>
              <a:t>意識又瞬間轉換到船上拉緊魚線的漁人，正強烈的感受鬼頭刀中鉤後強勁拉扯的抖動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6589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466725" y="1844675"/>
            <a:ext cx="6192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假想鬼頭刀奮力衝向餌的情景，顯現作者無比的企盼</a:t>
            </a:r>
          </a:p>
        </p:txBody>
      </p:sp>
      <p:pic>
        <p:nvPicPr>
          <p:cNvPr id="727046" name="Picture 6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8446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47" name="Rectangle 7"/>
          <p:cNvSpPr>
            <a:spLocks noChangeArrowheads="1"/>
          </p:cNvSpPr>
          <p:nvPr/>
        </p:nvSpPr>
        <p:spPr bwMode="auto">
          <a:xfrm>
            <a:off x="3348038" y="2924175"/>
            <a:ext cx="5256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虛擬鬼頭刀中鉤後，自己拉扯牠上岸的情景</a:t>
            </a:r>
          </a:p>
        </p:txBody>
      </p:sp>
      <p:pic>
        <p:nvPicPr>
          <p:cNvPr id="727048" name="Picture 8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2292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4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7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048"/>
                  </p:tgtEl>
                </p:cond>
              </p:nextCondLst>
            </p:seq>
          </p:childTnLst>
        </p:cTn>
      </p:par>
    </p:tnLst>
    <p:bldLst>
      <p:bldP spid="727045" grpId="0"/>
      <p:bldP spid="727045" grpId="1"/>
      <p:bldP spid="727047" grpId="0"/>
      <p:bldP spid="727047" grpId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/>
          <p:cNvSpPr>
            <a:spLocks/>
          </p:cNvSpPr>
          <p:nvPr/>
        </p:nvSpPr>
        <p:spPr bwMode="auto">
          <a:xfrm>
            <a:off x="395288" y="7826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從海中的鬼頭刀到海面上拉線的漁人，我的精神陷入這樣的輪迴　中，一遍遍的反覆演練，從不疲倦。</a:t>
            </a:r>
          </a:p>
        </p:txBody>
      </p:sp>
      <p:pic>
        <p:nvPicPr>
          <p:cNvPr id="16691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66917" name="Picture 5" descr="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5654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6" descr="下ICON-課堂Q&amp;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1122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/>
          </p:cNvSpPr>
          <p:nvPr/>
        </p:nvSpPr>
        <p:spPr bwMode="auto">
          <a:xfrm>
            <a:off x="107950" y="765175"/>
            <a:ext cx="8893175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鬥志逐漸被激發成激昂的獸性，等待牠再度出現的心每一次伴隨著我出海</a:t>
            </a:r>
            <a:r>
              <a:rPr lang="zh-TW" altLang="en-US" b="0">
                <a:ea typeface="標楷體" pitchFamily="65" charset="-120"/>
              </a:rPr>
              <a:t>。這段期間，海湧伯看出我的沉默及我眼中燃燒的火炬，</a:t>
            </a:r>
            <a:r>
              <a:rPr lang="zh-TW" altLang="en-US" b="0" u="sng">
                <a:ea typeface="標楷體" pitchFamily="65" charset="-120"/>
              </a:rPr>
              <a:t>卻始終不曾為我說一句鼓勵的話</a:t>
            </a:r>
            <a:r>
              <a:rPr lang="zh-TW" altLang="en-US" b="0">
                <a:ea typeface="標楷體" pitchFamily="65" charset="-120"/>
              </a:rPr>
              <a:t>，也許他期待的是一場公平的戰爭，或者是一堂漁人入門的必修課程。</a:t>
            </a:r>
          </a:p>
        </p:txBody>
      </p:sp>
      <p:sp>
        <p:nvSpPr>
          <p:cNvPr id="16793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第六段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29093" name="Rectangle 5"/>
          <p:cNvSpPr>
            <a:spLocks noChangeArrowheads="1"/>
          </p:cNvSpPr>
          <p:nvPr/>
        </p:nvSpPr>
        <p:spPr bwMode="auto">
          <a:xfrm>
            <a:off x="250825" y="1844675"/>
            <a:ext cx="6192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形容自己蓄勢待發的戰鬥決心與高亢的鬥志</a:t>
            </a:r>
          </a:p>
        </p:txBody>
      </p:sp>
      <p:pic>
        <p:nvPicPr>
          <p:cNvPr id="729094" name="Picture 6" descr="下標籤-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9095" name="Rectangle 7"/>
          <p:cNvSpPr>
            <a:spLocks noChangeArrowheads="1"/>
          </p:cNvSpPr>
          <p:nvPr/>
        </p:nvSpPr>
        <p:spPr bwMode="auto">
          <a:xfrm>
            <a:off x="3059113" y="4078288"/>
            <a:ext cx="56880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顯見作者期待如師一般的海湧伯能給他些許指引</a:t>
            </a:r>
          </a:p>
        </p:txBody>
      </p:sp>
      <p:pic>
        <p:nvPicPr>
          <p:cNvPr id="729096" name="Picture 8" descr="下標籤-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1704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4" name="Picture 10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5" name="圖片 17" descr="下方ICON-回目次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0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9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096"/>
                  </p:tgtEl>
                </p:cond>
              </p:nextCondLst>
            </p:seq>
          </p:childTnLst>
        </p:cTn>
      </p:par>
    </p:tnLst>
    <p:bldLst>
      <p:bldP spid="729093" grpId="0"/>
      <p:bldP spid="729093" grpId="1"/>
      <p:bldP spid="729095" grpId="0"/>
      <p:bldP spid="729095" grpId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/>
          </p:cNvSpPr>
          <p:nvPr/>
        </p:nvSpPr>
        <p:spPr bwMode="auto">
          <a:xfrm>
            <a:off x="468313" y="1247775"/>
            <a:ext cx="8424862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遠山浮雲飛鳥波濤　，海面上的一切是我們習慣了的亮麗世界。薄薄一面之隔的海面下，那鬼頭刀浮沉的空間，是漁人視覺不可及的未知世界。</a:t>
            </a:r>
          </a:p>
        </p:txBody>
      </p:sp>
      <p:pic>
        <p:nvPicPr>
          <p:cNvPr id="16896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68967" name="Group 21"/>
          <p:cNvGrpSpPr>
            <a:grpSpLocks/>
          </p:cNvGrpSpPr>
          <p:nvPr/>
        </p:nvGrpSpPr>
        <p:grpSpPr bwMode="auto">
          <a:xfrm>
            <a:off x="3779838" y="1844675"/>
            <a:ext cx="431800" cy="647700"/>
            <a:chOff x="4740" y="2478"/>
            <a:chExt cx="272" cy="408"/>
          </a:xfrm>
        </p:grpSpPr>
        <p:sp>
          <p:nvSpPr>
            <p:cNvPr id="168968" name="Text Box 22"/>
            <p:cNvSpPr txBox="1">
              <a:spLocks noChangeArrowheads="1"/>
            </p:cNvSpPr>
            <p:nvPr/>
          </p:nvSpPr>
          <p:spPr bwMode="auto">
            <a:xfrm>
              <a:off x="4740" y="2478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ㄊㄠ</a:t>
              </a:r>
            </a:p>
          </p:txBody>
        </p:sp>
        <p:pic>
          <p:nvPicPr>
            <p:cNvPr id="168969" name="Picture 23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52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/>
          </p:cNvSpPr>
          <p:nvPr/>
        </p:nvSpPr>
        <p:spPr bwMode="auto">
          <a:xfrm>
            <a:off x="395288" y="7826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一個個餌鉤沉下水面，就像沉下一個個倒懸的問號，而答案往往是從零到無窮，甚或常常連問號也無法收回</a:t>
            </a:r>
            <a:r>
              <a:rPr lang="zh-TW" altLang="en-US" b="0">
                <a:ea typeface="標楷體" pitchFamily="65" charset="-120"/>
              </a:rPr>
              <a:t>。這是在放下餌鉤或撒網當初誰也無法預知的結果。</a:t>
            </a:r>
          </a:p>
        </p:txBody>
      </p:sp>
      <p:pic>
        <p:nvPicPr>
          <p:cNvPr id="169987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31142" name="Rectangle 6"/>
          <p:cNvSpPr>
            <a:spLocks noChangeArrowheads="1"/>
          </p:cNvSpPr>
          <p:nvPr/>
        </p:nvSpPr>
        <p:spPr bwMode="auto">
          <a:xfrm>
            <a:off x="468313" y="1844675"/>
            <a:ext cx="820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誰勝誰敗？這意味著漁人和魚之間的鬥智鬥力，是場無盡的戰爭，也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是生物與人彼此為生存之爭</a:t>
            </a:r>
          </a:p>
        </p:txBody>
      </p:sp>
      <p:pic>
        <p:nvPicPr>
          <p:cNvPr id="731143" name="Picture 7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407670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1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143"/>
                  </p:tgtEl>
                </p:cond>
              </p:nextCondLst>
            </p:seq>
          </p:childTnLst>
        </p:cTn>
      </p:par>
    </p:tnLst>
    <p:bldLst>
      <p:bldP spid="731142" grpId="0"/>
      <p:bldP spid="731142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>
            <a:spLocks/>
          </p:cNvSpPr>
          <p:nvPr/>
        </p:nvSpPr>
        <p:spPr bwMode="auto">
          <a:xfrm>
            <a:off x="395288" y="7826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所以漁人必須學會承受不自主的命運，學會等待、落空、失望，或者學會如何承受難堪　的狂喜。</a:t>
            </a:r>
          </a:p>
        </p:txBody>
      </p:sp>
      <p:pic>
        <p:nvPicPr>
          <p:cNvPr id="17101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71013" name="Picture 5" descr="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654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4" name="Freeform 6"/>
          <p:cNvSpPr>
            <a:spLocks/>
          </p:cNvSpPr>
          <p:nvPr/>
        </p:nvSpPr>
        <p:spPr bwMode="auto">
          <a:xfrm>
            <a:off x="539750" y="1123950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1015" name="Group 7"/>
          <p:cNvGrpSpPr>
            <a:grpSpLocks/>
          </p:cNvGrpSpPr>
          <p:nvPr/>
        </p:nvGrpSpPr>
        <p:grpSpPr bwMode="auto">
          <a:xfrm>
            <a:off x="755650" y="3284538"/>
            <a:ext cx="433388" cy="215900"/>
            <a:chOff x="2154" y="3657"/>
            <a:chExt cx="230" cy="137"/>
          </a:xfrm>
        </p:grpSpPr>
        <p:sp>
          <p:nvSpPr>
            <p:cNvPr id="17101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102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42988" y="98742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>
                <a:solidFill>
                  <a:srgbClr val="FF0066"/>
                </a:solidFill>
                <a:ea typeface="微軟正黑體" pitchFamily="34" charset="-120"/>
              </a:rPr>
              <a:t>排比</a:t>
            </a:r>
            <a:endParaRPr lang="zh-TW" altLang="en-US" sz="2100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732171" name="Picture 11" descr="下標籤-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98107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8" name="Picture 12" descr="下標籤-辨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050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2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2171"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3"/>
          <p:cNvSpPr>
            <a:spLocks/>
          </p:cNvSpPr>
          <p:nvPr/>
        </p:nvSpPr>
        <p:spPr bwMode="auto">
          <a:xfrm>
            <a:off x="395288" y="782638"/>
            <a:ext cx="8424862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海洋那般嚴格的試煉漁人的原始動物性格，卻又不斷的誘惑漁人下海的勇氣，如潮汐的漲退般，漁人宿命　的在充滿希望與絕望的空隙間擺盪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7203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7705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72037" name="Picture 5" descr="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163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3190" name="Rectangle 6"/>
          <p:cNvSpPr>
            <a:spLocks noChangeArrowheads="1"/>
          </p:cNvSpPr>
          <p:nvPr/>
        </p:nvSpPr>
        <p:spPr bwMode="auto">
          <a:xfrm>
            <a:off x="468313" y="1844675"/>
            <a:ext cx="820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以潮汐的漲退譬喻漁人擺盪於等待、落空之間的心情，既扣合海洋的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場景，又能貼切傳達心情起伏的狀態</a:t>
            </a:r>
          </a:p>
        </p:txBody>
      </p:sp>
      <p:pic>
        <p:nvPicPr>
          <p:cNvPr id="733191" name="Picture 7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2292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0" name="Freeform 8"/>
          <p:cNvSpPr>
            <a:spLocks/>
          </p:cNvSpPr>
          <p:nvPr/>
        </p:nvSpPr>
        <p:spPr bwMode="auto">
          <a:xfrm>
            <a:off x="6156325" y="2349500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2041" name="Group 9"/>
          <p:cNvGrpSpPr>
            <a:grpSpLocks/>
          </p:cNvGrpSpPr>
          <p:nvPr/>
        </p:nvGrpSpPr>
        <p:grpSpPr bwMode="auto">
          <a:xfrm>
            <a:off x="755650" y="4508500"/>
            <a:ext cx="433388" cy="215900"/>
            <a:chOff x="2154" y="3657"/>
            <a:chExt cx="230" cy="137"/>
          </a:xfrm>
        </p:grpSpPr>
        <p:sp>
          <p:nvSpPr>
            <p:cNvPr id="17204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204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659563" y="221297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  <a:endParaRPr lang="zh-TW" altLang="en-US" sz="2100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733197" name="Picture 13" descr="下標籤-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20662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3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19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3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197"/>
                  </p:tgtEl>
                </p:cond>
              </p:nextCondLst>
            </p:seq>
          </p:childTnLst>
        </p:cTn>
      </p:par>
    </p:tnLst>
    <p:bldLst>
      <p:bldP spid="733190" grpId="0"/>
      <p:bldP spid="733190" grpId="1"/>
      <p:bldP spid="49" grpId="0"/>
      <p:bldP spid="49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/>
          <p:cNvSpPr>
            <a:spLocks/>
          </p:cNvSpPr>
          <p:nvPr/>
        </p:nvSpPr>
        <p:spPr bwMode="auto">
          <a:xfrm>
            <a:off x="395288" y="3508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跟鬼頭刀纏鬥的意志如能量般累積在我的胸腔。船筏一次次的在立霧溪海口巡弋　　，也一次次的落空失望。感覺上鬼頭刀似乎隱藏在海面下的某個角落窺視著我們，那幽靈般藍色的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發亮星點似乎環繞在船筏四周，而又在我興奮</a:t>
            </a:r>
          </a:p>
        </p:txBody>
      </p:sp>
      <p:pic>
        <p:nvPicPr>
          <p:cNvPr id="17305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6588125" y="2205038"/>
            <a:ext cx="431800" cy="647700"/>
            <a:chOff x="612" y="1797"/>
            <a:chExt cx="272" cy="408"/>
          </a:xfrm>
        </p:grpSpPr>
        <p:sp>
          <p:nvSpPr>
            <p:cNvPr id="173069" name="Text Box 6"/>
            <p:cNvSpPr txBox="1">
              <a:spLocks noChangeArrowheads="1"/>
            </p:cNvSpPr>
            <p:nvPr/>
          </p:nvSpPr>
          <p:spPr bwMode="auto">
            <a:xfrm>
              <a:off x="612" y="1797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一</a:t>
              </a:r>
            </a:p>
          </p:txBody>
        </p:sp>
        <p:pic>
          <p:nvPicPr>
            <p:cNvPr id="173070" name="Picture 7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79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3062" name="Picture 8" descr="2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1336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Freeform 9"/>
          <p:cNvSpPr>
            <a:spLocks/>
          </p:cNvSpPr>
          <p:nvPr/>
        </p:nvSpPr>
        <p:spPr bwMode="auto">
          <a:xfrm>
            <a:off x="5795963" y="4078288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3064" name="Group 10"/>
          <p:cNvGrpSpPr>
            <a:grpSpLocks/>
          </p:cNvGrpSpPr>
          <p:nvPr/>
        </p:nvGrpSpPr>
        <p:grpSpPr bwMode="auto">
          <a:xfrm>
            <a:off x="5362575" y="5373688"/>
            <a:ext cx="433388" cy="215900"/>
            <a:chOff x="2154" y="3657"/>
            <a:chExt cx="230" cy="137"/>
          </a:xfrm>
        </p:grpSpPr>
        <p:sp>
          <p:nvSpPr>
            <p:cNvPr id="17306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306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299200" y="3941763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>
                <a:solidFill>
                  <a:srgbClr val="FF0066"/>
                </a:solidFill>
                <a:ea typeface="微軟正黑體" pitchFamily="34" charset="-120"/>
              </a:rPr>
              <a:t>略喻</a:t>
            </a:r>
            <a:endParaRPr lang="zh-TW" altLang="en-US" sz="2100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734222" name="Picture 14" descr="下標籤-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93541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4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4222"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03263"/>
            <a:ext cx="9036050" cy="5678487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　　</a:t>
            </a:r>
            <a:r>
              <a:rPr lang="en-US" altLang="zh-TW" smtClean="0">
                <a:ea typeface="標楷體" pitchFamily="65" charset="-120"/>
              </a:rPr>
              <a:t>〈</a:t>
            </a:r>
            <a:r>
              <a:rPr lang="zh-TW" altLang="en-US" smtClean="0">
                <a:ea typeface="標楷體" pitchFamily="65" charset="-120"/>
              </a:rPr>
              <a:t>鬼頭刀</a:t>
            </a:r>
            <a:r>
              <a:rPr lang="en-US" altLang="zh-TW" smtClean="0">
                <a:ea typeface="標楷體" pitchFamily="65" charset="-120"/>
              </a:rPr>
              <a:t>〉</a:t>
            </a:r>
            <a:r>
              <a:rPr lang="zh-TW" altLang="en-US" smtClean="0">
                <a:ea typeface="標楷體" pitchFamily="65" charset="-120"/>
              </a:rPr>
              <a:t>是一篇海洋文學的作品，原載於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民國八十年十二月二十九日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中國時報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「人間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」副刊，後被收入</a:t>
            </a:r>
            <a:r>
              <a:rPr lang="en-US" altLang="zh-TW" smtClean="0">
                <a:ea typeface="標楷體" pitchFamily="65" charset="-120"/>
              </a:rPr>
              <a:t>《</a:t>
            </a:r>
            <a:r>
              <a:rPr lang="zh-TW" altLang="en-US" smtClean="0">
                <a:ea typeface="標楷體" pitchFamily="65" charset="-120"/>
              </a:rPr>
              <a:t>討海人</a:t>
            </a:r>
            <a:r>
              <a:rPr lang="en-US" altLang="zh-TW" smtClean="0">
                <a:ea typeface="標楷體" pitchFamily="65" charset="-120"/>
              </a:rPr>
              <a:t>》</a:t>
            </a:r>
            <a:r>
              <a:rPr lang="zh-TW" altLang="en-US" smtClean="0">
                <a:ea typeface="標楷體" pitchFamily="65" charset="-120"/>
              </a:rPr>
              <a:t>第一篇，該書曾獲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得民國八十五年聯合報年度十大好書最佳書獎，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書中其他作品亦多次獲文學大獎。藉著本文，我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們彷彿經歷討海人的生活，看見他們如何與環境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搏鬥，讓人對討海人印象深刻，同時也體認到身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TW" altLang="en-US" smtClean="0">
                <a:ea typeface="標楷體" pitchFamily="65" charset="-120"/>
              </a:rPr>
              <a:t>為島國子民應更關心周遭海洋。</a:t>
            </a:r>
          </a:p>
        </p:txBody>
      </p:sp>
      <p:sp>
        <p:nvSpPr>
          <p:cNvPr id="100355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-3</a:t>
            </a:r>
          </a:p>
        </p:txBody>
      </p:sp>
      <p:pic>
        <p:nvPicPr>
          <p:cNvPr id="100356" name="Picture 5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/>
          </p:cNvSpPr>
          <p:nvPr/>
        </p:nvSpPr>
        <p:spPr bwMode="auto">
          <a:xfrm>
            <a:off x="395288" y="1125538"/>
            <a:ext cx="8424862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的跳躍起來後消失無蹤。海上的日子在苦悶的等待中彷彿海水的味道──鹹鹹苦苦的。</a:t>
            </a:r>
            <a:r>
              <a:rPr lang="zh-TW" altLang="en-US" b="0" u="sng">
                <a:ea typeface="標楷體" pitchFamily="65" charset="-120"/>
              </a:rPr>
              <a:t>偶爾低空貼浪覓食的海鳥，常被我誤以為是跳出水面的飛魚而興奮起來，而灰暗下來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sp>
        <p:nvSpPr>
          <p:cNvPr id="174083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第七段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74084" name="Picture 5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1122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5240" name="Rectangle 8"/>
          <p:cNvSpPr>
            <a:spLocks noChangeArrowheads="1"/>
          </p:cNvSpPr>
          <p:nvPr/>
        </p:nvSpPr>
        <p:spPr bwMode="auto">
          <a:xfrm>
            <a:off x="539750" y="4421188"/>
            <a:ext cx="66960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表示心情隨鬼頭刀是否出現而起伏，藉以襯托期待之深切</a:t>
            </a:r>
          </a:p>
        </p:txBody>
      </p:sp>
      <p:pic>
        <p:nvPicPr>
          <p:cNvPr id="735241" name="Picture 9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72125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9" name="Freeform 10"/>
          <p:cNvSpPr>
            <a:spLocks/>
          </p:cNvSpPr>
          <p:nvPr/>
        </p:nvSpPr>
        <p:spPr bwMode="auto">
          <a:xfrm>
            <a:off x="5003800" y="1555750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4090" name="Group 11"/>
          <p:cNvGrpSpPr>
            <a:grpSpLocks/>
          </p:cNvGrpSpPr>
          <p:nvPr/>
        </p:nvGrpSpPr>
        <p:grpSpPr bwMode="auto">
          <a:xfrm>
            <a:off x="6946900" y="2708275"/>
            <a:ext cx="433388" cy="215900"/>
            <a:chOff x="2154" y="3657"/>
            <a:chExt cx="230" cy="137"/>
          </a:xfrm>
        </p:grpSpPr>
        <p:sp>
          <p:nvSpPr>
            <p:cNvPr id="17409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0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507038" y="1419225"/>
            <a:ext cx="5762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  <a:endParaRPr lang="zh-TW" altLang="en-US" sz="2100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735247" name="Picture 15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5248" name="Picture 16" descr="下標籤-修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61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5722938" y="3252788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雙關（</a:t>
            </a:r>
            <a:r>
              <a:rPr lang="zh-TW" altLang="zh-TW" sz="2100">
                <a:solidFill>
                  <a:srgbClr val="FF0066"/>
                </a:solidFill>
                <a:ea typeface="微軟正黑體" pitchFamily="34" charset="-120"/>
              </a:rPr>
              <a:t>是海水的味道，也是漁人等待的滋味</a:t>
            </a:r>
            <a:r>
              <a:rPr lang="zh-TW" altLang="en-US" sz="210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100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35251" name="Text Box 19"/>
          <p:cNvSpPr txBox="1">
            <a:spLocks noChangeArrowheads="1"/>
          </p:cNvSpPr>
          <p:nvPr/>
        </p:nvSpPr>
        <p:spPr bwMode="auto">
          <a:xfrm>
            <a:off x="5435600" y="2624138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b="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5867400" y="2624138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b="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35253" name="Text Box 21"/>
          <p:cNvSpPr txBox="1">
            <a:spLocks noChangeArrowheads="1"/>
          </p:cNvSpPr>
          <p:nvPr/>
        </p:nvSpPr>
        <p:spPr bwMode="auto">
          <a:xfrm>
            <a:off x="6302375" y="2628900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b="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35254" name="Text Box 22"/>
          <p:cNvSpPr txBox="1">
            <a:spLocks noChangeArrowheads="1"/>
          </p:cNvSpPr>
          <p:nvPr/>
        </p:nvSpPr>
        <p:spPr bwMode="auto">
          <a:xfrm>
            <a:off x="6734175" y="2628900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000" b="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24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5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2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248"/>
                  </p:tgtEl>
                </p:cond>
              </p:nextCondLst>
            </p:seq>
          </p:childTnLst>
        </p:cTn>
      </p:par>
    </p:tnLst>
    <p:bldLst>
      <p:bldP spid="735240" grpId="0"/>
      <p:bldP spid="735240" grpId="1"/>
      <p:bldP spid="49" grpId="0"/>
      <p:bldP spid="49" grpId="1"/>
      <p:bldP spid="2" grpId="0"/>
      <p:bldP spid="2" grpId="1"/>
      <p:bldP spid="735251" grpId="0"/>
      <p:bldP spid="735251" grpId="1"/>
      <p:bldP spid="735252" grpId="0"/>
      <p:bldP spid="735252" grpId="1"/>
      <p:bldP spid="735253" grpId="0"/>
      <p:bldP spid="735253" grpId="1"/>
      <p:bldP spid="735254" grpId="0"/>
      <p:bldP spid="735254" grpId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/>
          </p:cNvSpPr>
          <p:nvPr/>
        </p:nvSpPr>
        <p:spPr bwMode="auto">
          <a:xfrm>
            <a:off x="323850" y="765175"/>
            <a:ext cx="8712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鬼頭刀是少數兩性表徵明顯的魚類，</a:t>
            </a:r>
            <a:r>
              <a:rPr lang="zh-TW" altLang="en-US" b="0" u="sng">
                <a:ea typeface="標楷體" pitchFamily="65" charset="-120"/>
              </a:rPr>
              <a:t>公魚額頭高聳　如崖　壁，就像頭上頂著一把劈水的刀斧，像公牛隆起的肩或雄獅威風的鬃　鬣＿＿　　及吼叫；母魚全身體型修長圓潤，連眼神都帶著幾許溫柔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75107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75111" name="Group 10"/>
          <p:cNvGrpSpPr>
            <a:grpSpLocks/>
          </p:cNvGrpSpPr>
          <p:nvPr/>
        </p:nvGrpSpPr>
        <p:grpSpPr bwMode="auto">
          <a:xfrm>
            <a:off x="2484438" y="2493963"/>
            <a:ext cx="431800" cy="647700"/>
            <a:chOff x="4286" y="2795"/>
            <a:chExt cx="272" cy="408"/>
          </a:xfrm>
        </p:grpSpPr>
        <p:sp>
          <p:nvSpPr>
            <p:cNvPr id="175129" name="Text Box 11"/>
            <p:cNvSpPr txBox="1">
              <a:spLocks noChangeArrowheads="1"/>
            </p:cNvSpPr>
            <p:nvPr/>
          </p:nvSpPr>
          <p:spPr bwMode="auto">
            <a:xfrm>
              <a:off x="4286" y="279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ㄧㄞ</a:t>
              </a:r>
            </a:p>
          </p:txBody>
        </p:sp>
        <p:pic>
          <p:nvPicPr>
            <p:cNvPr id="175130" name="Picture 12" descr="黑-二聲-小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84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12" name="Group 13"/>
          <p:cNvGrpSpPr>
            <a:grpSpLocks/>
          </p:cNvGrpSpPr>
          <p:nvPr/>
        </p:nvGrpSpPr>
        <p:grpSpPr bwMode="auto">
          <a:xfrm>
            <a:off x="1187450" y="2349500"/>
            <a:ext cx="431800" cy="647700"/>
            <a:chOff x="4286" y="2205"/>
            <a:chExt cx="272" cy="408"/>
          </a:xfrm>
        </p:grpSpPr>
        <p:sp>
          <p:nvSpPr>
            <p:cNvPr id="175127" name="Text Box 14"/>
            <p:cNvSpPr txBox="1">
              <a:spLocks noChangeArrowheads="1"/>
            </p:cNvSpPr>
            <p:nvPr/>
          </p:nvSpPr>
          <p:spPr bwMode="auto">
            <a:xfrm>
              <a:off x="4286" y="2205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ㄙㄨㄥ</a:t>
              </a:r>
            </a:p>
          </p:txBody>
        </p:sp>
        <p:pic>
          <p:nvPicPr>
            <p:cNvPr id="175128" name="Picture 15" descr="黑-三聲-小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38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5113" name="Group 21"/>
          <p:cNvGrpSpPr>
            <a:grpSpLocks/>
          </p:cNvGrpSpPr>
          <p:nvPr/>
        </p:nvGrpSpPr>
        <p:grpSpPr bwMode="auto">
          <a:xfrm>
            <a:off x="7740650" y="3500438"/>
            <a:ext cx="431800" cy="576262"/>
            <a:chOff x="3515" y="3067"/>
            <a:chExt cx="272" cy="363"/>
          </a:xfrm>
        </p:grpSpPr>
        <p:sp>
          <p:nvSpPr>
            <p:cNvPr id="175125" name="Text Box 17"/>
            <p:cNvSpPr txBox="1">
              <a:spLocks noChangeArrowheads="1"/>
            </p:cNvSpPr>
            <p:nvPr/>
          </p:nvSpPr>
          <p:spPr bwMode="auto">
            <a:xfrm>
              <a:off x="3515" y="3067"/>
              <a:ext cx="231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ㄌㄧㄝ</a:t>
              </a:r>
            </a:p>
          </p:txBody>
        </p:sp>
        <p:pic>
          <p:nvPicPr>
            <p:cNvPr id="175126" name="Picture 18" descr="黑-四聲-小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3249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5114" name="Picture 19" descr="2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35734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5" name="Rectangle 20"/>
          <p:cNvSpPr>
            <a:spLocks noChangeArrowheads="1"/>
          </p:cNvSpPr>
          <p:nvPr/>
        </p:nvSpPr>
        <p:spPr bwMode="auto">
          <a:xfrm>
            <a:off x="6948488" y="3500438"/>
            <a:ext cx="36671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1200">
                <a:ea typeface="標楷體" pitchFamily="65" charset="-120"/>
              </a:rPr>
              <a:t>ㄗㄨㄥ</a:t>
            </a:r>
          </a:p>
        </p:txBody>
      </p:sp>
      <p:sp>
        <p:nvSpPr>
          <p:cNvPr id="175116" name="Freeform 22"/>
          <p:cNvSpPr>
            <a:spLocks/>
          </p:cNvSpPr>
          <p:nvPr/>
        </p:nvSpPr>
        <p:spPr bwMode="auto">
          <a:xfrm>
            <a:off x="6948488" y="1189038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5117" name="Group 23"/>
          <p:cNvGrpSpPr>
            <a:grpSpLocks/>
          </p:cNvGrpSpPr>
          <p:nvPr/>
        </p:nvGrpSpPr>
        <p:grpSpPr bwMode="auto">
          <a:xfrm>
            <a:off x="1258888" y="4581525"/>
            <a:ext cx="433387" cy="215900"/>
            <a:chOff x="2154" y="3657"/>
            <a:chExt cx="230" cy="137"/>
          </a:xfrm>
        </p:grpSpPr>
        <p:sp>
          <p:nvSpPr>
            <p:cNvPr id="17512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512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451725" y="1052513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>
                <a:solidFill>
                  <a:srgbClr val="FF0066"/>
                </a:solidFill>
                <a:ea typeface="微軟正黑體" pitchFamily="34" charset="-120"/>
              </a:rPr>
              <a:t>明喻</a:t>
            </a:r>
            <a:endParaRPr lang="zh-TW" altLang="en-US" sz="2100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736283" name="Picture 27" descr="下標籤-修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0461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84" name="Rectangle 28"/>
          <p:cNvSpPr>
            <a:spLocks noChangeArrowheads="1"/>
          </p:cNvSpPr>
          <p:nvPr/>
        </p:nvSpPr>
        <p:spPr bwMode="auto">
          <a:xfrm>
            <a:off x="468313" y="2997200"/>
            <a:ext cx="3527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正面描寫雌、雄鬼頭刀的形象</a:t>
            </a:r>
          </a:p>
        </p:txBody>
      </p:sp>
      <p:pic>
        <p:nvPicPr>
          <p:cNvPr id="736285" name="Picture 29" descr="下標籤-意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3087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30" descr="下ICON-課堂Q&amp;A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9080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6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28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6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28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36284" grpId="0"/>
      <p:bldP spid="736284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/>
          </p:cNvSpPr>
          <p:nvPr/>
        </p:nvSpPr>
        <p:spPr bwMode="auto">
          <a:xfrm>
            <a:off x="395288" y="7826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「鬼頭刀」這樣的名稱似乎是來自公魚的威容，漁人又稱牠為「飛魚虎」，從「鬼」、「刀」、「虎」這三個字就足以形容鬼頭刀在漁人眼中是如此神祕、銳利及凶猛。</a:t>
            </a:r>
          </a:p>
        </p:txBody>
      </p:sp>
      <p:pic>
        <p:nvPicPr>
          <p:cNvPr id="17613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/>
          </p:cNvSpPr>
          <p:nvPr/>
        </p:nvSpPr>
        <p:spPr bwMode="auto">
          <a:xfrm>
            <a:off x="395288" y="692150"/>
            <a:ext cx="8424862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同樣時間、同樣地點、同樣場景，船尾的魚線再度被拉成筆直。大約在船後一百米處中鉤的鬼頭刀不斷的翻躍到空中，重重的摔滾在水面上。</a:t>
            </a:r>
          </a:p>
        </p:txBody>
      </p:sp>
      <p:pic>
        <p:nvPicPr>
          <p:cNvPr id="17715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77157" name="Freeform 5"/>
          <p:cNvSpPr>
            <a:spLocks/>
          </p:cNvSpPr>
          <p:nvPr/>
        </p:nvSpPr>
        <p:spPr bwMode="auto">
          <a:xfrm>
            <a:off x="538163" y="1050925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77158" name="Group 6"/>
          <p:cNvGrpSpPr>
            <a:grpSpLocks/>
          </p:cNvGrpSpPr>
          <p:nvPr/>
        </p:nvGrpSpPr>
        <p:grpSpPr bwMode="auto">
          <a:xfrm>
            <a:off x="5722938" y="1052513"/>
            <a:ext cx="433387" cy="215900"/>
            <a:chOff x="2154" y="3657"/>
            <a:chExt cx="230" cy="137"/>
          </a:xfrm>
        </p:grpSpPr>
        <p:sp>
          <p:nvSpPr>
            <p:cNvPr id="17716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716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041400" y="914400"/>
            <a:ext cx="16589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100">
                <a:solidFill>
                  <a:srgbClr val="FF0066"/>
                </a:solidFill>
                <a:ea typeface="微軟正黑體" pitchFamily="34" charset="-120"/>
              </a:rPr>
              <a:t>排比、類疊</a:t>
            </a:r>
            <a:endParaRPr lang="zh-TW" altLang="en-US" sz="2100">
              <a:solidFill>
                <a:srgbClr val="FF0066"/>
              </a:solidFill>
              <a:ea typeface="微軟正黑體" pitchFamily="34" charset="-120"/>
            </a:endParaRPr>
          </a:p>
        </p:txBody>
      </p:sp>
      <p:pic>
        <p:nvPicPr>
          <p:cNvPr id="738314" name="Picture 10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8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8314"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/>
          </p:cNvSpPr>
          <p:nvPr/>
        </p:nvSpPr>
        <p:spPr bwMode="auto">
          <a:xfrm>
            <a:off x="395288" y="711200"/>
            <a:ext cx="8424862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我用興奮得幾乎顫抖的聲音，呼喊海湧伯放慢船速，多日來等待的</a:t>
            </a:r>
            <a:r>
              <a:rPr lang="zh-TW" altLang="en-US" b="0">
                <a:solidFill>
                  <a:srgbClr val="0066FF"/>
                </a:solidFill>
                <a:ea typeface="標楷體" pitchFamily="65" charset="-120"/>
              </a:rPr>
              <a:t>抑鬱</a:t>
            </a:r>
            <a:r>
              <a:rPr lang="zh-TW" altLang="en-US" b="0">
                <a:ea typeface="標楷體" pitchFamily="65" charset="-120"/>
              </a:rPr>
              <a:t>都在中　魚的瞬間明朗起來。</a:t>
            </a:r>
            <a:r>
              <a:rPr lang="zh-TW" altLang="en-US" b="0" u="sng">
                <a:ea typeface="標楷體" pitchFamily="65" charset="-120"/>
              </a:rPr>
              <a:t>如同長久沉浸的幻影中那般熟練的姿態，我雙膝頂住船尾板，手中緊緊的握住魚線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7817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78181" name="Group 5"/>
          <p:cNvGrpSpPr>
            <a:grpSpLocks/>
          </p:cNvGrpSpPr>
          <p:nvPr/>
        </p:nvGrpSpPr>
        <p:grpSpPr bwMode="auto">
          <a:xfrm>
            <a:off x="6156325" y="2349500"/>
            <a:ext cx="431800" cy="647700"/>
            <a:chOff x="1519" y="1979"/>
            <a:chExt cx="272" cy="408"/>
          </a:xfrm>
        </p:grpSpPr>
        <p:sp>
          <p:nvSpPr>
            <p:cNvPr id="178186" name="Text Box 6"/>
            <p:cNvSpPr txBox="1">
              <a:spLocks noChangeArrowheads="1"/>
            </p:cNvSpPr>
            <p:nvPr/>
          </p:nvSpPr>
          <p:spPr bwMode="auto">
            <a:xfrm>
              <a:off x="1519" y="1979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ㄓㄨㄥ</a:t>
              </a:r>
            </a:p>
          </p:txBody>
        </p:sp>
        <p:pic>
          <p:nvPicPr>
            <p:cNvPr id="178187" name="Picture 7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160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9336" name="Rectangle 8"/>
          <p:cNvSpPr>
            <a:spLocks noChangeArrowheads="1"/>
          </p:cNvSpPr>
          <p:nvPr/>
        </p:nvSpPr>
        <p:spPr bwMode="auto">
          <a:xfrm>
            <a:off x="4140200" y="2060575"/>
            <a:ext cx="10810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憂鬱煩悶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211638" y="249872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　　　　　　　</a:t>
            </a:r>
          </a:p>
        </p:txBody>
      </p:sp>
      <p:sp>
        <p:nvSpPr>
          <p:cNvPr id="739338" name="Rectangle 10"/>
          <p:cNvSpPr>
            <a:spLocks noChangeArrowheads="1"/>
          </p:cNvSpPr>
          <p:nvPr/>
        </p:nvSpPr>
        <p:spPr bwMode="auto">
          <a:xfrm>
            <a:off x="1979613" y="4019550"/>
            <a:ext cx="66960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長時間在內心裡沙盤推演，以凸顯對決戰時刻的殷切期待</a:t>
            </a:r>
          </a:p>
        </p:txBody>
      </p:sp>
      <p:pic>
        <p:nvPicPr>
          <p:cNvPr id="739339" name="Picture 11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51577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9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9339"/>
                  </p:tgtEl>
                </p:cond>
              </p:nextCondLst>
            </p:seq>
          </p:childTnLst>
        </p:cTn>
      </p:par>
    </p:tnLst>
    <p:bldLst>
      <p:bldP spid="739336" grpId="0"/>
      <p:bldP spid="739336" grpId="1"/>
      <p:bldP spid="739338" grpId="0"/>
      <p:bldP spid="739338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/>
          </p:cNvSpPr>
          <p:nvPr/>
        </p:nvSpPr>
        <p:spPr bwMode="auto">
          <a:xfrm>
            <a:off x="395288" y="765175"/>
            <a:ext cx="84248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心裡充滿自信的告訴自己：「決戰的時刻終於來了。」</a:t>
            </a:r>
            <a:endParaRPr lang="en-US" altLang="zh-TW" b="0">
              <a:ea typeface="標楷體" pitchFamily="65" charset="-120"/>
            </a:endParaRP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一把，一把，隨著牠跳躍的節奏有力的收線，</a:t>
            </a:r>
            <a:r>
              <a:rPr lang="zh-TW" altLang="en-US" b="0" u="sng">
                <a:ea typeface="標楷體" pitchFamily="65" charset="-120"/>
              </a:rPr>
              <a:t>我嘴裡咕　噥　　著海湧伯不堪入耳的髒話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7920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987675" y="4581525"/>
            <a:ext cx="3667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TW" altLang="en-US" sz="1200">
                <a:ea typeface="標楷體" pitchFamily="65" charset="-120"/>
              </a:rPr>
              <a:t>˙ㄋㄨㄥ</a:t>
            </a:r>
          </a:p>
        </p:txBody>
      </p:sp>
      <p:pic>
        <p:nvPicPr>
          <p:cNvPr id="179206" name="Picture 6" descr="2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868863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2124075" y="4797425"/>
            <a:ext cx="3667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buFontTx/>
              <a:buNone/>
            </a:pPr>
            <a:r>
              <a:rPr lang="zh-TW" altLang="en-US" sz="1200">
                <a:ea typeface="標楷體" pitchFamily="65" charset="-120"/>
              </a:rPr>
              <a:t>ㄍㄨ</a:t>
            </a:r>
          </a:p>
        </p:txBody>
      </p:sp>
      <p:sp>
        <p:nvSpPr>
          <p:cNvPr id="741384" name="Rectangle 8"/>
          <p:cNvSpPr>
            <a:spLocks noChangeArrowheads="1"/>
          </p:cNvSpPr>
          <p:nvPr/>
        </p:nvSpPr>
        <p:spPr bwMode="auto">
          <a:xfrm>
            <a:off x="538163" y="5300663"/>
            <a:ext cx="25939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表示興奮異常的心情</a:t>
            </a:r>
          </a:p>
        </p:txBody>
      </p:sp>
      <p:pic>
        <p:nvPicPr>
          <p:cNvPr id="741385" name="Picture 9" descr="下標籤-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3006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1385"/>
                  </p:tgtEl>
                </p:cond>
              </p:nextCondLst>
            </p:seq>
          </p:childTnLst>
        </p:cTn>
      </p:par>
    </p:tnLst>
    <p:bldLst>
      <p:bldP spid="741384" grpId="0"/>
      <p:bldP spid="741384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3"/>
          <p:cNvSpPr>
            <a:spLocks/>
          </p:cNvSpPr>
          <p:nvPr/>
        </p:nvSpPr>
        <p:spPr bwMode="auto">
          <a:xfrm>
            <a:off x="395288" y="784225"/>
            <a:ext cx="842486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在比鬼頭刀更威猛的氣勢下，我可以想像背後海湧伯讚許點頭的微笑表情。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已經收回了大約五十米線，牠再度躍出水面。我竟然看到兩隻鬼頭刀一起跳出水面，大概是</a:t>
            </a:r>
          </a:p>
        </p:txBody>
      </p:sp>
      <p:pic>
        <p:nvPicPr>
          <p:cNvPr id="180227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/>
          </p:cNvSpPr>
          <p:nvPr/>
        </p:nvSpPr>
        <p:spPr bwMode="auto">
          <a:xfrm>
            <a:off x="395288" y="784225"/>
            <a:ext cx="842486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眼裡的戰鬥火花模糊了我的視覺，用袖口抹了下眼角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>
                <a:ea typeface="標楷體" pitchFamily="65" charset="-120"/>
              </a:rPr>
              <a:t>沒有看錯，是兩隻鬼頭刀幾乎是頭靠著頭一起躍出水面。這是什麼情況？在我牢不可破的戰鬥心情中，</a:t>
            </a:r>
            <a:r>
              <a:rPr lang="zh-TW" altLang="en-US" b="0" u="sng">
                <a:ea typeface="標楷體" pitchFamily="65" charset="-120"/>
              </a:rPr>
              <a:t>滲　入了一個問號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81251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81253" name="Group 5"/>
          <p:cNvGrpSpPr>
            <a:grpSpLocks/>
          </p:cNvGrpSpPr>
          <p:nvPr/>
        </p:nvGrpSpPr>
        <p:grpSpPr bwMode="auto">
          <a:xfrm>
            <a:off x="4932363" y="4724400"/>
            <a:ext cx="431800" cy="647700"/>
            <a:chOff x="2472" y="1026"/>
            <a:chExt cx="272" cy="408"/>
          </a:xfrm>
        </p:grpSpPr>
        <p:sp>
          <p:nvSpPr>
            <p:cNvPr id="181256" name="Text Box 6"/>
            <p:cNvSpPr txBox="1">
              <a:spLocks noChangeArrowheads="1"/>
            </p:cNvSpPr>
            <p:nvPr/>
          </p:nvSpPr>
          <p:spPr bwMode="auto">
            <a:xfrm>
              <a:off x="2472" y="1026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ㄕㄣ</a:t>
              </a:r>
            </a:p>
          </p:txBody>
        </p:sp>
        <p:pic>
          <p:nvPicPr>
            <p:cNvPr id="181257" name="Picture 7" descr="黑-四聲-小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117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2408" name="Rectangle 8"/>
          <p:cNvSpPr>
            <a:spLocks noChangeArrowheads="1"/>
          </p:cNvSpPr>
          <p:nvPr/>
        </p:nvSpPr>
        <p:spPr bwMode="auto">
          <a:xfrm>
            <a:off x="4570413" y="5164138"/>
            <a:ext cx="2954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作者不知鬼頭刀會雌雄成雙同時出現</a:t>
            </a:r>
          </a:p>
        </p:txBody>
      </p:sp>
      <p:pic>
        <p:nvPicPr>
          <p:cNvPr id="742409" name="Picture 9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51958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2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2409"/>
                  </p:tgtEl>
                </p:cond>
              </p:nextCondLst>
            </p:seq>
          </p:childTnLst>
        </p:cTn>
      </p:par>
    </p:tnLst>
    <p:bldLst>
      <p:bldP spid="742408" grpId="0"/>
      <p:bldP spid="742408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3"/>
          <p:cNvSpPr>
            <a:spLocks/>
          </p:cNvSpPr>
          <p:nvPr/>
        </p:nvSpPr>
        <p:spPr bwMode="auto">
          <a:xfrm>
            <a:off x="395288" y="5667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並沒有放鬆我收線的手，再拉進了將近三十米線。</a:t>
            </a:r>
            <a:r>
              <a:rPr lang="zh-TW" altLang="en-US" b="0" u="sng">
                <a:ea typeface="標楷體" pitchFamily="65" charset="-120"/>
              </a:rPr>
              <a:t>兩隻鬼頭刀一起躍起，一起摔下，一起游在水裡</a:t>
            </a:r>
            <a:r>
              <a:rPr lang="zh-TW" altLang="en-US" b="0">
                <a:ea typeface="標楷體" pitchFamily="65" charset="-120"/>
              </a:rPr>
              <a:t>。這樣的距離已經可以確定，</a:t>
            </a:r>
            <a:r>
              <a:rPr lang="zh-TW" altLang="en-US" b="0" u="sng">
                <a:ea typeface="標楷體" pitchFamily="65" charset="-120"/>
              </a:rPr>
              <a:t>中鉤的只有一隻，而另一隻是自由的</a:t>
            </a:r>
            <a:r>
              <a:rPr lang="zh-TW" altLang="en-US" b="0">
                <a:ea typeface="標楷體" pitchFamily="65" charset="-120"/>
              </a:rPr>
              <a:t>。為什麼會這樣呢？第二個問號重重的打進我的意志中。</a:t>
            </a:r>
          </a:p>
        </p:txBody>
      </p:sp>
      <p:pic>
        <p:nvPicPr>
          <p:cNvPr id="182275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6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82277" name="Freeform 5"/>
          <p:cNvSpPr>
            <a:spLocks/>
          </p:cNvSpPr>
          <p:nvPr/>
        </p:nvSpPr>
        <p:spPr bwMode="auto">
          <a:xfrm>
            <a:off x="1331913" y="2197100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835150" y="2028825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排比</a:t>
            </a:r>
          </a:p>
        </p:txBody>
      </p:sp>
      <p:pic>
        <p:nvPicPr>
          <p:cNvPr id="744455" name="Picture 7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05422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2280" name="Group 8"/>
          <p:cNvGrpSpPr>
            <a:grpSpLocks/>
          </p:cNvGrpSpPr>
          <p:nvPr/>
        </p:nvGrpSpPr>
        <p:grpSpPr bwMode="auto">
          <a:xfrm>
            <a:off x="1331913" y="3213100"/>
            <a:ext cx="433387" cy="215900"/>
            <a:chOff x="2154" y="3657"/>
            <a:chExt cx="230" cy="137"/>
          </a:xfrm>
        </p:grpSpPr>
        <p:sp>
          <p:nvSpPr>
            <p:cNvPr id="18228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228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44459" name="Rectangle 11"/>
          <p:cNvSpPr>
            <a:spLocks noChangeArrowheads="1"/>
          </p:cNvSpPr>
          <p:nvPr/>
        </p:nvSpPr>
        <p:spPr bwMode="auto">
          <a:xfrm>
            <a:off x="1258888" y="2747963"/>
            <a:ext cx="73453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接連三個「一起」，寫出兩隻鬼頭刀生死與共的深情</a:t>
            </a:r>
          </a:p>
        </p:txBody>
      </p:sp>
      <p:pic>
        <p:nvPicPr>
          <p:cNvPr id="744460" name="Picture 12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61" name="Rectangle 13"/>
          <p:cNvSpPr>
            <a:spLocks noChangeArrowheads="1"/>
          </p:cNvSpPr>
          <p:nvPr/>
        </p:nvSpPr>
        <p:spPr bwMode="auto">
          <a:xfrm>
            <a:off x="468313" y="4979988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粗獷的公魚總會溫柔深情的貼身護衛著母魚</a:t>
            </a:r>
          </a:p>
        </p:txBody>
      </p:sp>
      <p:pic>
        <p:nvPicPr>
          <p:cNvPr id="744462" name="Picture 14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97363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4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4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44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46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4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462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44459" grpId="0"/>
      <p:bldP spid="744459" grpId="1"/>
      <p:bldP spid="744461" grpId="0"/>
      <p:bldP spid="744461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3"/>
          <p:cNvSpPr>
            <a:spLocks/>
          </p:cNvSpPr>
          <p:nvPr/>
        </p:nvSpPr>
        <p:spPr bwMode="auto">
          <a:xfrm>
            <a:off x="395288" y="566738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再拉近十多米，這場鬥爭似乎已接近尾聲。現在，我可以清楚看到，看到中鉤的是一隻母魚，而陪她一起摔滾的是一隻公魚。</a:t>
            </a:r>
            <a:r>
              <a:rPr lang="zh-TW" altLang="en-US" b="0" u="sng">
                <a:ea typeface="標楷體" pitchFamily="65" charset="-120"/>
              </a:rPr>
              <a:t>母魚游向左方，公魚也貼著身游向左邊，那親密的距離彷彿是在耳邊叮嚀，在耳邊安慰</a:t>
            </a:r>
            <a:r>
              <a:rPr lang="zh-TW" altLang="en-US" b="0">
                <a:ea typeface="標楷體" pitchFamily="65" charset="-120"/>
              </a:rPr>
              <a:t>。</a:t>
            </a:r>
          </a:p>
        </p:txBody>
      </p:sp>
      <p:pic>
        <p:nvPicPr>
          <p:cNvPr id="183299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83301" name="Freeform 5"/>
          <p:cNvSpPr>
            <a:spLocks/>
          </p:cNvSpPr>
          <p:nvPr/>
        </p:nvSpPr>
        <p:spPr bwMode="auto">
          <a:xfrm>
            <a:off x="6589713" y="3244850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7019925" y="3068638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743431" name="Picture 7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10197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5364163" y="5445125"/>
            <a:ext cx="433387" cy="215900"/>
            <a:chOff x="2154" y="3657"/>
            <a:chExt cx="230" cy="137"/>
          </a:xfrm>
        </p:grpSpPr>
        <p:sp>
          <p:nvSpPr>
            <p:cNvPr id="18330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330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43435" name="Rectangle 11"/>
          <p:cNvSpPr>
            <a:spLocks noChangeArrowheads="1"/>
          </p:cNvSpPr>
          <p:nvPr/>
        </p:nvSpPr>
        <p:spPr bwMode="auto">
          <a:xfrm>
            <a:off x="395288" y="3860800"/>
            <a:ext cx="8604250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以轉化手法，在一對生死相許的鬼頭刀身上，投射個人對愛情的浪漫想像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。從對魚的觀察與敘述，可感受到流露在字裡行間的，是一顆細膩善感、</a:t>
            </a:r>
          </a:p>
          <a:p>
            <a:pPr>
              <a:spcBef>
                <a:spcPct val="0"/>
              </a:spcBef>
              <a:buFontTx/>
              <a:buNone/>
            </a:pPr>
            <a:endParaRPr lang="zh-TW" altLang="en-US">
              <a:solidFill>
                <a:srgbClr val="339933"/>
              </a:solidFill>
              <a:ea typeface="微軟正黑體" pitchFamily="34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愛戀海洋的心</a:t>
            </a:r>
          </a:p>
        </p:txBody>
      </p:sp>
      <p:pic>
        <p:nvPicPr>
          <p:cNvPr id="743436" name="Picture 12" descr="下標籤-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34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43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3436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743435" grpId="0"/>
      <p:bldP spid="7434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標題 1"/>
          <p:cNvSpPr>
            <a:spLocks/>
          </p:cNvSpPr>
          <p:nvPr/>
        </p:nvSpPr>
        <p:spPr bwMode="auto">
          <a:xfrm>
            <a:off x="395288" y="-2428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文章題解</a:t>
            </a:r>
            <a:r>
              <a:rPr lang="en-US" altLang="zh-TW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-4</a:t>
            </a:r>
          </a:p>
        </p:txBody>
      </p:sp>
      <p:sp>
        <p:nvSpPr>
          <p:cNvPr id="101379" name="Rectangle 3"/>
          <p:cNvSpPr txBox="1">
            <a:spLocks noChangeArrowheads="1"/>
          </p:cNvSpPr>
          <p:nvPr/>
        </p:nvSpPr>
        <p:spPr bwMode="auto">
          <a:xfrm>
            <a:off x="373063" y="836613"/>
            <a:ext cx="8375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◆</a:t>
            </a: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「討海人」的得獎作品</a:t>
            </a:r>
            <a:endParaRPr lang="en-US" altLang="zh-TW">
              <a:solidFill>
                <a:srgbClr val="0000FF"/>
              </a:solidFill>
              <a:ea typeface="標楷體" pitchFamily="65" charset="-120"/>
            </a:endParaRPr>
          </a:p>
        </p:txBody>
      </p:sp>
      <p:graphicFrame>
        <p:nvGraphicFramePr>
          <p:cNvPr id="367698" name="Group 82"/>
          <p:cNvGraphicFramePr>
            <a:graphicFrameLocks noGrp="1"/>
          </p:cNvGraphicFramePr>
          <p:nvPr/>
        </p:nvGraphicFramePr>
        <p:xfrm>
          <a:off x="395288" y="1484313"/>
          <a:ext cx="8424862" cy="4151312"/>
        </p:xfrm>
        <a:graphic>
          <a:graphicData uri="http://schemas.openxmlformats.org/drawingml/2006/table">
            <a:tbl>
              <a:tblPr/>
              <a:tblGrid>
                <a:gridCol w="1655762"/>
                <a:gridCol w="2376488"/>
                <a:gridCol w="1081087"/>
                <a:gridCol w="3311525"/>
              </a:tblGrid>
              <a:tr h="518143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作品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獎項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056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丁挽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中國時報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散文評審獎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82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《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討海人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》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是廖鴻基的成名作，在這本作品中，他細膩的刻劃出幾個臺灣漁夫的形象，寫出他們對海洋無怨無悔的愛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056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鐵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魚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國時報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散文評審獎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84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11056"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〈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三月三樣三</a:t>
                      </a: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〉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吳濁流小說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正獎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1pPr>
                      <a:lvl2pP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2pPr>
                      <a:lvl3pP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3pPr>
                      <a:lvl4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4pPr>
                      <a:lvl5pP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民國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</a:t>
                      </a: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1405" name="Picture 72" descr="下一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3"/>
          <p:cNvSpPr>
            <a:spLocks/>
          </p:cNvSpPr>
          <p:nvPr/>
        </p:nvSpPr>
        <p:spPr bwMode="auto">
          <a:xfrm>
            <a:off x="395288" y="711200"/>
            <a:ext cx="84248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尤其當我看到那公魚的眼神，不再是記憶中的倨傲從容，而是無限的悲傷、痛苦或者柔情。那眼神說話了：「讓我來分擔妳的痛苦，我願意與妳同生共死陪伴妳到永遠。」</a:t>
            </a:r>
          </a:p>
        </p:txBody>
      </p:sp>
      <p:pic>
        <p:nvPicPr>
          <p:cNvPr id="184323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184325" name="Freeform 5"/>
          <p:cNvSpPr>
            <a:spLocks/>
          </p:cNvSpPr>
          <p:nvPr/>
        </p:nvSpPr>
        <p:spPr bwMode="auto">
          <a:xfrm>
            <a:off x="538163" y="1157288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968375" y="981075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映襯</a:t>
            </a:r>
          </a:p>
        </p:txBody>
      </p:sp>
      <p:pic>
        <p:nvPicPr>
          <p:cNvPr id="745479" name="Picture 7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1441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28" name="Group 8"/>
          <p:cNvGrpSpPr>
            <a:grpSpLocks/>
          </p:cNvGrpSpPr>
          <p:nvPr/>
        </p:nvGrpSpPr>
        <p:grpSpPr bwMode="auto">
          <a:xfrm>
            <a:off x="7812088" y="2276475"/>
            <a:ext cx="433387" cy="215900"/>
            <a:chOff x="2154" y="3657"/>
            <a:chExt cx="230" cy="137"/>
          </a:xfrm>
        </p:grpSpPr>
        <p:sp>
          <p:nvSpPr>
            <p:cNvPr id="18433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33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84329" name="Freeform 11"/>
          <p:cNvSpPr>
            <a:spLocks/>
          </p:cNvSpPr>
          <p:nvPr/>
        </p:nvSpPr>
        <p:spPr bwMode="auto">
          <a:xfrm>
            <a:off x="541338" y="3317875"/>
            <a:ext cx="434975" cy="215900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971550" y="3141663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FF0066"/>
                </a:solidFill>
                <a:ea typeface="微軟正黑體" pitchFamily="34" charset="-120"/>
              </a:rPr>
              <a:t>擬人</a:t>
            </a:r>
          </a:p>
        </p:txBody>
      </p:sp>
      <p:pic>
        <p:nvPicPr>
          <p:cNvPr id="745485" name="Picture 13" descr="下標籤-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1750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32" name="Group 14"/>
          <p:cNvGrpSpPr>
            <a:grpSpLocks/>
          </p:cNvGrpSpPr>
          <p:nvPr/>
        </p:nvGrpSpPr>
        <p:grpSpPr bwMode="auto">
          <a:xfrm>
            <a:off x="5940425" y="4508500"/>
            <a:ext cx="433388" cy="215900"/>
            <a:chOff x="2154" y="3657"/>
            <a:chExt cx="230" cy="137"/>
          </a:xfrm>
        </p:grpSpPr>
        <p:sp>
          <p:nvSpPr>
            <p:cNvPr id="18433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433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5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47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45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485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/>
          </p:cNvSpPr>
          <p:nvPr/>
        </p:nvSpPr>
        <p:spPr bwMode="auto">
          <a:xfrm>
            <a:off x="395288" y="765175"/>
            <a:ext cx="8424862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牠們背上的藍色光點一起躍進我的眼裡，竟然是那般的刺眼、光亮。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海湧伯似乎察覺到了我逐漸鬆垮的臂膀</a:t>
            </a:r>
            <a:r>
              <a:rPr lang="zh-TW" altLang="en-US" b="0">
                <a:ea typeface="標楷體" pitchFamily="65" charset="-120"/>
              </a:rPr>
              <a:t>，不知什麼時候已站立在我的身旁。</a:t>
            </a:r>
          </a:p>
        </p:txBody>
      </p:sp>
      <p:pic>
        <p:nvPicPr>
          <p:cNvPr id="185347" name="Picture 3" descr="下一頁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864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47525" name="Rectangle 5"/>
          <p:cNvSpPr>
            <a:spLocks noChangeArrowheads="1"/>
          </p:cNvSpPr>
          <p:nvPr/>
        </p:nvSpPr>
        <p:spPr bwMode="auto">
          <a:xfrm>
            <a:off x="539750" y="4156075"/>
            <a:ext cx="56848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作者因悲憫動情而不忍繼續捕捉</a:t>
            </a:r>
          </a:p>
        </p:txBody>
      </p:sp>
      <p:pic>
        <p:nvPicPr>
          <p:cNvPr id="747526" name="Picture 6" descr="下標籤-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497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7" descr="下標籤-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75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26"/>
                  </p:tgtEl>
                </p:cond>
              </p:nextCondLst>
            </p:seq>
          </p:childTnLst>
        </p:cTn>
      </p:par>
    </p:tnLst>
    <p:bldLst>
      <p:bldP spid="747525" grpId="0"/>
      <p:bldP spid="747525" grpId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/>
          </p:cNvSpPr>
          <p:nvPr/>
        </p:nvSpPr>
        <p:spPr bwMode="auto">
          <a:xfrm>
            <a:off x="395288" y="1341438"/>
            <a:ext cx="84248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我感覺到他在我的耳邊說：「眼睛閉起來吧！</a:t>
            </a:r>
            <a:r>
              <a:rPr lang="zh-TW" altLang="en-US" b="0" u="sng">
                <a:ea typeface="標楷體" pitchFamily="65" charset="-120"/>
              </a:rPr>
              <a:t>如果當做是一場戰爭，就該忘掉眼淚</a:t>
            </a:r>
            <a:r>
              <a:rPr lang="en-US" altLang="zh-TW" b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0">
                <a:ea typeface="標楷體" pitchFamily="65" charset="-120"/>
              </a:rPr>
              <a:t>。」</a:t>
            </a:r>
          </a:p>
          <a:p>
            <a:pPr>
              <a:lnSpc>
                <a:spcPct val="230000"/>
              </a:lnSpc>
              <a:buFontTx/>
              <a:buNone/>
            </a:pPr>
            <a:endParaRPr lang="zh-TW" altLang="en-US" b="0">
              <a:ea typeface="標楷體" pitchFamily="65" charset="-120"/>
            </a:endParaRPr>
          </a:p>
        </p:txBody>
      </p:sp>
      <p:sp>
        <p:nvSpPr>
          <p:cNvPr id="186371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第八段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186372" name="Picture 5" descr="下ICON-課堂Q&amp;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81075"/>
            <a:ext cx="11223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Picture 6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4" name="圖片 17" descr="下方ICON-回目次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8552" name="Rectangle 8"/>
          <p:cNvSpPr>
            <a:spLocks noChangeArrowheads="1"/>
          </p:cNvSpPr>
          <p:nvPr/>
        </p:nvSpPr>
        <p:spPr bwMode="auto">
          <a:xfrm>
            <a:off x="541338" y="3500438"/>
            <a:ext cx="61912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海湧伯說出漁人的心聲，而作者浪漫的心理在人與魚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的陽剛戰役中浮現，如是，成就了</a:t>
            </a:r>
            <a:r>
              <a:rPr lang="en-US" altLang="zh-TW" sz="2100">
                <a:solidFill>
                  <a:srgbClr val="339933"/>
                </a:solidFill>
                <a:ea typeface="微軟正黑體" pitchFamily="34" charset="-120"/>
              </a:rPr>
              <a:t>《</a:t>
            </a: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討海人</a:t>
            </a:r>
            <a:r>
              <a:rPr lang="en-US" altLang="zh-TW" sz="2100">
                <a:solidFill>
                  <a:srgbClr val="339933"/>
                </a:solidFill>
                <a:ea typeface="微軟正黑體" pitchFamily="34" charset="-120"/>
              </a:rPr>
              <a:t>》</a:t>
            </a: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書寫的動人魅力</a:t>
            </a:r>
          </a:p>
        </p:txBody>
      </p:sp>
      <p:pic>
        <p:nvPicPr>
          <p:cNvPr id="748553" name="Picture 9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35147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8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553"/>
                  </p:tgtEl>
                </p:cond>
              </p:nextCondLst>
            </p:seq>
          </p:childTnLst>
        </p:cTn>
      </p:par>
    </p:tnLst>
    <p:bldLst>
      <p:bldP spid="748552" grpId="0"/>
      <p:bldP spid="748552" grpId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/>
          </p:cNvSpPr>
          <p:nvPr/>
        </p:nvSpPr>
        <p:spPr bwMode="auto">
          <a:xfrm>
            <a:off x="323850" y="765175"/>
            <a:ext cx="8712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高傲美麗而且多情的鬼頭刀啊</a:t>
            </a:r>
            <a:r>
              <a:rPr lang="zh-TW" altLang="en-US" b="0">
                <a:ea typeface="標楷體" pitchFamily="65" charset="-120"/>
              </a:rPr>
              <a:t>！</a:t>
            </a:r>
            <a:r>
              <a:rPr lang="zh-TW" altLang="en-US" b="0" u="sng">
                <a:ea typeface="標楷體" pitchFamily="65" charset="-120"/>
              </a:rPr>
              <a:t>如果是岸上的鬥爭我絕不遲疑，因為在岸上的世界，溫情就是懦弱就是包袱</a:t>
            </a:r>
            <a:r>
              <a:rPr lang="zh-TW" altLang="en-US" b="0">
                <a:ea typeface="標楷體" pitchFamily="65" charset="-120"/>
              </a:rPr>
              <a:t>。</a:t>
            </a:r>
            <a:r>
              <a:rPr lang="zh-TW" altLang="en-US" b="0" u="sng">
                <a:ea typeface="標楷體" pitchFamily="65" charset="-120"/>
              </a:rPr>
              <a:t>但，我心裡的這片海原本多情</a:t>
            </a:r>
            <a:r>
              <a:rPr lang="zh-TW" altLang="en-US" b="0">
                <a:ea typeface="標楷體" pitchFamily="65" charset="-120"/>
              </a:rPr>
              <a:t>，為這美麗的魚和這美麗的情意，這場景畢竟人間少見，我捨不得閉眼。</a:t>
            </a:r>
          </a:p>
        </p:txBody>
      </p:sp>
      <p:pic>
        <p:nvPicPr>
          <p:cNvPr id="187395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6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7" name="Picture 5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915025"/>
            <a:ext cx="8382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8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第九段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49594" name="Rectangle 26"/>
          <p:cNvSpPr>
            <a:spLocks noChangeArrowheads="1"/>
          </p:cNvSpPr>
          <p:nvPr/>
        </p:nvSpPr>
        <p:spPr bwMode="auto">
          <a:xfrm>
            <a:off x="468313" y="1812925"/>
            <a:ext cx="1727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總結前段所敘</a:t>
            </a:r>
          </a:p>
        </p:txBody>
      </p:sp>
      <p:pic>
        <p:nvPicPr>
          <p:cNvPr id="749595" name="Picture 27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58963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9596" name="Rectangle 28"/>
          <p:cNvSpPr>
            <a:spLocks noChangeArrowheads="1"/>
          </p:cNvSpPr>
          <p:nvPr/>
        </p:nvSpPr>
        <p:spPr bwMode="auto">
          <a:xfrm>
            <a:off x="395288" y="2963863"/>
            <a:ext cx="3024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強調人類世界鬥爭的凶殘</a:t>
            </a:r>
          </a:p>
        </p:txBody>
      </p:sp>
      <p:pic>
        <p:nvPicPr>
          <p:cNvPr id="749597" name="Picture 29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076700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9598" name="Rectangle 30"/>
          <p:cNvSpPr>
            <a:spLocks noChangeArrowheads="1"/>
          </p:cNvSpPr>
          <p:nvPr/>
        </p:nvSpPr>
        <p:spPr bwMode="auto">
          <a:xfrm>
            <a:off x="3708400" y="4057650"/>
            <a:ext cx="41036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總結前段人魚搏鬥之後的所見所想</a:t>
            </a:r>
          </a:p>
        </p:txBody>
      </p:sp>
      <p:pic>
        <p:nvPicPr>
          <p:cNvPr id="749599" name="Picture 31" descr="下標籤-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5157788"/>
            <a:ext cx="2143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9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59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49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5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9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599"/>
                  </p:tgtEl>
                </p:cond>
              </p:nextCondLst>
            </p:seq>
          </p:childTnLst>
        </p:cTn>
      </p:par>
    </p:tnLst>
    <p:bldLst>
      <p:bldP spid="749594" grpId="0"/>
      <p:bldP spid="749594" grpId="1"/>
      <p:bldP spid="749596" grpId="0"/>
      <p:bldP spid="749596" grpId="1"/>
      <p:bldP spid="749598" grpId="0"/>
      <p:bldP spid="749598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/>
          </p:cNvSpPr>
          <p:nvPr/>
        </p:nvSpPr>
        <p:spPr bwMode="auto">
          <a:xfrm>
            <a:off x="395288" y="620713"/>
            <a:ext cx="8424862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>
                <a:ea typeface="標楷體" pitchFamily="65" charset="-120"/>
              </a:rPr>
              <a:t>堅持的肩膀很快的完全鬆垮了，手臂不再有力。</a:t>
            </a:r>
            <a:r>
              <a:rPr lang="zh-TW" altLang="en-US" b="0" u="sng">
                <a:ea typeface="標楷體" pitchFamily="65" charset="-120"/>
              </a:rPr>
              <a:t>把岸上的鬥爭習性帶來海洋，原本就是我最大的錯誤</a:t>
            </a:r>
            <a:r>
              <a:rPr lang="zh-TW" altLang="en-US" b="0">
                <a:ea typeface="標楷體" pitchFamily="65" charset="-120"/>
              </a:rPr>
              <a:t>。</a:t>
            </a:r>
          </a:p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海湧伯撿起折斷了的魚鉤說：「這不是普通的力量。」</a:t>
            </a:r>
          </a:p>
        </p:txBody>
      </p:sp>
      <p:sp>
        <p:nvSpPr>
          <p:cNvPr id="188419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第九段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900113" y="2820988"/>
            <a:ext cx="7775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作者思考岸上世界總是為權勢利益而爭，來到海洋又要與魚族搏鬥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，人和魚之間難道沒有共存共榮的可能</a:t>
            </a:r>
          </a:p>
        </p:txBody>
      </p:sp>
      <p:pic>
        <p:nvPicPr>
          <p:cNvPr id="750598" name="Picture 6" descr="下標籤-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89413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0599" name="Rectangle 7"/>
          <p:cNvSpPr>
            <a:spLocks noChangeArrowheads="1"/>
          </p:cNvSpPr>
          <p:nvPr/>
        </p:nvSpPr>
        <p:spPr bwMode="auto">
          <a:xfrm>
            <a:off x="468313" y="5157788"/>
            <a:ext cx="820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顯示鬼頭刀公魚母魚間愛情的力量，也呼應「鬼頭刀在漁人眼中是如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此神祕、銳利及凶猛」</a:t>
            </a:r>
            <a:endParaRPr lang="en-US" altLang="zh-TW" sz="2100">
              <a:solidFill>
                <a:srgbClr val="339933"/>
              </a:solidFill>
              <a:ea typeface="微軟正黑體" pitchFamily="34" charset="-120"/>
            </a:endParaRPr>
          </a:p>
        </p:txBody>
      </p:sp>
      <p:pic>
        <p:nvPicPr>
          <p:cNvPr id="750600" name="Picture 8" descr="下標籤-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499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4" name="Picture 9" descr="下ICON-課堂Q&amp;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836613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5" name="Picture 10" descr="下一頁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13" y="5554663"/>
            <a:ext cx="83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6" name="圖片 17" descr="下方ICON-回目次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61579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7" name="Picture 12" descr="下標籤-補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949950"/>
            <a:ext cx="214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0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5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0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600"/>
                  </p:tgtEl>
                </p:cond>
              </p:nextCondLst>
            </p:seq>
          </p:childTnLst>
        </p:cTn>
      </p:par>
    </p:tnLst>
    <p:bldLst>
      <p:bldP spid="750597" grpId="0"/>
      <p:bldP spid="750597" grpId="1"/>
      <p:bldP spid="750599" grpId="0"/>
      <p:bldP spid="750599" grpId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/>
          </p:cNvSpPr>
          <p:nvPr/>
        </p:nvSpPr>
        <p:spPr bwMode="auto">
          <a:xfrm>
            <a:off x="179388" y="908050"/>
            <a:ext cx="899953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230000"/>
              </a:lnSpc>
              <a:buFontTx/>
              <a:buNone/>
            </a:pPr>
            <a:r>
              <a:rPr lang="zh-TW" altLang="en-US" b="0" u="sng">
                <a:ea typeface="標楷體" pitchFamily="65" charset="-120"/>
              </a:rPr>
              <a:t>夕陽煥照，紅霞滿天，船隻落寞回航，蓊　鬱＿　遠山以其恆古不變的姿態橫亙　　浪緣，飛魚照樣飛起，照樣衝落，鬼頭刀十分從容，滿滿</a:t>
            </a:r>
            <a:r>
              <a:rPr lang="zh-TW" altLang="en-US" b="0" u="sng">
                <a:solidFill>
                  <a:srgbClr val="0066FF"/>
                </a:solidFill>
                <a:ea typeface="標楷體" pitchFamily="65" charset="-120"/>
              </a:rPr>
              <a:t>盤據</a:t>
            </a:r>
            <a:r>
              <a:rPr lang="zh-TW" altLang="en-US" b="0" u="sng">
                <a:ea typeface="標楷體" pitchFamily="65" charset="-120"/>
              </a:rPr>
              <a:t>住我的視線、我的胸膛，牠身上的藍色亮點將持久在我內心裡閃耀</a:t>
            </a:r>
            <a:r>
              <a:rPr lang="zh-TW" altLang="en-US" b="0">
                <a:ea typeface="標楷體" pitchFamily="65" charset="-120"/>
              </a:rPr>
              <a:t>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89443" name="Picture 3" descr="上方ICON-段落大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90588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Rectangle 2"/>
          <p:cNvSpPr>
            <a:spLocks/>
          </p:cNvSpPr>
          <p:nvPr/>
        </p:nvSpPr>
        <p:spPr bwMode="auto">
          <a:xfrm>
            <a:off x="457200" y="-2349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4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第十段</a:t>
            </a:r>
            <a:endParaRPr kumimoji="0" lang="en-US" altLang="zh-TW" sz="4400" b="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grpSp>
        <p:nvGrpSpPr>
          <p:cNvPr id="189446" name="Group 14"/>
          <p:cNvGrpSpPr>
            <a:grpSpLocks/>
          </p:cNvGrpSpPr>
          <p:nvPr/>
        </p:nvGrpSpPr>
        <p:grpSpPr bwMode="auto">
          <a:xfrm>
            <a:off x="7596188" y="1484313"/>
            <a:ext cx="431800" cy="647700"/>
            <a:chOff x="4286" y="1253"/>
            <a:chExt cx="272" cy="408"/>
          </a:xfrm>
        </p:grpSpPr>
        <p:sp>
          <p:nvSpPr>
            <p:cNvPr id="189461" name="Text Box 15"/>
            <p:cNvSpPr txBox="1">
              <a:spLocks noChangeArrowheads="1"/>
            </p:cNvSpPr>
            <p:nvPr/>
          </p:nvSpPr>
          <p:spPr bwMode="auto">
            <a:xfrm>
              <a:off x="4286" y="1253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ㄨㄥ</a:t>
              </a:r>
            </a:p>
          </p:txBody>
        </p:sp>
        <p:pic>
          <p:nvPicPr>
            <p:cNvPr id="189462" name="Picture 16" descr="黑-三聲-小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344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447" name="Group 22"/>
          <p:cNvGrpSpPr>
            <a:grpSpLocks/>
          </p:cNvGrpSpPr>
          <p:nvPr/>
        </p:nvGrpSpPr>
        <p:grpSpPr bwMode="auto">
          <a:xfrm>
            <a:off x="5508625" y="2636838"/>
            <a:ext cx="431800" cy="647700"/>
            <a:chOff x="3515" y="1661"/>
            <a:chExt cx="272" cy="408"/>
          </a:xfrm>
        </p:grpSpPr>
        <p:sp>
          <p:nvSpPr>
            <p:cNvPr id="189459" name="Text Box 18"/>
            <p:cNvSpPr txBox="1">
              <a:spLocks noChangeArrowheads="1"/>
            </p:cNvSpPr>
            <p:nvPr/>
          </p:nvSpPr>
          <p:spPr bwMode="auto">
            <a:xfrm>
              <a:off x="3515" y="1661"/>
              <a:ext cx="231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 marL="342900" indent="-342900"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TW" altLang="en-US" sz="1200">
                  <a:ea typeface="標楷體" pitchFamily="65" charset="-120"/>
                </a:rPr>
                <a:t>ㄍㄣ</a:t>
              </a:r>
            </a:p>
          </p:txBody>
        </p:sp>
        <p:pic>
          <p:nvPicPr>
            <p:cNvPr id="189460" name="Picture 19" descr="黑-四聲-小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75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9448" name="Picture 20" descr="3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21" descr="29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557338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1639" name="Rectangle 23"/>
          <p:cNvSpPr>
            <a:spLocks noChangeArrowheads="1"/>
          </p:cNvSpPr>
          <p:nvPr/>
        </p:nvSpPr>
        <p:spPr bwMode="auto">
          <a:xfrm>
            <a:off x="7775575" y="3416300"/>
            <a:ext cx="11890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0066FF"/>
                </a:solidFill>
                <a:ea typeface="微軟正黑體" pitchFamily="34" charset="-120"/>
              </a:rPr>
              <a:t>盤結據守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8027988" y="3860800"/>
            <a:ext cx="755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0"/>
              <a:t>　　　　　　　　　　　　　　　　　　　　　　　　　　　　　　　　　　　　　　　　　　</a:t>
            </a:r>
          </a:p>
        </p:txBody>
      </p:sp>
      <p:sp>
        <p:nvSpPr>
          <p:cNvPr id="751641" name="Rectangle 25"/>
          <p:cNvSpPr>
            <a:spLocks noChangeArrowheads="1"/>
          </p:cNvSpPr>
          <p:nvPr/>
        </p:nvSpPr>
        <p:spPr bwMode="auto">
          <a:xfrm>
            <a:off x="250825" y="1989138"/>
            <a:ext cx="8497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以景結情。夕陽遠山烘托下的燦麗、平靜的海面，一如作者經過一場人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100">
                <a:solidFill>
                  <a:srgbClr val="339933"/>
                </a:solidFill>
                <a:ea typeface="微軟正黑體" pitchFamily="34" charset="-120"/>
              </a:rPr>
              <a:t>魚激烈搏鬥之後復歸平靜的心境</a:t>
            </a:r>
          </a:p>
        </p:txBody>
      </p:sp>
      <p:pic>
        <p:nvPicPr>
          <p:cNvPr id="751642" name="Picture 26" descr="下標籤-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453188"/>
            <a:ext cx="214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572611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29" descr="下標籤-補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092825"/>
            <a:ext cx="2143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30" descr="上方ICON-結構表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895350"/>
            <a:ext cx="10985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31" descr="下ICON-課堂Q&amp;A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895350"/>
            <a:ext cx="1122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33" descr="下ICON-回主目錄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154738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1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1642"/>
                  </p:tgtEl>
                </p:cond>
              </p:nextCondLst>
            </p:seq>
          </p:childTnLst>
        </p:cTn>
      </p:par>
    </p:tnLst>
    <p:bldLst>
      <p:bldP spid="751639" grpId="0"/>
      <p:bldP spid="751639" grpId="1"/>
      <p:bldP spid="751641" grpId="0"/>
      <p:bldP spid="751641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713787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以鬼頭刀追捕飛魚的姿態，帶出其絕豔美麗的外型與高傲勇猛的個性。</a:t>
            </a:r>
          </a:p>
          <a:p>
            <a:endParaRPr lang="zh-TW" altLang="zh-TW" smtClean="0">
              <a:ea typeface="標楷體" pitchFamily="65" charset="-120"/>
            </a:endParaRPr>
          </a:p>
          <a:p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zh-TW" altLang="zh-TW" smtClean="0"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190468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第一段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第一段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91492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作者描繪海洋豐富而優美的景觀，做為人與自然搏鬥、與魚追逐的主要場景。繼而以鬼頭刀追逐飛魚的精準快狠、飛魚躲避時所顯露的驚恐對比為暖身，凸顯鬼頭刀勇猛的個性。</a:t>
            </a:r>
            <a:endParaRPr lang="en-US" altLang="zh-TW" b="0">
              <a:ea typeface="標楷體" pitchFamily="65" charset="-120"/>
            </a:endParaRPr>
          </a:p>
        </p:txBody>
      </p:sp>
      <p:pic>
        <p:nvPicPr>
          <p:cNvPr id="191493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分頁底圖-段落大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5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765175"/>
            <a:ext cx="8496300" cy="41370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zh-TW" smtClean="0">
                <a:ea typeface="標楷體" pitchFamily="65" charset="-120"/>
              </a:rPr>
              <a:t>敘寫海豚的親切和善、俏皮可愛，表現人魚相親之趣。另由海豚警覺的距離感，暗示其躲避人類捕獵的危機感。</a:t>
            </a:r>
          </a:p>
        </p:txBody>
      </p:sp>
      <p:pic>
        <p:nvPicPr>
          <p:cNvPr id="192516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7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第二段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3"/>
          <p:cNvSpPr>
            <a:spLocks/>
          </p:cNvSpPr>
          <p:nvPr/>
        </p:nvSpPr>
        <p:spPr bwMode="auto">
          <a:xfrm>
            <a:off x="71438" y="765175"/>
            <a:ext cx="896461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b="0">
                <a:ea typeface="標楷體" pitchFamily="65" charset="-120"/>
              </a:rPr>
              <a:t>藉海豚呈現人與大海最和諧而美好的關係，而由敘寫海豚圍捕鰹魚的過程，反襯人類集體屠殺海豚的殘暴。</a:t>
            </a:r>
          </a:p>
          <a:p>
            <a:pPr>
              <a:lnSpc>
                <a:spcPct val="120000"/>
              </a:lnSpc>
            </a:pPr>
            <a:endParaRPr lang="en-US" altLang="zh-TW" b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3540" name="Rectangle 47"/>
          <p:cNvSpPr>
            <a:spLocks noChangeArrowheads="1"/>
          </p:cNvSpPr>
          <p:nvPr/>
        </p:nvSpPr>
        <p:spPr bwMode="auto">
          <a:xfrm>
            <a:off x="1763713" y="44450"/>
            <a:ext cx="56880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bg1"/>
                </a:solidFill>
                <a:ea typeface="標楷體" pitchFamily="65" charset="-120"/>
              </a:rPr>
              <a:t>第二段</a:t>
            </a:r>
            <a:endParaRPr lang="en-US" altLang="zh-TW" sz="4400">
              <a:solidFill>
                <a:schemeClr val="bg1"/>
              </a:solidFill>
              <a:ea typeface="標楷體" pitchFamily="65" charset="-120"/>
            </a:endParaRPr>
          </a:p>
        </p:txBody>
      </p:sp>
      <p:pic>
        <p:nvPicPr>
          <p:cNvPr id="193541" name="圖片 5" descr="下方ICON-關閉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492875"/>
            <a:ext cx="846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5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翰林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翰林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14343</TotalTime>
  <Words>10589</Words>
  <Application>Microsoft Office PowerPoint</Application>
  <PresentationFormat>如螢幕大小 (4:3)</PresentationFormat>
  <Paragraphs>1553</Paragraphs>
  <Slides>243</Slides>
  <Notes>57</Notes>
  <HiddenSlides>71</HiddenSlides>
  <MMClips>0</MMClips>
  <ScaleCrop>false</ScaleCrop>
  <HeadingPairs>
    <vt:vector size="4" baseType="variant">
      <vt:variant>
        <vt:lpstr>佈景主題</vt:lpstr>
      </vt:variant>
      <vt:variant>
        <vt:i4>9</vt:i4>
      </vt:variant>
      <vt:variant>
        <vt:lpstr>投影片標題</vt:lpstr>
      </vt:variant>
      <vt:variant>
        <vt:i4>243</vt:i4>
      </vt:variant>
    </vt:vector>
  </HeadingPairs>
  <TitlesOfParts>
    <vt:vector size="252" baseType="lpstr">
      <vt:lpstr>預設簡報設計</vt:lpstr>
      <vt:lpstr>1_預設簡報設計</vt:lpstr>
      <vt:lpstr>13_預設簡報設計</vt:lpstr>
      <vt:lpstr>14_預設簡報設計</vt:lpstr>
      <vt:lpstr>12_預設簡報設計</vt:lpstr>
      <vt:lpstr>15_預設簡報設計</vt:lpstr>
      <vt:lpstr>16_預設簡報設計</vt:lpstr>
      <vt:lpstr>17_預設簡報設計</vt:lpstr>
      <vt:lpstr>11_翰林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六、問題討論</vt:lpstr>
      <vt:lpstr>PowerPoint 簡報</vt:lpstr>
      <vt:lpstr>PowerPoint 簡報</vt:lpstr>
      <vt:lpstr>PowerPoint 簡報</vt:lpstr>
      <vt:lpstr>七、應用練習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八、統測精選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九、延伸閱讀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十、網路資源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E03005</dc:creator>
  <cp:lastModifiedBy>雅淨</cp:lastModifiedBy>
  <cp:revision>1560</cp:revision>
  <cp:lastPrinted>2013-03-06T06:46:24Z</cp:lastPrinted>
  <dcterms:created xsi:type="dcterms:W3CDTF">2013-01-08T02:53:40Z</dcterms:created>
  <dcterms:modified xsi:type="dcterms:W3CDTF">2017-12-05T00:51:37Z</dcterms:modified>
</cp:coreProperties>
</file>