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3"/>
  </p:notesMasterIdLst>
  <p:handoutMasterIdLst>
    <p:handoutMasterId r:id="rId94"/>
  </p:handoutMasterIdLst>
  <p:sldIdLst>
    <p:sldId id="267" r:id="rId2"/>
    <p:sldId id="517" r:id="rId3"/>
    <p:sldId id="1052" r:id="rId4"/>
    <p:sldId id="1045" r:id="rId5"/>
    <p:sldId id="1046" r:id="rId6"/>
    <p:sldId id="1047" r:id="rId7"/>
    <p:sldId id="1048" r:id="rId8"/>
    <p:sldId id="1049" r:id="rId9"/>
    <p:sldId id="1050" r:id="rId10"/>
    <p:sldId id="1051" r:id="rId11"/>
    <p:sldId id="1053" r:id="rId12"/>
    <p:sldId id="659" r:id="rId13"/>
    <p:sldId id="818" r:id="rId14"/>
    <p:sldId id="823" r:id="rId15"/>
    <p:sldId id="825" r:id="rId16"/>
    <p:sldId id="826" r:id="rId17"/>
    <p:sldId id="1054" r:id="rId18"/>
    <p:sldId id="982" r:id="rId19"/>
    <p:sldId id="778" r:id="rId20"/>
    <p:sldId id="735" r:id="rId21"/>
    <p:sldId id="738" r:id="rId22"/>
    <p:sldId id="1055" r:id="rId23"/>
    <p:sldId id="840" r:id="rId24"/>
    <p:sldId id="741" r:id="rId25"/>
    <p:sldId id="846" r:id="rId26"/>
    <p:sldId id="881" r:id="rId27"/>
    <p:sldId id="1056" r:id="rId28"/>
    <p:sldId id="1057" r:id="rId29"/>
    <p:sldId id="998" r:id="rId30"/>
    <p:sldId id="999" r:id="rId31"/>
    <p:sldId id="1005" r:id="rId32"/>
    <p:sldId id="1004" r:id="rId33"/>
    <p:sldId id="1006" r:id="rId34"/>
    <p:sldId id="779" r:id="rId35"/>
    <p:sldId id="754" r:id="rId36"/>
    <p:sldId id="756" r:id="rId37"/>
    <p:sldId id="759" r:id="rId38"/>
    <p:sldId id="864" r:id="rId39"/>
    <p:sldId id="762" r:id="rId40"/>
    <p:sldId id="904" r:id="rId41"/>
    <p:sldId id="907" r:id="rId42"/>
    <p:sldId id="910" r:id="rId43"/>
    <p:sldId id="911" r:id="rId44"/>
    <p:sldId id="913" r:id="rId45"/>
    <p:sldId id="1058" r:id="rId46"/>
    <p:sldId id="1021" r:id="rId47"/>
    <p:sldId id="777" r:id="rId48"/>
    <p:sldId id="926" r:id="rId49"/>
    <p:sldId id="513" r:id="rId50"/>
    <p:sldId id="272" r:id="rId51"/>
    <p:sldId id="328" r:id="rId52"/>
    <p:sldId id="330" r:id="rId53"/>
    <p:sldId id="332" r:id="rId54"/>
    <p:sldId id="1035" r:id="rId55"/>
    <p:sldId id="927" r:id="rId56"/>
    <p:sldId id="335" r:id="rId57"/>
    <p:sldId id="336" r:id="rId58"/>
    <p:sldId id="337" r:id="rId59"/>
    <p:sldId id="338" r:id="rId60"/>
    <p:sldId id="340" r:id="rId61"/>
    <p:sldId id="341" r:id="rId62"/>
    <p:sldId id="514" r:id="rId63"/>
    <p:sldId id="455" r:id="rId64"/>
    <p:sldId id="939" r:id="rId65"/>
    <p:sldId id="445" r:id="rId66"/>
    <p:sldId id="940" r:id="rId67"/>
    <p:sldId id="446" r:id="rId68"/>
    <p:sldId id="941" r:id="rId69"/>
    <p:sldId id="1022" r:id="rId70"/>
    <p:sldId id="1023" r:id="rId71"/>
    <p:sldId id="450" r:id="rId72"/>
    <p:sldId id="943" r:id="rId73"/>
    <p:sldId id="452" r:id="rId74"/>
    <p:sldId id="945" r:id="rId75"/>
    <p:sldId id="946" r:id="rId76"/>
    <p:sldId id="947" r:id="rId77"/>
    <p:sldId id="948" r:id="rId78"/>
    <p:sldId id="1025" r:id="rId79"/>
    <p:sldId id="1026" r:id="rId80"/>
    <p:sldId id="1027" r:id="rId81"/>
    <p:sldId id="1028" r:id="rId82"/>
    <p:sldId id="1029" r:id="rId83"/>
    <p:sldId id="1030" r:id="rId84"/>
    <p:sldId id="1031" r:id="rId85"/>
    <p:sldId id="1036" r:id="rId86"/>
    <p:sldId id="1037" r:id="rId87"/>
    <p:sldId id="1038" r:id="rId88"/>
    <p:sldId id="515" r:id="rId89"/>
    <p:sldId id="949" r:id="rId90"/>
    <p:sldId id="953" r:id="rId91"/>
    <p:sldId id="956" r:id="rId92"/>
  </p:sldIdLst>
  <p:sldSz cx="9144000" cy="6858000" type="screen4x3"/>
  <p:notesSz cx="6735763" cy="9866313"/>
  <p:defaultTextStyle>
    <a:defPPr>
      <a:defRPr lang="zh-TW"/>
    </a:defPPr>
    <a:lvl1pPr algn="l" rtl="0" fontAlgn="base">
      <a:spcBef>
        <a:spcPct val="50000"/>
      </a:spcBef>
      <a:spcAft>
        <a:spcPct val="0"/>
      </a:spcAft>
      <a:defRPr kumimoji="1" sz="1200" b="1" kern="1200">
        <a:solidFill>
          <a:srgbClr val="0099FF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1200" b="1" kern="1200">
        <a:solidFill>
          <a:srgbClr val="0099FF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1200" b="1" kern="1200">
        <a:solidFill>
          <a:srgbClr val="0099FF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1200" b="1" kern="1200">
        <a:solidFill>
          <a:srgbClr val="0099FF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1200" b="1" kern="1200">
        <a:solidFill>
          <a:srgbClr val="0099FF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1200" b="1" kern="1200">
        <a:solidFill>
          <a:srgbClr val="0099FF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1200" b="1" kern="1200">
        <a:solidFill>
          <a:srgbClr val="0099FF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1200" b="1" kern="1200">
        <a:solidFill>
          <a:srgbClr val="0099FF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1200" b="1" kern="1200">
        <a:solidFill>
          <a:srgbClr val="0099FF"/>
        </a:solidFill>
        <a:latin typeface="Arial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  <a:srgbClr val="FF9900"/>
    <a:srgbClr val="339933"/>
    <a:srgbClr val="FF0000"/>
    <a:srgbClr val="0066CC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457" autoAdjust="0"/>
  </p:normalViewPr>
  <p:slideViewPr>
    <p:cSldViewPr>
      <p:cViewPr>
        <p:scale>
          <a:sx n="50" d="100"/>
          <a:sy n="50" d="100"/>
        </p:scale>
        <p:origin x="-812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7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b="0">
                <a:solidFill>
                  <a:schemeClr val="tx1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b="0">
                <a:solidFill>
                  <a:schemeClr val="tx1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345D6FB8-55FC-4783-B7FE-D0915A8A262B}" type="datetimeFigureOut">
              <a:rPr lang="zh-TW" altLang="en-US"/>
              <a:pPr>
                <a:defRPr/>
              </a:pPr>
              <a:t>2019/6/5</a:t>
            </a:fld>
            <a:endParaRPr lang="en-US" altLang="zh-TW"/>
          </a:p>
        </p:txBody>
      </p:sp>
      <p:sp>
        <p:nvSpPr>
          <p:cNvPr id="1185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b="0">
                <a:solidFill>
                  <a:schemeClr val="tx1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5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b="0">
                <a:solidFill>
                  <a:schemeClr val="tx1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E331E15-34AE-4349-ACC3-A22AF64B1D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0223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1FF9539-ABAA-44E4-A961-05167F3250F8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0A36C8F4-3292-444F-81D5-02521EDB3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702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62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36228" name="投影片編號版面配置區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F1A5C5-2BF0-4600-8A79-E4553E30C556}" type="slidenum">
              <a:rPr lang="zh-TW" altLang="en-US" b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US" altLang="zh-TW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72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37252" name="投影片編號版面配置區 3"/>
          <p:cNvSpPr txBox="1">
            <a:spLocks noGrp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57BCAE-17B0-489D-85BA-366305768A80}" type="slidenum">
              <a:rPr lang="zh-TW" altLang="en-US" b="0">
                <a:latin typeface="Arial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US" altLang="zh-TW" b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63D85-031F-4877-A246-84861672B004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F84B9-5E46-49F7-8F37-A8CD63CAEF38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0D2C-332C-4F0E-BF72-548D3436D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53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9A21F-755F-4139-A50C-6E70C7A767B4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5FF78-8D3F-40DD-84A0-2C30044B16E5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DAABA-62A9-42D2-A88A-92B21D1A1C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47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96336" y="274638"/>
            <a:ext cx="1090464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99512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CC28-B69C-4E23-BF59-6259701DD3BD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C0CF-5150-4F02-B53B-B93D7B67AF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46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762C-A219-4B0B-B1C1-8C3E925F70FA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FAC85-34B0-4D4F-ADA6-5865574BCDAC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A00C-6441-44FF-8E1E-B5569D36C9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24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28FD-4800-4968-AA20-025DFAD334CA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C19F1-3C0D-4528-8DFF-BD64A3ECC495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7EC0-1ECE-4BA4-9344-EFF38F71D3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689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DD838-5F78-469F-B8A6-0A5E4AAAED68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621A9-46A4-47D9-89C1-DD7FACCDB126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38AAA-BABE-4037-AA08-5B5359E389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58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FC76-D8E9-44B6-B0AC-D7D68E855786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8E8DA-4693-41C0-91BC-05FE67E0CE4E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E296-9D52-4D20-BC29-1802CB39A9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29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6607-6A6B-4727-9A00-D076F2D547EB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C6F1A-85E7-4702-B3F3-3A8067F3BCBA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F9AA-F6BA-497F-BF8A-C93266A884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096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D4F66-74C7-4A2E-978C-C57E2863830D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597A-D423-421B-9CA5-7E6A31516D3C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C71BC-92ED-4A29-8B0D-CDAF8983AC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49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D426B-A26F-4D27-93DB-B5B65805E930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FAF57-BF53-4D0E-90E2-71AC3AE003AD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936C-D86F-40BD-A625-02AC5181AF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27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FDB16-4500-4AA3-8CFF-3A0BC1DA5FD2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D7E3C-F6BA-46BF-A374-174E4A741E31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DFBA6-C89E-4BD0-BA5B-346855BC29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98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 b="0">
                <a:solidFill>
                  <a:schemeClr val="tx1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22A32A84-3C94-4763-82D7-3B334B8EAFEA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 b="0">
                <a:solidFill>
                  <a:schemeClr val="tx1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AA5CACEF-3EEC-4CFF-A8A5-30CF31D077C7}" type="datetimeFigureOut">
              <a:rPr lang="zh-TW" altLang="en-US"/>
              <a:pPr>
                <a:defRPr/>
              </a:pPr>
              <a:t>2019/6/5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 b="0">
                <a:solidFill>
                  <a:schemeClr val="tx1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b="0">
                <a:solidFill>
                  <a:schemeClr val="tx1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CFE45743-664E-4954-AB2C-EAC48E4918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8" r:id="rId1"/>
    <p:sldLayoutId id="2147485009" r:id="rId2"/>
    <p:sldLayoutId id="2147485010" r:id="rId3"/>
    <p:sldLayoutId id="2147485011" r:id="rId4"/>
    <p:sldLayoutId id="2147485012" r:id="rId5"/>
    <p:sldLayoutId id="2147485013" r:id="rId6"/>
    <p:sldLayoutId id="2147485014" r:id="rId7"/>
    <p:sldLayoutId id="2147485015" r:id="rId8"/>
    <p:sldLayoutId id="2147485016" r:id="rId9"/>
    <p:sldLayoutId id="2147485017" r:id="rId10"/>
    <p:sldLayoutId id="214748501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7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7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8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8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8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8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85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8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87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ChangeArrowheads="1"/>
          </p:cNvSpPr>
          <p:nvPr/>
        </p:nvSpPr>
        <p:spPr bwMode="auto">
          <a:xfrm>
            <a:off x="755650" y="3644900"/>
            <a:ext cx="7704138" cy="269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5800">
                <a:solidFill>
                  <a:srgbClr val="CC3300"/>
                </a:solidFill>
                <a:latin typeface="標楷體" pitchFamily="65" charset="-120"/>
                <a:ea typeface="標楷體" pitchFamily="65" charset="-120"/>
              </a:rPr>
              <a:t>第七課</a:t>
            </a:r>
            <a:r>
              <a:rPr lang="zh-TW" altLang="en-US" sz="58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58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8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唐詩選 </a:t>
            </a:r>
            <a:br>
              <a:rPr lang="zh-TW" altLang="en-US" sz="58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黃鶴樓 </a:t>
            </a:r>
            <a:r>
              <a:rPr lang="en-US" altLang="zh-TW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石壕　吏 </a:t>
            </a:r>
            <a:r>
              <a:rPr lang="en-US" altLang="zh-TW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b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山行</a:t>
            </a:r>
            <a:endParaRPr lang="zh-TW" altLang="en-US" sz="3600" b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15715" name="Group 14"/>
          <p:cNvGrpSpPr>
            <a:grpSpLocks/>
          </p:cNvGrpSpPr>
          <p:nvPr/>
        </p:nvGrpSpPr>
        <p:grpSpPr bwMode="auto">
          <a:xfrm>
            <a:off x="5213350" y="5734050"/>
            <a:ext cx="438150" cy="574675"/>
            <a:chOff x="3239" y="3612"/>
            <a:chExt cx="276" cy="362"/>
          </a:xfrm>
        </p:grpSpPr>
        <p:sp>
          <p:nvSpPr>
            <p:cNvPr id="115716" name="Text Box 12"/>
            <p:cNvSpPr txBox="1">
              <a:spLocks noChangeArrowheads="1"/>
            </p:cNvSpPr>
            <p:nvPr/>
          </p:nvSpPr>
          <p:spPr bwMode="auto">
            <a:xfrm>
              <a:off x="3239" y="3612"/>
              <a:ext cx="231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200">
                  <a:ea typeface="標楷體" pitchFamily="65" charset="-120"/>
                </a:rPr>
                <a:t>ㄏㄠ</a:t>
              </a:r>
            </a:p>
          </p:txBody>
        </p:sp>
        <p:pic>
          <p:nvPicPr>
            <p:cNvPr id="115717" name="Picture 13" descr="黑-二聲-小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3657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標題 1"/>
          <p:cNvSpPr>
            <a:spLocks/>
          </p:cNvSpPr>
          <p:nvPr/>
        </p:nvSpPr>
        <p:spPr bwMode="auto">
          <a:xfrm>
            <a:off x="395288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文章題解</a:t>
            </a:r>
            <a:r>
              <a:rPr lang="en-US" altLang="zh-TW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-17</a:t>
            </a:r>
          </a:p>
        </p:txBody>
      </p:sp>
      <p:sp>
        <p:nvSpPr>
          <p:cNvPr id="142339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908050"/>
            <a:ext cx="8362950" cy="576263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唐代詩派及重要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詩人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804916" name="Group 52"/>
          <p:cNvGraphicFramePr>
            <a:graphicFrameLocks noGrp="1"/>
          </p:cNvGraphicFramePr>
          <p:nvPr>
            <p:ph sz="half" idx="4294967295"/>
          </p:nvPr>
        </p:nvGraphicFramePr>
        <p:xfrm>
          <a:off x="539750" y="1628775"/>
          <a:ext cx="8002588" cy="2262189"/>
        </p:xfrm>
        <a:graphic>
          <a:graphicData uri="http://schemas.openxmlformats.org/drawingml/2006/table">
            <a:tbl>
              <a:tblPr/>
              <a:tblGrid>
                <a:gridCol w="503238"/>
                <a:gridCol w="1368425"/>
                <a:gridCol w="6130925"/>
              </a:tblGrid>
              <a:tr h="5181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詩派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代表作家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17440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晚唐</a:t>
                      </a:r>
                    </a:p>
                  </a:txBody>
                  <a:tcPr marT="45705" marB="45705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綺情派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杜牧、李商隱、韓偓　（香奩　 體）、溫庭筠</a:t>
                      </a: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2355" name="Group 55"/>
          <p:cNvGrpSpPr>
            <a:grpSpLocks/>
          </p:cNvGrpSpPr>
          <p:nvPr/>
        </p:nvGrpSpPr>
        <p:grpSpPr bwMode="auto">
          <a:xfrm>
            <a:off x="7092950" y="2492375"/>
            <a:ext cx="438150" cy="719138"/>
            <a:chOff x="4509" y="1706"/>
            <a:chExt cx="276" cy="453"/>
          </a:xfrm>
        </p:grpSpPr>
        <p:sp>
          <p:nvSpPr>
            <p:cNvPr id="142361" name="Text Box 44"/>
            <p:cNvSpPr txBox="1">
              <a:spLocks noChangeArrowheads="1"/>
            </p:cNvSpPr>
            <p:nvPr/>
          </p:nvSpPr>
          <p:spPr bwMode="auto">
            <a:xfrm>
              <a:off x="4509" y="1706"/>
              <a:ext cx="231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200">
                  <a:solidFill>
                    <a:srgbClr val="0099FF"/>
                  </a:solidFill>
                  <a:ea typeface="標楷體" pitchFamily="65" charset="-120"/>
                </a:rPr>
                <a:t>ㄌㄧㄢ</a:t>
              </a:r>
            </a:p>
          </p:txBody>
        </p:sp>
        <p:pic>
          <p:nvPicPr>
            <p:cNvPr id="142362" name="Picture 45" descr="二聲-小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842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2356" name="Group 48"/>
          <p:cNvGrpSpPr>
            <a:grpSpLocks/>
          </p:cNvGrpSpPr>
          <p:nvPr/>
        </p:nvGrpSpPr>
        <p:grpSpPr bwMode="auto">
          <a:xfrm>
            <a:off x="5724525" y="2638425"/>
            <a:ext cx="431800" cy="719138"/>
            <a:chOff x="3515" y="1616"/>
            <a:chExt cx="272" cy="453"/>
          </a:xfrm>
        </p:grpSpPr>
        <p:sp>
          <p:nvSpPr>
            <p:cNvPr id="142359" name="Text Box 43"/>
            <p:cNvSpPr txBox="1">
              <a:spLocks noChangeArrowheads="1"/>
            </p:cNvSpPr>
            <p:nvPr/>
          </p:nvSpPr>
          <p:spPr bwMode="auto">
            <a:xfrm>
              <a:off x="3515" y="1616"/>
              <a:ext cx="231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200">
                  <a:solidFill>
                    <a:srgbClr val="0099FF"/>
                  </a:solidFill>
                  <a:ea typeface="標楷體" pitchFamily="65" charset="-120"/>
                </a:rPr>
                <a:t>ㄨㄛ</a:t>
              </a:r>
            </a:p>
          </p:txBody>
        </p:sp>
        <p:pic>
          <p:nvPicPr>
            <p:cNvPr id="142360" name="Picture 46" descr="四聲-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" y="1706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2358" name="Picture 58" descr="下ICON-回目次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5589588"/>
            <a:ext cx="137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5841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鄉愁</a:t>
            </a:r>
            <a:endParaRPr lang="en-US" altLang="zh-TW" dirty="0" smtClean="0"/>
          </a:p>
          <a:p>
            <a:r>
              <a:rPr lang="zh-TW" altLang="en-US" dirty="0"/>
              <a:t>閒</a:t>
            </a:r>
            <a:r>
              <a:rPr lang="zh-TW" altLang="en-US" dirty="0" smtClean="0"/>
              <a:t>情</a:t>
            </a:r>
            <a:endParaRPr lang="en-US" altLang="zh-TW" dirty="0" smtClean="0"/>
          </a:p>
          <a:p>
            <a:r>
              <a:rPr lang="zh-TW" altLang="en-US" dirty="0" smtClean="0"/>
              <a:t>閨怨</a:t>
            </a:r>
            <a:endParaRPr lang="en-US" altLang="zh-TW" dirty="0" smtClean="0"/>
          </a:p>
          <a:p>
            <a:r>
              <a:rPr lang="zh-TW" altLang="en-US" dirty="0" smtClean="0"/>
              <a:t>社會現象</a:t>
            </a:r>
            <a:endParaRPr lang="en-US" altLang="zh-TW" dirty="0" smtClean="0"/>
          </a:p>
          <a:p>
            <a:r>
              <a:rPr lang="zh-TW" altLang="en-US" dirty="0" smtClean="0"/>
              <a:t>歲月</a:t>
            </a:r>
            <a:endParaRPr lang="en-US" altLang="zh-TW" dirty="0" smtClean="0"/>
          </a:p>
          <a:p>
            <a:r>
              <a:rPr lang="zh-TW" altLang="en-US" dirty="0"/>
              <a:t>感慨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7983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889125"/>
            <a:ext cx="5905500" cy="3484563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一、黃鶴樓</a:t>
            </a:r>
            <a:r>
              <a:rPr lang="zh-TW" altLang="en-US" sz="5500" b="1" dirty="0" smtClean="0">
                <a:latin typeface="標楷體" pitchFamily="65" charset="-120"/>
                <a:ea typeface="標楷體" pitchFamily="65" charset="-120"/>
              </a:rPr>
              <a:t>                   </a:t>
            </a:r>
          </a:p>
          <a:p>
            <a:pPr algn="r">
              <a:buFontTx/>
              <a:buNone/>
            </a:pPr>
            <a:r>
              <a:rPr lang="zh-TW" altLang="en-US" sz="5500" b="1" dirty="0" smtClean="0">
                <a:latin typeface="標楷體" pitchFamily="65" charset="-120"/>
                <a:ea typeface="標楷體" pitchFamily="65" charset="-120"/>
              </a:rPr>
              <a:t> 崔顥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6632"/>
            <a:ext cx="8640763" cy="5761038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TW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◆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崔顥生平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　年輕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時代豔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體詩，如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王家少婦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 algn="ctr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十五嫁王昌，盈盈入畫堂。</a:t>
            </a:r>
          </a:p>
          <a:p>
            <a:pPr algn="ctr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自矜年正少，復倚婿為郎。</a:t>
            </a:r>
          </a:p>
          <a:p>
            <a:pPr algn="ctr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舞愛前溪綠，歌憐子夜長。</a:t>
            </a:r>
          </a:p>
          <a:p>
            <a:pPr algn="ctr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閒時鬥百草，度日不成妝。</a:t>
            </a:r>
          </a:p>
        </p:txBody>
      </p:sp>
      <p:sp>
        <p:nvSpPr>
          <p:cNvPr id="154627" name="Rectangle 2"/>
          <p:cNvSpPr txBox="1">
            <a:spLocks noChangeArrowheads="1"/>
          </p:cNvSpPr>
          <p:nvPr/>
        </p:nvSpPr>
        <p:spPr bwMode="auto">
          <a:xfrm>
            <a:off x="457200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作者介紹</a:t>
            </a:r>
            <a:r>
              <a:rPr lang="en-US" altLang="zh-TW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-3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1680" y="116632"/>
            <a:ext cx="6444208" cy="5832475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◆崔顥的文學成就</a:t>
            </a:r>
          </a:p>
          <a:p>
            <a:pPr>
              <a:buFontTx/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邊塞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詩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送單于裴都護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馬去翩翩，秋城月正圓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單于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莫近塞，都護欲回邊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漢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驛通煙火，胡沙乏水泉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成須獻捷，未必去經年。</a:t>
            </a:r>
          </a:p>
          <a:p>
            <a:pPr>
              <a:buFontTx/>
              <a:buNone/>
            </a:pPr>
            <a:endParaRPr lang="zh-TW" alt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0"/>
            <a:ext cx="7560394" cy="6525344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宮怨詩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長安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城中月如練，家家此夜持針線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仙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裙玉佩空自知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，天上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人間不相見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信深陰夜轉幽，瑤階金閣數螢流。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班姬此夕愁無限，河漢三更看鬥牛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五言樂府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家何處住，妾住在橫塘。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停船暫借問，或恐是同鄉。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9747" name="Rectangle 2"/>
          <p:cNvSpPr txBox="1">
            <a:spLocks noChangeArrowheads="1"/>
          </p:cNvSpPr>
          <p:nvPr/>
        </p:nvSpPr>
        <p:spPr bwMode="auto">
          <a:xfrm>
            <a:off x="457200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作者介紹</a:t>
            </a:r>
            <a:r>
              <a:rPr lang="en-US" altLang="zh-TW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-8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35550" y="116632"/>
            <a:ext cx="4508450" cy="6741368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◆黃鶴樓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相關地理位置簡圖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dirty="0" smtClean="0">
                <a:ea typeface="標楷體" pitchFamily="65" charset="-120"/>
              </a:rPr>
              <a:t>　　</a:t>
            </a:r>
            <a:endParaRPr lang="zh-TW" altLang="en-US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6077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4392613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內容版面配置區 2"/>
          <p:cNvSpPr txBox="1">
            <a:spLocks/>
          </p:cNvSpPr>
          <p:nvPr/>
        </p:nvSpPr>
        <p:spPr bwMode="auto">
          <a:xfrm>
            <a:off x="5348932" y="1484784"/>
            <a:ext cx="237631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eaLnBrk="0" hangingPunct="0">
              <a:spcBef>
                <a:spcPct val="20000"/>
              </a:spcBef>
              <a:buChar char="•"/>
              <a:tabLst>
                <a:tab pos="0" algn="l"/>
              </a:tabLst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0" algn="l"/>
              </a:tabLst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kumimoji="0"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東吳，軍事需要駐兵哨所譙樓</a:t>
            </a:r>
            <a:endParaRPr kumimoji="0" lang="en-US" altLang="zh-TW" sz="2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kumimoji="0"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相傳仙人</a:t>
            </a: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騎黃鶴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經過</a:t>
            </a:r>
            <a:endParaRPr kumimoji="0" lang="en-US" altLang="zh-TW" sz="2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kumimoji="0"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後人在</a:t>
            </a: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磯上建樓，名為黃鶴樓。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A\Desktop\國一甲\課文圖檔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64743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/>
          </p:cNvSpPr>
          <p:nvPr/>
        </p:nvSpPr>
        <p:spPr bwMode="auto">
          <a:xfrm>
            <a:off x="221487" y="-9525"/>
            <a:ext cx="8713787" cy="575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TW" altLang="zh-TW" kern="0" smtClean="0">
                <a:solidFill>
                  <a:srgbClr val="FF0000"/>
                </a:solidFill>
                <a:ea typeface="標楷體" pitchFamily="65" charset="-120"/>
              </a:rPr>
              <a:t>寫登臨黃鶴樓遠眺，而興思鄉之愁。</a:t>
            </a:r>
            <a:endParaRPr lang="en-US" altLang="zh-TW" kern="0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5436096" y="2969568"/>
            <a:ext cx="32316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100" dirty="0">
                <a:solidFill>
                  <a:srgbClr val="0000FF"/>
                </a:solidFill>
                <a:ea typeface="微軟正黑體" pitchFamily="34" charset="-120"/>
              </a:rPr>
              <a:t>含有歲月</a:t>
            </a:r>
            <a:r>
              <a:rPr lang="zh-TW" altLang="zh-TW" sz="2100" dirty="0" smtClean="0">
                <a:solidFill>
                  <a:srgbClr val="0000FF"/>
                </a:solidFill>
                <a:ea typeface="微軟正黑體" pitchFamily="34" charset="-120"/>
              </a:rPr>
              <a:t>不再</a:t>
            </a: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  </a:t>
            </a:r>
            <a:r>
              <a:rPr lang="zh-TW" altLang="zh-TW" sz="2100" dirty="0" smtClean="0">
                <a:solidFill>
                  <a:srgbClr val="0000FF"/>
                </a:solidFill>
                <a:ea typeface="微軟正黑體" pitchFamily="34" charset="-120"/>
              </a:rPr>
              <a:t>世事</a:t>
            </a:r>
            <a:r>
              <a:rPr lang="zh-TW" altLang="zh-TW" sz="2100" dirty="0">
                <a:solidFill>
                  <a:srgbClr val="0000FF"/>
                </a:solidFill>
                <a:ea typeface="微軟正黑體" pitchFamily="34" charset="-120"/>
              </a:rPr>
              <a:t>茫茫的感慨</a:t>
            </a:r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2088595" y="4263177"/>
            <a:ext cx="32316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sz="2100" dirty="0">
                <a:solidFill>
                  <a:srgbClr val="0000FF"/>
                </a:solidFill>
                <a:ea typeface="微軟正黑體" pitchFamily="34" charset="-120"/>
              </a:rPr>
              <a:t>描寫遊子思鄉之情</a:t>
            </a:r>
          </a:p>
        </p:txBody>
      </p:sp>
      <p:sp>
        <p:nvSpPr>
          <p:cNvPr id="8" name="文字方塊 48"/>
          <p:cNvSpPr txBox="1">
            <a:spLocks noChangeArrowheads="1"/>
          </p:cNvSpPr>
          <p:nvPr/>
        </p:nvSpPr>
        <p:spPr bwMode="auto">
          <a:xfrm>
            <a:off x="1115616" y="1895500"/>
            <a:ext cx="32316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100" dirty="0">
                <a:solidFill>
                  <a:srgbClr val="FF0066"/>
                </a:solidFill>
                <a:ea typeface="微軟正黑體" pitchFamily="34" charset="-120"/>
              </a:rPr>
              <a:t>倒裝（江上煙波使人愁）</a:t>
            </a:r>
          </a:p>
        </p:txBody>
      </p:sp>
      <p:sp>
        <p:nvSpPr>
          <p:cNvPr id="9" name="文字方塊 48"/>
          <p:cNvSpPr txBox="1">
            <a:spLocks noChangeArrowheads="1"/>
          </p:cNvSpPr>
          <p:nvPr/>
        </p:nvSpPr>
        <p:spPr bwMode="auto">
          <a:xfrm>
            <a:off x="2365103" y="1959695"/>
            <a:ext cx="323165" cy="3269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100" dirty="0">
                <a:solidFill>
                  <a:srgbClr val="FF0066"/>
                </a:solidFill>
                <a:ea typeface="微軟正黑體" pitchFamily="34" charset="-120"/>
              </a:rPr>
              <a:t>倒裝（日暮何處是鄉關）</a:t>
            </a: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 bwMode="auto">
          <a:xfrm>
            <a:off x="8345532" y="-18530"/>
            <a:ext cx="798468" cy="687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eaLnBrk="0" hangingPunct="0">
              <a:spcBef>
                <a:spcPct val="20000"/>
              </a:spcBef>
              <a:buChar char="•"/>
              <a:tabLst>
                <a:tab pos="0" algn="l"/>
              </a:tabLst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0" algn="l"/>
              </a:tabLst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1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鶴</a:t>
            </a:r>
            <a:r>
              <a:rPr kumimoji="0" lang="zh-TW" altLang="en-US" sz="21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去樓空，白雲悠悠</a:t>
            </a:r>
            <a:r>
              <a:rPr kumimoji="0" lang="zh-TW" altLang="en-US" sz="21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，世事無常，詩人</a:t>
            </a:r>
            <a:r>
              <a:rPr kumimoji="0" lang="zh-TW" altLang="en-US" sz="21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弔古傷</a:t>
            </a:r>
            <a:r>
              <a:rPr kumimoji="0" lang="zh-TW" altLang="en-US" sz="21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今</a:t>
            </a:r>
            <a:endParaRPr kumimoji="0" lang="zh-TW" altLang="en-US" sz="2100" dirty="0">
              <a:solidFill>
                <a:srgbClr val="0000FF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43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 descr="分頁底圖-補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3"/>
            <a:ext cx="91440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3" name="直排文字版面配置區 4"/>
          <p:cNvSpPr>
            <a:spLocks/>
          </p:cNvSpPr>
          <p:nvPr/>
        </p:nvSpPr>
        <p:spPr bwMode="auto">
          <a:xfrm>
            <a:off x="539751" y="876300"/>
            <a:ext cx="6264498" cy="528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古：昔人已乘黃鶴去</a:t>
            </a:r>
          </a:p>
          <a:p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今：此地空餘黃鶴樓</a:t>
            </a:r>
          </a:p>
          <a:p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虛：神話傳說</a:t>
            </a:r>
          </a:p>
          <a:p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實：黃鶴樓</a:t>
            </a:r>
          </a:p>
          <a:p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遠：晴川歷歷漢陽樹</a:t>
            </a:r>
          </a:p>
          <a:p>
            <a:pPr>
              <a:buFontTx/>
              <a:buNone/>
            </a:pPr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　　　芳草萋萋鸚鵡洲</a:t>
            </a:r>
          </a:p>
          <a:p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近：日暮鄉關何處是</a:t>
            </a:r>
          </a:p>
          <a:p>
            <a:pPr>
              <a:buFontTx/>
              <a:buNone/>
            </a:pPr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　　　煙波江上使人愁</a:t>
            </a:r>
          </a:p>
        </p:txBody>
      </p:sp>
      <p:pic>
        <p:nvPicPr>
          <p:cNvPr id="174084" name="圖片 5" descr="下方ICON-關閉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492875"/>
            <a:ext cx="846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31"/>
          <p:cNvGrpSpPr>
            <a:grpSpLocks/>
          </p:cNvGrpSpPr>
          <p:nvPr/>
        </p:nvGrpSpPr>
        <p:grpSpPr bwMode="auto">
          <a:xfrm>
            <a:off x="323850" y="297656"/>
            <a:ext cx="8640763" cy="4030662"/>
            <a:chOff x="204" y="619"/>
            <a:chExt cx="5443" cy="2539"/>
          </a:xfrm>
        </p:grpSpPr>
        <p:sp>
          <p:nvSpPr>
            <p:cNvPr id="177158" name="Text Box 6"/>
            <p:cNvSpPr txBox="1">
              <a:spLocks noChangeArrowheads="1"/>
            </p:cNvSpPr>
            <p:nvPr/>
          </p:nvSpPr>
          <p:spPr bwMode="auto">
            <a:xfrm>
              <a:off x="204" y="1206"/>
              <a:ext cx="227" cy="86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黃鶴樓</a:t>
              </a:r>
              <a:endParaRPr lang="zh-TW" altLang="en-US" sz="2800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177159" name="Text Box 7"/>
            <p:cNvSpPr txBox="1">
              <a:spLocks noChangeArrowheads="1"/>
            </p:cNvSpPr>
            <p:nvPr/>
          </p:nvSpPr>
          <p:spPr bwMode="auto">
            <a:xfrm>
              <a:off x="699" y="870"/>
              <a:ext cx="911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ea typeface="標楷體" pitchFamily="65" charset="-120"/>
                </a:rPr>
                <a:t>今昔對比</a:t>
              </a:r>
            </a:p>
          </p:txBody>
        </p:sp>
        <p:sp>
          <p:nvSpPr>
            <p:cNvPr id="177160" name="AutoShape 8"/>
            <p:cNvSpPr>
              <a:spLocks/>
            </p:cNvSpPr>
            <p:nvPr/>
          </p:nvSpPr>
          <p:spPr bwMode="auto">
            <a:xfrm>
              <a:off x="1610" y="756"/>
              <a:ext cx="192" cy="544"/>
            </a:xfrm>
            <a:prstGeom prst="leftBrace">
              <a:avLst>
                <a:gd name="adj1" fmla="val 0"/>
                <a:gd name="adj2" fmla="val 5000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0000"/>
                </a:lnSpc>
                <a:buFontTx/>
                <a:buNone/>
              </a:pPr>
              <a:endParaRPr lang="zh-TW" altLang="en-US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eaLnBrk="1" hangingPunct="1">
                <a:lnSpc>
                  <a:spcPct val="90000"/>
                </a:lnSpc>
                <a:buFontTx/>
                <a:buNone/>
              </a:pPr>
              <a:endParaRPr lang="zh-TW" altLang="en-US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77161" name="Text Box 9"/>
            <p:cNvSpPr txBox="1">
              <a:spLocks noChangeArrowheads="1"/>
            </p:cNvSpPr>
            <p:nvPr/>
          </p:nvSpPr>
          <p:spPr bwMode="auto">
            <a:xfrm>
              <a:off x="1836" y="619"/>
              <a:ext cx="3811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ea typeface="標楷體" pitchFamily="65" charset="-120"/>
                </a:rPr>
                <a:t>登樓弔古</a:t>
              </a:r>
              <a:r>
                <a:rPr lang="en-US" altLang="zh-TW" sz="2800">
                  <a:latin typeface="標楷體" pitchFamily="65" charset="-120"/>
                  <a:ea typeface="標楷體" pitchFamily="65" charset="-120"/>
                </a:rPr>
                <a:t>—</a:t>
              </a:r>
              <a:r>
                <a:rPr lang="zh-TW" altLang="en-US" sz="2800">
                  <a:ea typeface="標楷體" pitchFamily="65" charset="-120"/>
                </a:rPr>
                <a:t>昔人已乘黃鶴去，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ea typeface="標楷體" pitchFamily="65" charset="-120"/>
                </a:rPr>
                <a:t>　　　　　此地空餘黃鶴樓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ea typeface="標楷體" pitchFamily="65" charset="-120"/>
                </a:rPr>
                <a:t>撫今追昔</a:t>
              </a:r>
              <a:r>
                <a:rPr lang="en-US" altLang="zh-TW" sz="2800">
                  <a:latin typeface="標楷體" pitchFamily="65" charset="-120"/>
                  <a:ea typeface="標楷體" pitchFamily="65" charset="-120"/>
                </a:rPr>
                <a:t>—</a:t>
              </a:r>
              <a:r>
                <a:rPr lang="zh-TW" altLang="en-US" sz="2800">
                  <a:ea typeface="標楷體" pitchFamily="65" charset="-120"/>
                </a:rPr>
                <a:t>黃鶴一去不復返，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ea typeface="標楷體" pitchFamily="65" charset="-120"/>
                </a:rPr>
                <a:t>　　　　　白雲千載空悠悠</a:t>
              </a:r>
            </a:p>
          </p:txBody>
        </p:sp>
        <p:sp>
          <p:nvSpPr>
            <p:cNvPr id="177162" name="Text Box 14"/>
            <p:cNvSpPr txBox="1">
              <a:spLocks noChangeArrowheads="1"/>
            </p:cNvSpPr>
            <p:nvPr/>
          </p:nvSpPr>
          <p:spPr bwMode="auto">
            <a:xfrm>
              <a:off x="702" y="2231"/>
              <a:ext cx="90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寫景抒情</a:t>
              </a:r>
              <a:endParaRPr lang="zh-TW" altLang="en-US" sz="2800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177163" name="AutoShape 17"/>
            <p:cNvSpPr>
              <a:spLocks/>
            </p:cNvSpPr>
            <p:nvPr/>
          </p:nvSpPr>
          <p:spPr bwMode="auto">
            <a:xfrm>
              <a:off x="1603" y="2114"/>
              <a:ext cx="157" cy="546"/>
            </a:xfrm>
            <a:prstGeom prst="leftBrace">
              <a:avLst>
                <a:gd name="adj1" fmla="val 0"/>
                <a:gd name="adj2" fmla="val 5000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0000"/>
                </a:lnSpc>
                <a:buFontTx/>
                <a:buNone/>
              </a:pPr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77164" name="Text Box 18"/>
            <p:cNvSpPr txBox="1">
              <a:spLocks noChangeArrowheads="1"/>
            </p:cNvSpPr>
            <p:nvPr/>
          </p:nvSpPr>
          <p:spPr bwMode="auto">
            <a:xfrm>
              <a:off x="1760" y="1979"/>
              <a:ext cx="3887" cy="1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ea typeface="標楷體" pitchFamily="65" charset="-120"/>
                </a:rPr>
                <a:t>登樓所見</a:t>
              </a:r>
              <a:r>
                <a:rPr lang="en-US" altLang="zh-TW" sz="2800">
                  <a:latin typeface="標楷體" pitchFamily="65" charset="-120"/>
                  <a:ea typeface="標楷體" pitchFamily="65" charset="-120"/>
                </a:rPr>
                <a:t>—</a:t>
              </a:r>
              <a:r>
                <a:rPr lang="zh-TW" altLang="en-US" sz="2800">
                  <a:ea typeface="標楷體" pitchFamily="65" charset="-120"/>
                </a:rPr>
                <a:t>晴川歷歷漢陽樹，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ea typeface="標楷體" pitchFamily="65" charset="-120"/>
                </a:rPr>
                <a:t>　　　　　芳草萋萋鸚鵡洲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ea typeface="標楷體" pitchFamily="65" charset="-120"/>
                </a:rPr>
                <a:t>興發鄉愁</a:t>
              </a:r>
              <a:r>
                <a:rPr lang="en-US" altLang="zh-TW" sz="2800">
                  <a:latin typeface="標楷體" pitchFamily="65" charset="-120"/>
                  <a:ea typeface="標楷體" pitchFamily="65" charset="-120"/>
                </a:rPr>
                <a:t>—</a:t>
              </a:r>
              <a:r>
                <a:rPr lang="zh-TW" altLang="en-US" sz="2800">
                  <a:ea typeface="標楷體" pitchFamily="65" charset="-120"/>
                </a:rPr>
                <a:t>日暮鄉關何處是？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ea typeface="標楷體" pitchFamily="65" charset="-120"/>
                </a:rPr>
                <a:t>　　　　　煙波江上使人愁</a:t>
              </a:r>
            </a:p>
          </p:txBody>
        </p:sp>
        <p:grpSp>
          <p:nvGrpSpPr>
            <p:cNvPr id="177165" name="Group 29"/>
            <p:cNvGrpSpPr>
              <a:grpSpLocks/>
            </p:cNvGrpSpPr>
            <p:nvPr/>
          </p:nvGrpSpPr>
          <p:grpSpPr bwMode="auto">
            <a:xfrm>
              <a:off x="431" y="1025"/>
              <a:ext cx="272" cy="1361"/>
              <a:chOff x="431" y="922"/>
              <a:chExt cx="272" cy="2086"/>
            </a:xfrm>
          </p:grpSpPr>
          <p:sp>
            <p:nvSpPr>
              <p:cNvPr id="177166" name="Freeform 11"/>
              <p:cNvSpPr>
                <a:spLocks/>
              </p:cNvSpPr>
              <p:nvPr/>
            </p:nvSpPr>
            <p:spPr bwMode="auto">
              <a:xfrm>
                <a:off x="567" y="922"/>
                <a:ext cx="2" cy="2076"/>
              </a:xfrm>
              <a:custGeom>
                <a:avLst/>
                <a:gdLst>
                  <a:gd name="T0" fmla="*/ 1 w 4"/>
                  <a:gd name="T1" fmla="*/ 906 h 2164"/>
                  <a:gd name="T2" fmla="*/ 1 w 4"/>
                  <a:gd name="T3" fmla="*/ 786 h 2164"/>
                  <a:gd name="T4" fmla="*/ 0 w 4"/>
                  <a:gd name="T5" fmla="*/ 0 h 2164"/>
                  <a:gd name="T6" fmla="*/ 1 w 4"/>
                  <a:gd name="T7" fmla="*/ 906 h 21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2164"/>
                  <a:gd name="T14" fmla="*/ 4 w 4"/>
                  <a:gd name="T15" fmla="*/ 2164 h 21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2164">
                    <a:moveTo>
                      <a:pt x="4" y="2164"/>
                    </a:moveTo>
                    <a:lnTo>
                      <a:pt x="4" y="1879"/>
                    </a:lnTo>
                    <a:lnTo>
                      <a:pt x="0" y="0"/>
                    </a:lnTo>
                    <a:lnTo>
                      <a:pt x="4" y="2164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TW" altLang="en-US"/>
              </a:p>
            </p:txBody>
          </p:sp>
          <p:sp>
            <p:nvSpPr>
              <p:cNvPr id="177167" name="Line 15"/>
              <p:cNvSpPr>
                <a:spLocks noChangeShapeType="1"/>
              </p:cNvSpPr>
              <p:nvPr/>
            </p:nvSpPr>
            <p:spPr bwMode="auto">
              <a:xfrm>
                <a:off x="573" y="3008"/>
                <a:ext cx="13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TW" altLang="en-US"/>
              </a:p>
            </p:txBody>
          </p:sp>
          <p:sp>
            <p:nvSpPr>
              <p:cNvPr id="177168" name="Line 10"/>
              <p:cNvSpPr>
                <a:spLocks noChangeShapeType="1"/>
              </p:cNvSpPr>
              <p:nvPr/>
            </p:nvSpPr>
            <p:spPr bwMode="auto">
              <a:xfrm>
                <a:off x="562" y="922"/>
                <a:ext cx="115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TW" altLang="en-US"/>
              </a:p>
            </p:txBody>
          </p:sp>
          <p:sp>
            <p:nvSpPr>
              <p:cNvPr id="177169" name="Line 22"/>
              <p:cNvSpPr>
                <a:spLocks noChangeShapeType="1"/>
              </p:cNvSpPr>
              <p:nvPr/>
            </p:nvSpPr>
            <p:spPr bwMode="auto">
              <a:xfrm>
                <a:off x="431" y="1897"/>
                <a:ext cx="131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TW" altLang="en-US"/>
              </a:p>
            </p:txBody>
          </p:sp>
        </p:grpSp>
      </p:grpSp>
      <p:sp>
        <p:nvSpPr>
          <p:cNvPr id="18" name="直排文字版面配置區 4"/>
          <p:cNvSpPr>
            <a:spLocks/>
          </p:cNvSpPr>
          <p:nvPr/>
        </p:nvSpPr>
        <p:spPr bwMode="auto">
          <a:xfrm>
            <a:off x="0" y="4725144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古：昔人已乘黃鶴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               今</a:t>
            </a: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：此地空餘黃鶴樓</a:t>
            </a:r>
          </a:p>
          <a:p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虛：神話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傳說                     實</a:t>
            </a: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：黃鶴樓</a:t>
            </a:r>
          </a:p>
          <a:p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遠：晴川歷歷漢陽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               近</a:t>
            </a: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：日暮鄉關何處是</a:t>
            </a:r>
          </a:p>
          <a:p>
            <a:pPr>
              <a:buFontTx/>
              <a:buNone/>
            </a:pPr>
            <a:r>
              <a:rPr lang="zh-TW" altLang="en-US" sz="2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芳草</a:t>
            </a: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萋萋鸚鵡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洲                   煙波</a:t>
            </a: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江上使人愁</a:t>
            </a:r>
            <a:endParaRPr lang="zh-TW" altLang="en-US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標題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660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學習重點</a:t>
            </a:r>
          </a:p>
        </p:txBody>
      </p:sp>
      <p:sp>
        <p:nvSpPr>
          <p:cNvPr id="117763" name="內容版面配置區 2"/>
          <p:cNvSpPr>
            <a:spLocks/>
          </p:cNvSpPr>
          <p:nvPr/>
        </p:nvSpPr>
        <p:spPr bwMode="auto">
          <a:xfrm>
            <a:off x="323850" y="1484313"/>
            <a:ext cx="8569325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lnSpc>
                <a:spcPct val="120000"/>
              </a:lnSpc>
              <a:buFontTx/>
              <a:buNone/>
            </a:pPr>
            <a:r>
              <a:rPr lang="zh-TW" altLang="zh-TW">
                <a:latin typeface="標楷體" pitchFamily="65" charset="-120"/>
                <a:ea typeface="標楷體" pitchFamily="65" charset="-120"/>
              </a:rPr>
              <a:t>一、了解唐詩的各種體製及特色。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zh-TW">
                <a:latin typeface="標楷體" pitchFamily="65" charset="-120"/>
                <a:ea typeface="標楷體" pitchFamily="65" charset="-120"/>
              </a:rPr>
              <a:t>二、認識崔顥　、杜甫、杜牧的生平與詩風。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zh-TW">
                <a:latin typeface="標楷體" pitchFamily="65" charset="-120"/>
                <a:ea typeface="標楷體" pitchFamily="65" charset="-120"/>
              </a:rPr>
              <a:t>三、培養分析與鑑賞詩歌的能力。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17764" name="Group 8"/>
          <p:cNvGrpSpPr>
            <a:grpSpLocks/>
          </p:cNvGrpSpPr>
          <p:nvPr/>
        </p:nvGrpSpPr>
        <p:grpSpPr bwMode="auto">
          <a:xfrm>
            <a:off x="2916238" y="2349500"/>
            <a:ext cx="431800" cy="431800"/>
            <a:chOff x="1882" y="1480"/>
            <a:chExt cx="272" cy="272"/>
          </a:xfrm>
        </p:grpSpPr>
        <p:sp>
          <p:nvSpPr>
            <p:cNvPr id="117766" name="Text Box 6"/>
            <p:cNvSpPr txBox="1">
              <a:spLocks noChangeArrowheads="1"/>
            </p:cNvSpPr>
            <p:nvPr/>
          </p:nvSpPr>
          <p:spPr bwMode="auto">
            <a:xfrm>
              <a:off x="1882" y="1480"/>
              <a:ext cx="231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200">
                  <a:ea typeface="標楷體" pitchFamily="65" charset="-120"/>
                </a:rPr>
                <a:t>ㄏㄠ</a:t>
              </a:r>
            </a:p>
          </p:txBody>
        </p:sp>
        <p:pic>
          <p:nvPicPr>
            <p:cNvPr id="117767" name="Picture 7" descr="黑-四聲-小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8" y="1570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16100"/>
            <a:ext cx="8229600" cy="3484563"/>
          </a:xfrm>
        </p:spPr>
        <p:txBody>
          <a:bodyPr/>
          <a:lstStyle/>
          <a:p>
            <a:pPr algn="ctr">
              <a:buFontTx/>
              <a:buNone/>
            </a:pPr>
            <a:r>
              <a:rPr kumimoji="0" lang="zh-TW" altLang="en-US" sz="7200" b="1" smtClean="0">
                <a:latin typeface="標楷體" pitchFamily="65" charset="-120"/>
                <a:ea typeface="標楷體" pitchFamily="65" charset="-120"/>
              </a:rPr>
              <a:t>二、石壕吏</a:t>
            </a:r>
          </a:p>
          <a:p>
            <a:pPr algn="ctr">
              <a:buFontTx/>
              <a:buNone/>
            </a:pPr>
            <a:r>
              <a:rPr lang="zh-TW" altLang="en-US" sz="5500" b="1" smtClean="0">
                <a:latin typeface="標楷體" pitchFamily="65" charset="-120"/>
                <a:ea typeface="標楷體" pitchFamily="65" charset="-120"/>
              </a:rPr>
              <a:t>            杜甫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內容版面配置區 2"/>
          <p:cNvSpPr>
            <a:spLocks noGrp="1"/>
          </p:cNvSpPr>
          <p:nvPr>
            <p:ph idx="4294967295"/>
          </p:nvPr>
        </p:nvSpPr>
        <p:spPr>
          <a:xfrm>
            <a:off x="0" y="296068"/>
            <a:ext cx="9144000" cy="656193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五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言古詩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，</a:t>
            </a:r>
            <a:r>
              <a:rPr lang="en-US" altLang="zh-TW" b="1" dirty="0" smtClean="0">
                <a:solidFill>
                  <a:srgbClr val="0000FF"/>
                </a:solidFill>
                <a:ea typeface="標楷體" pitchFamily="65" charset="-120"/>
              </a:rPr>
              <a:t>《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杜工部集</a:t>
            </a:r>
            <a:r>
              <a:rPr lang="en-US" altLang="zh-TW" b="1" dirty="0" smtClean="0">
                <a:solidFill>
                  <a:srgbClr val="0000FF"/>
                </a:solidFill>
                <a:ea typeface="標楷體" pitchFamily="65" charset="-120"/>
              </a:rPr>
              <a:t>》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rgbClr val="0000FF"/>
              </a:solidFill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ea typeface="標楷體" pitchFamily="65" charset="-120"/>
              </a:rPr>
              <a:t>唐</a:t>
            </a:r>
            <a:r>
              <a:rPr lang="zh-TW" altLang="en-US" b="1" dirty="0" smtClean="0">
                <a:ea typeface="標楷體" pitchFamily="65" charset="-120"/>
              </a:rPr>
              <a:t>肅</a:t>
            </a:r>
            <a:r>
              <a:rPr lang="zh-TW" altLang="en-US" b="1" dirty="0" smtClean="0">
                <a:ea typeface="標楷體" pitchFamily="65" charset="-120"/>
              </a:rPr>
              <a:t>宗，</a:t>
            </a:r>
            <a:r>
              <a:rPr lang="zh-TW" altLang="en-US" b="1" dirty="0" smtClean="0">
                <a:ea typeface="標楷體" pitchFamily="65" charset="-120"/>
              </a:rPr>
              <a:t>郭子儀、李光</a:t>
            </a:r>
            <a:r>
              <a:rPr lang="zh-TW" altLang="en-US" b="1" dirty="0" smtClean="0">
                <a:ea typeface="標楷體" pitchFamily="65" charset="-120"/>
              </a:rPr>
              <a:t>弼在鄴城與</a:t>
            </a:r>
            <a:r>
              <a:rPr lang="zh-TW" altLang="en-US" b="1" dirty="0" smtClean="0">
                <a:ea typeface="標楷體" pitchFamily="65" charset="-120"/>
              </a:rPr>
              <a:t>史思明對戰，朝廷為補充兵力，便在洛陽</a:t>
            </a:r>
            <a:r>
              <a:rPr lang="zh-TW" altLang="en-US" b="1" dirty="0" smtClean="0">
                <a:ea typeface="標楷體" pitchFamily="65" charset="-120"/>
              </a:rPr>
              <a:t>以西</a:t>
            </a:r>
            <a:r>
              <a:rPr lang="zh-TW" altLang="en-US" b="1" dirty="0" smtClean="0">
                <a:ea typeface="標楷體" pitchFamily="65" charset="-120"/>
              </a:rPr>
              <a:t>至潼關一帶，強行捉人當兵，人民</a:t>
            </a:r>
            <a:r>
              <a:rPr lang="zh-TW" altLang="en-US" b="1" dirty="0" smtClean="0">
                <a:ea typeface="標楷體" pitchFamily="65" charset="-120"/>
              </a:rPr>
              <a:t>苦不堪言</a:t>
            </a:r>
            <a:endParaRPr lang="en-US" altLang="zh-TW" b="1" dirty="0" smtClean="0">
              <a:ea typeface="標楷體" pitchFamily="65" charset="-12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zh-TW" altLang="en-US" b="1" dirty="0">
                <a:solidFill>
                  <a:srgbClr val="0000FF"/>
                </a:solidFill>
                <a:ea typeface="標楷體" pitchFamily="65" charset="-120"/>
              </a:rPr>
              <a:t>「三吏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」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三別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」刻劃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百姓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遭受戰爭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痛苦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，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呈現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作者民胞物與的襟懷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「三吏」杜甫親身經歷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三別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」主角自白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endParaRPr lang="zh-TW" altLang="en-US" b="1" dirty="0" smtClean="0"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endParaRPr lang="zh-TW" altLang="en-US" b="1" dirty="0" smtClean="0">
              <a:ea typeface="標楷體" pitchFamily="65" charset="-120"/>
            </a:endParaRPr>
          </a:p>
        </p:txBody>
      </p:sp>
      <p:pic>
        <p:nvPicPr>
          <p:cNvPr id="189450" name="Picture 14" descr="黑-四聲-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5" y="3068638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696744"/>
          </a:xfrm>
        </p:spPr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en-US" altLang="zh-TW" b="1" dirty="0" smtClean="0">
                <a:ea typeface="標楷體" pitchFamily="65" charset="-120"/>
              </a:rPr>
              <a:t>〈</a:t>
            </a:r>
            <a:r>
              <a:rPr lang="zh-TW" altLang="en-US" b="1" dirty="0">
                <a:ea typeface="標楷體" pitchFamily="65" charset="-120"/>
              </a:rPr>
              <a:t>新安吏</a:t>
            </a:r>
            <a:r>
              <a:rPr lang="en-US" altLang="zh-TW" b="1" dirty="0" smtClean="0">
                <a:ea typeface="標楷體" pitchFamily="65" charset="-120"/>
              </a:rPr>
              <a:t>〉</a:t>
            </a:r>
            <a:r>
              <a:rPr lang="zh-TW" altLang="en-US" dirty="0">
                <a:ea typeface="標楷體" pitchFamily="65" charset="-120"/>
              </a:rPr>
              <a:t>寫征夫訣別的悲痛</a:t>
            </a:r>
            <a:endParaRPr lang="zh-TW" altLang="en-US" dirty="0"/>
          </a:p>
          <a:p>
            <a:pPr>
              <a:lnSpc>
                <a:spcPct val="110000"/>
              </a:lnSpc>
              <a:buNone/>
            </a:pPr>
            <a:r>
              <a:rPr lang="en-US" altLang="zh-TW" b="1" dirty="0" smtClean="0">
                <a:ea typeface="標楷體" pitchFamily="65" charset="-120"/>
              </a:rPr>
              <a:t>〈</a:t>
            </a:r>
            <a:r>
              <a:rPr lang="zh-TW" altLang="en-US" b="1" dirty="0">
                <a:ea typeface="標楷體" pitchFamily="65" charset="-120"/>
              </a:rPr>
              <a:t>潼關吏</a:t>
            </a:r>
            <a:r>
              <a:rPr lang="en-US" altLang="zh-TW" b="1" dirty="0" smtClean="0">
                <a:ea typeface="標楷體" pitchFamily="65" charset="-120"/>
              </a:rPr>
              <a:t>〉</a:t>
            </a:r>
            <a:r>
              <a:rPr lang="zh-TW" altLang="en-US" dirty="0" smtClean="0">
                <a:ea typeface="標楷體" pitchFamily="65" charset="-120"/>
              </a:rPr>
              <a:t>詩人</a:t>
            </a:r>
            <a:r>
              <a:rPr lang="zh-TW" altLang="en-US" dirty="0">
                <a:ea typeface="標楷體" pitchFamily="65" charset="-120"/>
              </a:rPr>
              <a:t>希望守將能吸取潼關慘敗的沉痛教訓，堅守險固之地，切勿</a:t>
            </a:r>
            <a:r>
              <a:rPr lang="zh-TW" altLang="en-US" dirty="0" smtClean="0">
                <a:ea typeface="標楷體" pitchFamily="65" charset="-120"/>
              </a:rPr>
              <a:t>輕舉妄動</a:t>
            </a:r>
            <a:endParaRPr lang="en-US" altLang="zh-TW" b="1" dirty="0" smtClean="0">
              <a:ea typeface="標楷體" pitchFamily="65" charset="-12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石壕吏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〉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新婚別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dirty="0">
                <a:ea typeface="標楷體" pitchFamily="65" charset="-120"/>
              </a:rPr>
              <a:t>寫一位新婚女子對征夫的臨別之言，並希望夫妻永不相忘</a:t>
            </a:r>
            <a:r>
              <a:rPr lang="zh-TW" altLang="en-US" dirty="0" smtClean="0"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垂老別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dirty="0">
                <a:ea typeface="標楷體" pitchFamily="65" charset="-120"/>
              </a:rPr>
              <a:t>寫一位垂老征夫的自述。他的子孫都已陣亡，現在又輪到他上前線了。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無家別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dirty="0">
                <a:ea typeface="標楷體" pitchFamily="65" charset="-120"/>
              </a:rPr>
              <a:t>寫孑然一身的征夫自述其歸後但見家園殘破，無家可辭別，只得懷著滿腔的悲憤，踏上新的征程。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75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內容版面配置區 2"/>
          <p:cNvSpPr>
            <a:spLocks noGrp="1"/>
          </p:cNvSpPr>
          <p:nvPr>
            <p:ph idx="4294967295"/>
          </p:nvPr>
        </p:nvSpPr>
        <p:spPr>
          <a:xfrm>
            <a:off x="394544" y="184696"/>
            <a:ext cx="8497887" cy="57594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 smtClean="0">
                <a:solidFill>
                  <a:srgbClr val="0000FF"/>
                </a:solidFill>
                <a:ea typeface="標楷體" pitchFamily="65" charset="-120"/>
              </a:rPr>
              <a:t>◆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安史之亂的經過</a:t>
            </a:r>
          </a:p>
          <a:p>
            <a:r>
              <a:rPr lang="zh-TW" altLang="en-US" dirty="0" smtClean="0">
                <a:ea typeface="標楷體" pitchFamily="65" charset="-120"/>
              </a:rPr>
              <a:t>天寶十四年，</a:t>
            </a:r>
            <a:r>
              <a:rPr lang="zh-TW" altLang="en-US" dirty="0" smtClean="0">
                <a:ea typeface="標楷體" pitchFamily="65" charset="-120"/>
              </a:rPr>
              <a:t>安祿山</a:t>
            </a:r>
            <a:r>
              <a:rPr lang="zh-TW" altLang="en-US" dirty="0" smtClean="0">
                <a:ea typeface="標楷體" pitchFamily="65" charset="-120"/>
              </a:rPr>
              <a:t>起兵</a:t>
            </a:r>
            <a:r>
              <a:rPr lang="zh-TW" altLang="en-US" dirty="0" smtClean="0">
                <a:ea typeface="標楷體" pitchFamily="65" charset="-120"/>
              </a:rPr>
              <a:t>反</a:t>
            </a:r>
            <a:r>
              <a:rPr lang="zh-TW" altLang="en-US" dirty="0" smtClean="0">
                <a:ea typeface="標楷體" pitchFamily="65" charset="-120"/>
              </a:rPr>
              <a:t>唐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 smtClean="0">
                <a:ea typeface="標楷體" pitchFamily="65" charset="-120"/>
              </a:rPr>
              <a:t>天寶十五年安祿山在洛陽自稱大燕皇帝</a:t>
            </a:r>
            <a:endParaRPr lang="en-US" altLang="zh-TW" dirty="0" smtClean="0">
              <a:ea typeface="標楷體" pitchFamily="65" charset="-120"/>
            </a:endParaRPr>
          </a:p>
          <a:p>
            <a:pPr marL="342900" indent="-342900"/>
            <a:r>
              <a:rPr lang="zh-TW" altLang="en-US" dirty="0" smtClean="0">
                <a:ea typeface="標楷體" pitchFamily="65" charset="-120"/>
              </a:rPr>
              <a:t>唐玄宗和楊貴妃，長安陷入混亂，百官逃亡</a:t>
            </a:r>
            <a:endParaRPr lang="en-US" altLang="zh-TW" dirty="0" smtClean="0">
              <a:ea typeface="標楷體" pitchFamily="65" charset="-120"/>
            </a:endParaRPr>
          </a:p>
          <a:p>
            <a:pPr marL="342900" indent="-342900"/>
            <a:r>
              <a:rPr lang="zh-TW" altLang="en-US" dirty="0" smtClean="0">
                <a:ea typeface="標楷體" pitchFamily="65" charset="-120"/>
              </a:rPr>
              <a:t>安祿山進軍長安，官吏或投降，或被迫歸順</a:t>
            </a:r>
            <a:endParaRPr lang="en-US" altLang="zh-TW" dirty="0" smtClean="0">
              <a:ea typeface="標楷體" pitchFamily="65" charset="-120"/>
            </a:endParaRPr>
          </a:p>
          <a:p>
            <a:pPr marL="342900" indent="-342900"/>
            <a:r>
              <a:rPr lang="zh-TW" altLang="en-US" dirty="0" smtClean="0">
                <a:ea typeface="標楷體" pitchFamily="65" charset="-120"/>
              </a:rPr>
              <a:t>七月太子於靈武即位，九月郭子儀得到回紇精兵的援助光復長安，十二月史思明舉城歸服唐朝</a:t>
            </a:r>
            <a:endParaRPr lang="en-US" altLang="zh-TW" dirty="0" smtClean="0">
              <a:ea typeface="標楷體" pitchFamily="65" charset="-120"/>
            </a:endParaRPr>
          </a:p>
          <a:p>
            <a:pPr marL="342900" indent="-342900"/>
            <a:r>
              <a:rPr lang="zh-TW" altLang="en-US" dirty="0" smtClean="0">
                <a:ea typeface="標楷體" pitchFamily="65" charset="-120"/>
              </a:rPr>
              <a:t>安祿山的殘軍分據各地持續了很久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5250" y="260648"/>
            <a:ext cx="9048749" cy="65973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杜甫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，字子美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，自稱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杜陵布衣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，又號少陵野老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年五十九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初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唐著名詩人杜審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言之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孫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。進士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考試皆未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及第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天寶寓居長安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近十年，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抑鬱，此時結識李白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安史之亂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起，備受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顛沛流離之苦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肅宗移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家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四川成都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，築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草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堂於浣花</a:t>
            </a:r>
            <a:r>
              <a:rPr lang="zh-TW" altLang="en-US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溪</a:t>
            </a:r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畔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檢校工部員外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郎　，故世稱杜工部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晚年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攜家出蜀，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飄泊於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湖北、湖南一帶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</a:t>
            </a:r>
          </a:p>
        </p:txBody>
      </p:sp>
      <p:pic>
        <p:nvPicPr>
          <p:cNvPr id="205833" name="Picture 12" descr="黑-四聲-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286122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5804" y="260648"/>
            <a:ext cx="9149804" cy="42481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詩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風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沉鬱頓挫、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蒼涼雄渾，尤以律詩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見長</a:t>
            </a:r>
            <a:endParaRPr lang="en-US" altLang="zh-TW" b="1" dirty="0" smtClean="0">
              <a:solidFill>
                <a:srgbClr val="0000FF"/>
              </a:solidFill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傷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時憂國，反映離亂的時代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，「詩史」</a:t>
            </a:r>
            <a:endParaRPr lang="en-US" altLang="zh-TW" b="1" dirty="0" smtClean="0">
              <a:solidFill>
                <a:srgbClr val="0000FF"/>
              </a:solidFill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悲天憫人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、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忠君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愛國的襟懷，世稱「詩聖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」</a:t>
            </a:r>
            <a:endParaRPr lang="en-US" altLang="zh-TW" b="1" dirty="0" smtClean="0">
              <a:solidFill>
                <a:srgbClr val="0000FF"/>
              </a:solidFill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為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中唐、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晚唐社會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寫實詩的先聲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rgbClr val="0000FF"/>
              </a:solidFill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en-US" altLang="zh-TW" b="1" dirty="0" smtClean="0">
                <a:solidFill>
                  <a:srgbClr val="0000FF"/>
                </a:solidFill>
                <a:ea typeface="標楷體" pitchFamily="65" charset="-120"/>
              </a:rPr>
              <a:t>《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杜工部集</a:t>
            </a:r>
            <a:r>
              <a:rPr lang="en-US" altLang="zh-TW" b="1" dirty="0" smtClean="0">
                <a:solidFill>
                  <a:srgbClr val="0000FF"/>
                </a:solidFill>
                <a:ea typeface="標楷體" pitchFamily="65" charset="-120"/>
              </a:rPr>
              <a:t>》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。</a:t>
            </a:r>
            <a:endParaRPr lang="zh-TW" altLang="en-US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8" y="116632"/>
            <a:ext cx="8964612" cy="619368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詩作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反覆錘鍊</a:t>
            </a:r>
          </a:p>
          <a:p>
            <a:pPr>
              <a:lnSpc>
                <a:spcPct val="90000"/>
              </a:lnSpc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人性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僻耽佳句，語不驚人死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不休」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老去漸於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詩律細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」、「新詩改罷自長吟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星垂平野闊，月湧大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江流」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顛倒語序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香稻啄餘鸚鵡粒，碧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梧棲老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鳳凰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枝」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綠垂風折笋，紅綻雨肥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梅」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風折綠笋垂，雨肥紅梅綻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sz="3000" b="1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21188" name="Picture 4" descr="下一頁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1658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A\Desktop\國一甲\課文圖檔\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2"/>
          <a:stretch/>
        </p:blipFill>
        <p:spPr bwMode="auto">
          <a:xfrm>
            <a:off x="-1" y="836712"/>
            <a:ext cx="8178233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8313003" y="11336"/>
            <a:ext cx="830997" cy="679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不</a:t>
            </a: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言徵兵、點兵、招兵，而言「捉人」，已具</a:t>
            </a: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批判</a:t>
            </a:r>
            <a:endParaRPr lang="en-US" altLang="zh-TW" sz="2100" dirty="0" smtClean="0">
              <a:solidFill>
                <a:srgbClr val="0000FF"/>
              </a:solidFill>
              <a:ea typeface="微軟正黑體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「</a:t>
            </a: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夜</a:t>
            </a: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」「</a:t>
            </a: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人民避徵兵，衙門夜突襲」的亂象</a:t>
            </a:r>
          </a:p>
        </p:txBody>
      </p:sp>
      <p:sp>
        <p:nvSpPr>
          <p:cNvPr id="6" name="Rectangle 52"/>
          <p:cNvSpPr>
            <a:spLocks noChangeArrowheads="1"/>
          </p:cNvSpPr>
          <p:nvPr/>
        </p:nvSpPr>
        <p:spPr bwMode="auto">
          <a:xfrm>
            <a:off x="6407334" y="26616"/>
            <a:ext cx="507831" cy="67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人民長期</a:t>
            </a: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深受捉丁之苦，只要門外有動靜，立刻逃走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5076056" y="15882"/>
            <a:ext cx="646331" cy="67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聽覺</a:t>
            </a: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記人寫事，不透露詩人的感情或</a:t>
            </a: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議論</a:t>
            </a:r>
            <a:endParaRPr lang="en-US" altLang="zh-TW" sz="2100" dirty="0" smtClean="0">
              <a:solidFill>
                <a:srgbClr val="0000FF"/>
              </a:solidFill>
              <a:ea typeface="微軟正黑體" pitchFamily="34" charset="-12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官吏</a:t>
            </a: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的橫暴、百姓的苦難、詩人的沉痛自然呈現</a:t>
            </a:r>
          </a:p>
        </p:txBody>
      </p:sp>
      <p:sp>
        <p:nvSpPr>
          <p:cNvPr id="8" name="直排文字版面配置區 4"/>
          <p:cNvSpPr>
            <a:spLocks/>
          </p:cNvSpPr>
          <p:nvPr/>
        </p:nvSpPr>
        <p:spPr bwMode="auto">
          <a:xfrm>
            <a:off x="19050" y="26616"/>
            <a:ext cx="575866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indent="0">
              <a:buNone/>
            </a:pPr>
            <a:r>
              <a:rPr lang="zh-TW" altLang="en-US" sz="2400" dirty="0" smtClean="0">
                <a:solidFill>
                  <a:srgbClr val="0000FF"/>
                </a:solidFill>
                <a:ea typeface="標楷體" pitchFamily="65" charset="-120"/>
              </a:rPr>
              <a:t>三男、一男、二男     數</a:t>
            </a:r>
            <a:r>
              <a:rPr lang="zh-TW" altLang="en-US" sz="2400" dirty="0">
                <a:solidFill>
                  <a:srgbClr val="0000FF"/>
                </a:solidFill>
                <a:ea typeface="標楷體" pitchFamily="65" charset="-120"/>
              </a:rPr>
              <a:t>目的實數，而</a:t>
            </a:r>
            <a:r>
              <a:rPr lang="zh-TW" altLang="en-US" sz="2400" dirty="0">
                <a:solidFill>
                  <a:srgbClr val="FF0000"/>
                </a:solidFill>
                <a:ea typeface="標楷體" pitchFamily="65" charset="-120"/>
              </a:rPr>
              <a:t>非</a:t>
            </a:r>
            <a:r>
              <a:rPr lang="zh-TW" altLang="en-US" sz="2400" dirty="0" smtClean="0">
                <a:solidFill>
                  <a:srgbClr val="FF0000"/>
                </a:solidFill>
                <a:ea typeface="標楷體" pitchFamily="65" charset="-120"/>
              </a:rPr>
              <a:t>排行</a:t>
            </a:r>
            <a:endParaRPr lang="en-US" altLang="zh-TW" sz="2400" dirty="0">
              <a:solidFill>
                <a:srgbClr val="FF000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90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A\Desktop\國一甲\課文圖檔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642268"/>
            <a:ext cx="911904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8497669" y="52114"/>
            <a:ext cx="646331" cy="680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怕媳婦被捉後孫子會餓死，老婦言媳婦衣著破爛，既說明無法出見之故，也暗示窮苦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2699792" y="918"/>
            <a:ext cx="323165" cy="685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彷彿若有似無，生動傳達不敢放聲大哭，刻意壓抑的悲痛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656547" y="0"/>
            <a:ext cx="32316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事件</a:t>
            </a: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過程漫長</a:t>
            </a: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，詩人</a:t>
            </a: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滿懷悲憫與不忍側耳傾聽之久</a:t>
            </a:r>
          </a:p>
        </p:txBody>
      </p:sp>
    </p:spTree>
    <p:extLst>
      <p:ext uri="{BB962C8B-B14F-4D97-AF65-F5344CB8AC3E}">
        <p14:creationId xmlns:p14="http://schemas.microsoft.com/office/powerpoint/2010/main" val="12289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Picture 2" descr="分頁底圖-課堂Q&amp;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3"/>
            <a:ext cx="91440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4979" name="內容版面配置區 2"/>
          <p:cNvSpPr>
            <a:spLocks noGrp="1"/>
          </p:cNvSpPr>
          <p:nvPr>
            <p:ph idx="4294967295"/>
          </p:nvPr>
        </p:nvSpPr>
        <p:spPr>
          <a:xfrm>
            <a:off x="153988" y="765175"/>
            <a:ext cx="8891587" cy="1296988"/>
          </a:xfrm>
        </p:spPr>
        <p:txBody>
          <a:bodyPr/>
          <a:lstStyle/>
          <a:p>
            <a:pPr marL="423863" indent="-423863">
              <a:buFontTx/>
              <a:buNone/>
            </a:pPr>
            <a:r>
              <a:rPr lang="en-US" altLang="zh-TW" b="1" smtClean="0">
                <a:ea typeface="標楷體" pitchFamily="65" charset="-120"/>
              </a:rPr>
              <a:t>〈石壕吏〉一詩中，共提及多少人物？</a:t>
            </a:r>
          </a:p>
          <a:p>
            <a:pPr marL="423863" indent="-423863"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答：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971550" y="2276872"/>
            <a:ext cx="792162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tabLst>
                <a:tab pos="0" algn="l"/>
              </a:tabLst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0" algn="l"/>
              </a:tabLst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dirty="0" smtClean="0">
                <a:solidFill>
                  <a:srgbClr val="FF0000"/>
                </a:solidFill>
                <a:ea typeface="標楷體" pitchFamily="65" charset="-120"/>
              </a:rPr>
              <a:t>至少</a:t>
            </a:r>
            <a:r>
              <a:rPr kumimoji="0" lang="zh-TW" altLang="zh-TW" dirty="0">
                <a:solidFill>
                  <a:srgbClr val="FF0000"/>
                </a:solidFill>
                <a:ea typeface="標楷體" pitchFamily="65" charset="-120"/>
              </a:rPr>
              <a:t>九</a:t>
            </a:r>
            <a:r>
              <a:rPr kumimoji="0" lang="zh-TW" altLang="zh-TW" dirty="0" smtClean="0">
                <a:solidFill>
                  <a:srgbClr val="FF0000"/>
                </a:solidFill>
                <a:ea typeface="標楷體" pitchFamily="65" charset="-120"/>
              </a:rPr>
              <a:t>人</a:t>
            </a:r>
            <a:endParaRPr kumimoji="0" lang="en-US" altLang="zh-TW" dirty="0" smtClean="0">
              <a:solidFill>
                <a:srgbClr val="FF0000"/>
              </a:solidFill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dirty="0" smtClean="0">
                <a:solidFill>
                  <a:srgbClr val="FF0000"/>
                </a:solidFill>
                <a:ea typeface="標楷體" pitchFamily="65" charset="-120"/>
              </a:rPr>
              <a:t>我</a:t>
            </a:r>
            <a:endParaRPr kumimoji="0" lang="en-US" altLang="zh-TW" dirty="0" smtClean="0">
              <a:solidFill>
                <a:srgbClr val="FF0000"/>
              </a:solidFill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dirty="0" smtClean="0">
                <a:solidFill>
                  <a:srgbClr val="FF0000"/>
                </a:solidFill>
                <a:ea typeface="標楷體" pitchFamily="65" charset="-120"/>
              </a:rPr>
              <a:t>官差、</a:t>
            </a:r>
            <a:r>
              <a:rPr kumimoji="0" lang="zh-TW" altLang="zh-TW" dirty="0">
                <a:solidFill>
                  <a:srgbClr val="FF0000"/>
                </a:solidFill>
                <a:ea typeface="標楷體" pitchFamily="65" charset="-120"/>
              </a:rPr>
              <a:t>老翁、老婦、</a:t>
            </a:r>
            <a:r>
              <a:rPr kumimoji="0" lang="zh-TW" altLang="zh-TW" dirty="0" smtClean="0">
                <a:solidFill>
                  <a:srgbClr val="FF0000"/>
                </a:solidFill>
                <a:ea typeface="標楷體" pitchFamily="65" charset="-120"/>
              </a:rPr>
              <a:t>孫、媳婦</a:t>
            </a:r>
            <a:endParaRPr kumimoji="0" lang="en-US" altLang="zh-TW" dirty="0" smtClean="0">
              <a:solidFill>
                <a:srgbClr val="FF0000"/>
              </a:solidFill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dirty="0" smtClean="0">
                <a:solidFill>
                  <a:srgbClr val="FF0000"/>
                </a:solidFill>
                <a:ea typeface="標楷體" pitchFamily="65" charset="-120"/>
              </a:rPr>
              <a:t>未</a:t>
            </a:r>
            <a:r>
              <a:rPr kumimoji="0" lang="zh-TW" altLang="zh-TW" dirty="0">
                <a:solidFill>
                  <a:srgbClr val="FF0000"/>
                </a:solidFill>
                <a:ea typeface="標楷體" pitchFamily="65" charset="-120"/>
              </a:rPr>
              <a:t>現身的「三男</a:t>
            </a:r>
            <a:r>
              <a:rPr kumimoji="0" lang="zh-TW" altLang="zh-TW" dirty="0" smtClean="0">
                <a:solidFill>
                  <a:srgbClr val="FF0000"/>
                </a:solidFill>
                <a:ea typeface="標楷體" pitchFamily="65" charset="-120"/>
              </a:rPr>
              <a:t>」</a:t>
            </a:r>
            <a:endParaRPr kumimoji="0" lang="en-US" altLang="zh-TW" dirty="0">
              <a:solidFill>
                <a:srgbClr val="FF0000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文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0" y="1557338"/>
            <a:ext cx="9036050" cy="4525962"/>
          </a:xfrm>
        </p:spPr>
        <p:txBody>
          <a:bodyPr/>
          <a:lstStyle/>
          <a:p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韻文：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詩經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楚辭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.</a:t>
            </a:r>
          </a:p>
          <a:p>
            <a:pPr lvl="2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漢賦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古詩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樂府詩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唐詩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宋詞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元曲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散文：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古文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小說</a:t>
            </a:r>
          </a:p>
        </p:txBody>
      </p:sp>
    </p:spTree>
    <p:extLst>
      <p:ext uri="{BB962C8B-B14F-4D97-AF65-F5344CB8AC3E}">
        <p14:creationId xmlns:p14="http://schemas.microsoft.com/office/powerpoint/2010/main" val="649557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2" name="Picture 2" descr="分頁底圖-課堂Q&amp;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3"/>
            <a:ext cx="91440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3" name="內容版面配置區 2"/>
          <p:cNvSpPr>
            <a:spLocks noGrp="1"/>
          </p:cNvSpPr>
          <p:nvPr>
            <p:ph idx="4294967295"/>
          </p:nvPr>
        </p:nvSpPr>
        <p:spPr>
          <a:xfrm>
            <a:off x="153988" y="765175"/>
            <a:ext cx="8891587" cy="1296988"/>
          </a:xfrm>
        </p:spPr>
        <p:txBody>
          <a:bodyPr/>
          <a:lstStyle/>
          <a:p>
            <a:pPr marL="423863" indent="-423863"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請說明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石壕吏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一詩為古體詩而非近體詩的原</a:t>
            </a:r>
          </a:p>
          <a:p>
            <a:pPr marL="423863" indent="-423863"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因。</a:t>
            </a:r>
          </a:p>
          <a:p>
            <a:pPr marL="423863" indent="-423863"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答：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971550" y="1916113"/>
            <a:ext cx="7921625" cy="439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eaLnBrk="0" hangingPunct="0">
              <a:spcBef>
                <a:spcPct val="20000"/>
              </a:spcBef>
              <a:buChar char="•"/>
              <a:tabLst>
                <a:tab pos="0" algn="l"/>
              </a:tabLst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1087438" indent="-285750" eaLnBrk="0" hangingPunct="0">
              <a:spcBef>
                <a:spcPct val="20000"/>
              </a:spcBef>
              <a:buChar char="–"/>
              <a:tabLst>
                <a:tab pos="0" algn="l"/>
              </a:tabLst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495425" indent="-228600" eaLnBrk="0" hangingPunct="0">
              <a:spcBef>
                <a:spcPct val="20000"/>
              </a:spcBef>
              <a:buChar char="•"/>
              <a:tabLst>
                <a:tab pos="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903413" indent="-228600" eaLnBrk="0" hangingPunct="0">
              <a:spcBef>
                <a:spcPct val="20000"/>
              </a:spcBef>
              <a:buChar char="–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311400" indent="-228600" eaLnBrk="0" hangingPunct="0">
              <a:spcBef>
                <a:spcPct val="20000"/>
              </a:spcBef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768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3225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683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4140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(1)本詩共二十四句</a:t>
            </a:r>
            <a:r>
              <a:rPr kumimoji="0"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kumimoji="0" lang="zh-TW" altLang="zh-TW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可能</a:t>
            </a:r>
            <a:r>
              <a:rPr kumimoji="0" lang="zh-TW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為古體詩或樂府詩</a:t>
            </a:r>
            <a:r>
              <a:rPr kumimoji="0"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(2)本詩換韻六次</a:t>
            </a:r>
            <a:r>
              <a:rPr kumimoji="0"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，偶數</a:t>
            </a:r>
            <a:r>
              <a:rPr kumimoji="0"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句押韻外</a:t>
            </a:r>
            <a:r>
              <a:rPr kumimoji="0"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，亦有奇數</a:t>
            </a:r>
            <a:r>
              <a:rPr kumimoji="0"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句押韻，</a:t>
            </a:r>
            <a:r>
              <a:rPr kumimoji="0" lang="zh-TW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故非近體詩。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(3)本詩題目即點出詩意，加之</a:t>
            </a:r>
            <a:r>
              <a:rPr kumimoji="0" lang="zh-TW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題目中未有「行」、「歌」、「引」、「曲」等樂府詩體專名</a:t>
            </a:r>
            <a:r>
              <a:rPr kumimoji="0"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，故可確定本詩為古體詩。</a:t>
            </a:r>
            <a:endParaRPr kumimoji="0"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42" name="Picture 2" descr="分頁底圖-字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9144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52421" name="Group 69"/>
          <p:cNvGraphicFramePr>
            <a:graphicFrameLocks noGrp="1"/>
          </p:cNvGraphicFramePr>
          <p:nvPr>
            <p:ph idx="4294967295"/>
          </p:nvPr>
        </p:nvGraphicFramePr>
        <p:xfrm>
          <a:off x="539750" y="765175"/>
          <a:ext cx="7905750" cy="3698874"/>
        </p:xfrm>
        <a:graphic>
          <a:graphicData uri="http://schemas.openxmlformats.org/drawingml/2006/table">
            <a:tbl>
              <a:tblPr/>
              <a:tblGrid>
                <a:gridCol w="881063"/>
                <a:gridCol w="774700"/>
                <a:gridCol w="3384550"/>
                <a:gridCol w="2865437"/>
              </a:tblGrid>
              <a:tr h="5791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形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音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義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62394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逾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ㄩ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跨越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逾牆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超過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逾時不候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揄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ㄩ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嘲弄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揶揄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瑜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ㄩ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玉的光彩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瑕不掩瑜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覦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ㄩ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企求、冀求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覬覦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279" name="Picture 63" descr="黑-二聲-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62877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0" name="Picture 64" descr="黑-二聲-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636838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1" name="Picture 65" descr="黑-二聲-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21310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2" name="Picture 66" descr="黑-二聲-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86080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分頁底圖-字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9144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273" name="Group 33"/>
          <p:cNvGraphicFramePr>
            <a:graphicFrameLocks noGrp="1"/>
          </p:cNvGraphicFramePr>
          <p:nvPr>
            <p:ph idx="4294967295"/>
          </p:nvPr>
        </p:nvGraphicFramePr>
        <p:xfrm>
          <a:off x="468313" y="915988"/>
          <a:ext cx="8208962" cy="3954461"/>
        </p:xfrm>
        <a:graphic>
          <a:graphicData uri="http://schemas.openxmlformats.org/drawingml/2006/table">
            <a:tbl>
              <a:tblPr/>
              <a:tblGrid>
                <a:gridCol w="915987"/>
                <a:gridCol w="1027113"/>
                <a:gridCol w="3289300"/>
                <a:gridCol w="2976562"/>
              </a:tblGrid>
              <a:tr h="579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形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音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義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109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戊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ㄨ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天干第五位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戊己庚辛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戌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ㄒ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ㄩ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地支第十一位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戊戌政變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戎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ㄖ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ㄨ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ㄥ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軍隊、武器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投筆從戎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7294" name="Picture 83" descr="黑-四聲-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00213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295" name="Picture 85" descr="黑-二聲-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14972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290" name="Picture 2" descr="分頁底圖-字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9144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53441" name="Group 65"/>
          <p:cNvGraphicFramePr>
            <a:graphicFrameLocks noGrp="1"/>
          </p:cNvGraphicFramePr>
          <p:nvPr>
            <p:ph idx="4294967295"/>
          </p:nvPr>
        </p:nvGraphicFramePr>
        <p:xfrm>
          <a:off x="755650" y="765175"/>
          <a:ext cx="7905750" cy="4141789"/>
        </p:xfrm>
        <a:graphic>
          <a:graphicData uri="http://schemas.openxmlformats.org/drawingml/2006/table">
            <a:tbl>
              <a:tblPr/>
              <a:tblGrid>
                <a:gridCol w="863600"/>
                <a:gridCol w="1008063"/>
                <a:gridCol w="3168650"/>
                <a:gridCol w="2865437"/>
              </a:tblGrid>
              <a:tr h="5791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形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音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義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6239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嫗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ㄩ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婦人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老嫗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傴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ㄩ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駝背、背脊彎曲的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傴僂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3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嘔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ㄡ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吐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嘔心瀝血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ㄡ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生氣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嘔氣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謳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ㄡ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歌唱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謳歌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8327" name="Picture 66" descr="黑-四聲-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41287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328" name="Picture 67" descr="黑-三聲-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27647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329" name="Picture 68" descr="黑-四聲-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789363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330" name="Picture 69" descr="黑-三聲-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06863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18"/>
          <p:cNvSpPr txBox="1">
            <a:spLocks noChangeArrowheads="1"/>
          </p:cNvSpPr>
          <p:nvPr/>
        </p:nvSpPr>
        <p:spPr bwMode="auto">
          <a:xfrm>
            <a:off x="144463" y="2632075"/>
            <a:ext cx="431800" cy="13017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石壕吏</a:t>
            </a:r>
            <a:endParaRPr lang="zh-TW" altLang="en-US" sz="2800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270339" name="AutoShape 19"/>
          <p:cNvSpPr>
            <a:spLocks/>
          </p:cNvSpPr>
          <p:nvPr/>
        </p:nvSpPr>
        <p:spPr bwMode="auto">
          <a:xfrm>
            <a:off x="647700" y="1042988"/>
            <a:ext cx="346075" cy="4651375"/>
          </a:xfrm>
          <a:prstGeom prst="leftBrace">
            <a:avLst>
              <a:gd name="adj1" fmla="val 0"/>
              <a:gd name="adj2" fmla="val 50000"/>
            </a:avLst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>
              <a:solidFill>
                <a:srgbClr val="3333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0340" name="Text Box 20"/>
          <p:cNvSpPr txBox="1">
            <a:spLocks noChangeArrowheads="1"/>
          </p:cNvSpPr>
          <p:nvPr/>
        </p:nvSpPr>
        <p:spPr bwMode="auto">
          <a:xfrm>
            <a:off x="1008063" y="798513"/>
            <a:ext cx="71596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場景－暮投石壕村，有吏夜捉人</a:t>
            </a:r>
            <a:endParaRPr lang="en-US" altLang="zh-TW" sz="2800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270341" name="Text Box 21"/>
          <p:cNvSpPr txBox="1">
            <a:spLocks noChangeArrowheads="1"/>
          </p:cNvSpPr>
          <p:nvPr/>
        </p:nvSpPr>
        <p:spPr bwMode="auto">
          <a:xfrm>
            <a:off x="1079500" y="1684338"/>
            <a:ext cx="9032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場面</a:t>
            </a:r>
            <a:endParaRPr lang="zh-TW" altLang="en-US" sz="2800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270342" name="AutoShape 22"/>
          <p:cNvSpPr>
            <a:spLocks/>
          </p:cNvSpPr>
          <p:nvPr/>
        </p:nvSpPr>
        <p:spPr bwMode="auto">
          <a:xfrm>
            <a:off x="1800225" y="1663700"/>
            <a:ext cx="284163" cy="504825"/>
          </a:xfrm>
          <a:prstGeom prst="leftBrace">
            <a:avLst>
              <a:gd name="adj1" fmla="val 0"/>
              <a:gd name="adj2" fmla="val 50000"/>
            </a:avLst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>
              <a:solidFill>
                <a:srgbClr val="3333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0343" name="Text Box 23"/>
          <p:cNvSpPr txBox="1">
            <a:spLocks noChangeArrowheads="1"/>
          </p:cNvSpPr>
          <p:nvPr/>
        </p:nvSpPr>
        <p:spPr bwMode="auto">
          <a:xfrm>
            <a:off x="2160588" y="1519238"/>
            <a:ext cx="63261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動作－老翁逾牆走，老婦出門看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聲音－吏呼一何怒！婦啼一何苦</a:t>
            </a:r>
            <a:endParaRPr lang="zh-TW" altLang="en-US" sz="2800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270344" name="Text Box 24"/>
          <p:cNvSpPr txBox="1">
            <a:spLocks noChangeArrowheads="1"/>
          </p:cNvSpPr>
          <p:nvPr/>
        </p:nvSpPr>
        <p:spPr bwMode="auto">
          <a:xfrm>
            <a:off x="1008063" y="3141663"/>
            <a:ext cx="9937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老嫗陳詞</a:t>
            </a:r>
            <a:endParaRPr lang="zh-TW" altLang="en-US" sz="2800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270345" name="Text Box 25"/>
          <p:cNvSpPr txBox="1">
            <a:spLocks noChangeArrowheads="1"/>
          </p:cNvSpPr>
          <p:nvPr/>
        </p:nvSpPr>
        <p:spPr bwMode="auto">
          <a:xfrm>
            <a:off x="2087563" y="2489200"/>
            <a:ext cx="70929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征者與死者－三男鄴城戍，二男新戰死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80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存者且偷生－室中惟有乳下孫，孫母出入無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              完裙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老嫗請應役－請從吏夜歸，急應河陽役，猶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              得備晨炊</a:t>
            </a:r>
            <a:endParaRPr lang="zh-TW" altLang="en-US" sz="2800">
              <a:solidFill>
                <a:srgbClr val="000000"/>
              </a:solidFill>
              <a:ea typeface="標楷體" pitchFamily="65" charset="-120"/>
            </a:endParaRPr>
          </a:p>
        </p:txBody>
      </p:sp>
      <p:grpSp>
        <p:nvGrpSpPr>
          <p:cNvPr id="270346" name="Group 35"/>
          <p:cNvGrpSpPr>
            <a:grpSpLocks/>
          </p:cNvGrpSpPr>
          <p:nvPr/>
        </p:nvGrpSpPr>
        <p:grpSpPr bwMode="auto">
          <a:xfrm>
            <a:off x="1803400" y="2725738"/>
            <a:ext cx="284163" cy="1746250"/>
            <a:chOff x="1113" y="1877"/>
            <a:chExt cx="179" cy="1100"/>
          </a:xfrm>
        </p:grpSpPr>
        <p:sp>
          <p:nvSpPr>
            <p:cNvPr id="270355" name="AutoShape 27"/>
            <p:cNvSpPr>
              <a:spLocks/>
            </p:cNvSpPr>
            <p:nvPr/>
          </p:nvSpPr>
          <p:spPr bwMode="auto">
            <a:xfrm>
              <a:off x="1113" y="1877"/>
              <a:ext cx="179" cy="1100"/>
            </a:xfrm>
            <a:prstGeom prst="leftBrace">
              <a:avLst>
                <a:gd name="adj1" fmla="val 0"/>
                <a:gd name="adj2" fmla="val 5000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0000"/>
                </a:lnSpc>
                <a:buFontTx/>
                <a:buNone/>
              </a:pPr>
              <a:endParaRPr lang="zh-TW" altLang="en-US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0356" name="Line 29"/>
            <p:cNvSpPr>
              <a:spLocks noChangeShapeType="1"/>
            </p:cNvSpPr>
            <p:nvPr/>
          </p:nvSpPr>
          <p:spPr bwMode="auto">
            <a:xfrm flipV="1">
              <a:off x="1200" y="2432"/>
              <a:ext cx="9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zh-TW" altLang="en-US"/>
            </a:p>
          </p:txBody>
        </p:sp>
      </p:grpSp>
      <p:sp>
        <p:nvSpPr>
          <p:cNvPr id="270347" name="Text Box 30"/>
          <p:cNvSpPr txBox="1">
            <a:spLocks noChangeArrowheads="1"/>
          </p:cNvSpPr>
          <p:nvPr/>
        </p:nvSpPr>
        <p:spPr bwMode="auto">
          <a:xfrm>
            <a:off x="1008063" y="5427663"/>
            <a:ext cx="79216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結局</a:t>
            </a:r>
            <a:endParaRPr lang="zh-TW" altLang="en-US" sz="2800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270348" name="AutoShape 31"/>
          <p:cNvSpPr>
            <a:spLocks/>
          </p:cNvSpPr>
          <p:nvPr/>
        </p:nvSpPr>
        <p:spPr bwMode="auto">
          <a:xfrm>
            <a:off x="1816100" y="5478463"/>
            <a:ext cx="284163" cy="404812"/>
          </a:xfrm>
          <a:prstGeom prst="leftBrace">
            <a:avLst>
              <a:gd name="adj1" fmla="val 0"/>
              <a:gd name="adj2" fmla="val 50000"/>
            </a:avLst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>
              <a:solidFill>
                <a:srgbClr val="3333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0349" name="Text Box 32"/>
          <p:cNvSpPr txBox="1">
            <a:spLocks noChangeArrowheads="1"/>
          </p:cNvSpPr>
          <p:nvPr/>
        </p:nvSpPr>
        <p:spPr bwMode="auto">
          <a:xfrm>
            <a:off x="2100263" y="5191125"/>
            <a:ext cx="39481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ea typeface="標楷體" pitchFamily="65" charset="-120"/>
              </a:rPr>
              <a:t>夜久語聲絕，如聞泣幽咽</a:t>
            </a:r>
            <a:endParaRPr lang="zh-TW" altLang="en-US" sz="280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ea typeface="標楷體" pitchFamily="65" charset="-120"/>
              </a:rPr>
              <a:t>天明登前途，獨與老翁別</a:t>
            </a:r>
          </a:p>
        </p:txBody>
      </p:sp>
      <p:sp>
        <p:nvSpPr>
          <p:cNvPr id="270350" name="Line 33"/>
          <p:cNvSpPr>
            <a:spLocks noChangeShapeType="1"/>
          </p:cNvSpPr>
          <p:nvPr/>
        </p:nvSpPr>
        <p:spPr bwMode="auto">
          <a:xfrm>
            <a:off x="836613" y="1951038"/>
            <a:ext cx="1714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270351" name="Line 34"/>
          <p:cNvSpPr>
            <a:spLocks noChangeShapeType="1"/>
          </p:cNvSpPr>
          <p:nvPr/>
        </p:nvSpPr>
        <p:spPr bwMode="auto">
          <a:xfrm>
            <a:off x="827088" y="3573463"/>
            <a:ext cx="1714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r>
              <a:rPr lang="zh-TW" altLang="en-US" b="1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課文賞析</a:t>
            </a:r>
            <a:r>
              <a:rPr lang="en-US" altLang="zh-TW" b="1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-1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79388" y="692150"/>
            <a:ext cx="88201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dirty="0" smtClean="0">
                <a:ea typeface="標楷體" pitchFamily="65" charset="-120"/>
              </a:rPr>
              <a:t>客觀</a:t>
            </a:r>
            <a:r>
              <a:rPr lang="zh-TW" altLang="en-US" dirty="0">
                <a:ea typeface="標楷體" pitchFamily="65" charset="-120"/>
              </a:rPr>
              <a:t>的</a:t>
            </a:r>
            <a:r>
              <a:rPr lang="zh-TW" altLang="en-US" dirty="0" smtClean="0">
                <a:ea typeface="標楷體" pitchFamily="65" charset="-120"/>
              </a:rPr>
              <a:t>敘述 不</a:t>
            </a:r>
            <a:r>
              <a:rPr lang="zh-TW" altLang="en-US" dirty="0">
                <a:ea typeface="標楷體" pitchFamily="65" charset="-120"/>
              </a:rPr>
              <a:t>加</a:t>
            </a:r>
            <a:r>
              <a:rPr lang="zh-TW" altLang="en-US" dirty="0" smtClean="0">
                <a:ea typeface="標楷體" pitchFamily="65" charset="-120"/>
              </a:rPr>
              <a:t>議論</a:t>
            </a:r>
            <a:endParaRPr lang="en-US" altLang="zh-TW" dirty="0" smtClean="0">
              <a:ea typeface="標楷體" pitchFamily="65" charset="-12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TW" dirty="0" smtClean="0">
              <a:ea typeface="標楷體" pitchFamily="65" charset="-12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卑微</a:t>
            </a:r>
            <a:r>
              <a:rPr lang="zh-TW" altLang="en-US" dirty="0" smtClean="0">
                <a:ea typeface="標楷體" pitchFamily="65" charset="-120"/>
              </a:rPr>
              <a:t>恐懼</a:t>
            </a:r>
            <a:endParaRPr lang="en-US" altLang="zh-TW" dirty="0" smtClean="0">
              <a:ea typeface="標楷體" pitchFamily="65" charset="-12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蠻橫</a:t>
            </a:r>
            <a:r>
              <a:rPr lang="zh-TW" altLang="en-US" dirty="0">
                <a:ea typeface="標楷體" pitchFamily="65" charset="-120"/>
              </a:rPr>
              <a:t>殘暴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dirty="0" smtClean="0">
                <a:ea typeface="標楷體" pitchFamily="65" charset="-120"/>
              </a:rPr>
              <a:t>傷亡偷生</a:t>
            </a:r>
            <a:endParaRPr lang="en-US" altLang="zh-TW" dirty="0" smtClean="0">
              <a:ea typeface="標楷體" pitchFamily="65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16100"/>
            <a:ext cx="8229600" cy="3484563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7200" b="1" smtClean="0">
                <a:latin typeface="標楷體" pitchFamily="65" charset="-120"/>
                <a:ea typeface="標楷體" pitchFamily="65" charset="-120"/>
              </a:rPr>
              <a:t>三、山行</a:t>
            </a:r>
          </a:p>
          <a:p>
            <a:pPr algn="ctr">
              <a:buFontTx/>
              <a:buNone/>
            </a:pPr>
            <a:r>
              <a:rPr lang="zh-TW" altLang="en-US" sz="5500" b="1" smtClean="0">
                <a:latin typeface="標楷體" pitchFamily="65" charset="-120"/>
                <a:ea typeface="標楷體" pitchFamily="65" charset="-120"/>
              </a:rPr>
              <a:t>            杜牧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內容版面配置區 2"/>
          <p:cNvSpPr>
            <a:spLocks noGrp="1"/>
          </p:cNvSpPr>
          <p:nvPr>
            <p:ph idx="4294967295"/>
          </p:nvPr>
        </p:nvSpPr>
        <p:spPr>
          <a:xfrm>
            <a:off x="322263" y="693738"/>
            <a:ext cx="8821737" cy="6048375"/>
          </a:xfrm>
        </p:spPr>
        <p:txBody>
          <a:bodyPr wrap="none"/>
          <a:lstStyle/>
          <a:p>
            <a:pPr>
              <a:lnSpc>
                <a:spcPct val="110000"/>
              </a:lnSpc>
            </a:pPr>
            <a:r>
              <a:rPr lang="zh-TW" altLang="en-US" b="1" dirty="0" smtClean="0">
                <a:ea typeface="標楷體" pitchFamily="65" charset="-120"/>
              </a:rPr>
              <a:t>本</a:t>
            </a:r>
            <a:r>
              <a:rPr lang="zh-TW" altLang="en-US" b="1" dirty="0" smtClean="0">
                <a:ea typeface="標楷體" pitchFamily="65" charset="-120"/>
              </a:rPr>
              <a:t>詩為</a:t>
            </a:r>
            <a:r>
              <a:rPr lang="zh-TW" altLang="en-US" b="1" dirty="0" smtClean="0">
                <a:solidFill>
                  <a:srgbClr val="FF0000"/>
                </a:solidFill>
                <a:ea typeface="標楷體" pitchFamily="65" charset="-120"/>
              </a:rPr>
              <a:t>七言絕句</a:t>
            </a:r>
            <a:r>
              <a:rPr lang="zh-TW" altLang="en-US" b="1" dirty="0" smtClean="0">
                <a:ea typeface="標楷體" pitchFamily="65" charset="-120"/>
              </a:rPr>
              <a:t>，選自</a:t>
            </a:r>
            <a:r>
              <a:rPr lang="en-US" altLang="zh-TW" b="1" dirty="0" smtClean="0">
                <a:ea typeface="標楷體" pitchFamily="65" charset="-120"/>
              </a:rPr>
              <a:t>《</a:t>
            </a:r>
            <a:r>
              <a:rPr lang="zh-TW" altLang="en-US" b="1" dirty="0" smtClean="0">
                <a:ea typeface="標楷體" pitchFamily="65" charset="-120"/>
              </a:rPr>
              <a:t>樊</a:t>
            </a:r>
            <a:r>
              <a:rPr lang="zh-TW" altLang="en-US" b="1" dirty="0" smtClean="0">
                <a:ea typeface="標楷體" pitchFamily="65" charset="-120"/>
              </a:rPr>
              <a:t>川外</a:t>
            </a:r>
            <a:r>
              <a:rPr lang="zh-TW" altLang="en-US" b="1" dirty="0" smtClean="0">
                <a:ea typeface="標楷體" pitchFamily="65" charset="-120"/>
              </a:rPr>
              <a:t>集</a:t>
            </a:r>
            <a:r>
              <a:rPr lang="en-US" altLang="zh-TW" b="1" dirty="0" smtClean="0">
                <a:ea typeface="標楷體" pitchFamily="65" charset="-120"/>
              </a:rPr>
              <a:t>》</a:t>
            </a:r>
            <a:endParaRPr lang="zh-TW" altLang="en-US" b="1" dirty="0" smtClean="0">
              <a:ea typeface="標楷體" pitchFamily="65" charset="-120"/>
            </a:endParaRPr>
          </a:p>
          <a:p>
            <a:pPr>
              <a:lnSpc>
                <a:spcPct val="110000"/>
              </a:lnSpc>
            </a:pPr>
            <a:r>
              <a:rPr lang="zh-TW" altLang="en-US" b="1" dirty="0" smtClean="0">
                <a:ea typeface="標楷體" pitchFamily="65" charset="-120"/>
              </a:rPr>
              <a:t>秋色</a:t>
            </a:r>
            <a:endParaRPr lang="en-US" altLang="zh-TW" b="1" dirty="0" smtClean="0">
              <a:ea typeface="標楷體" pitchFamily="65" charset="-120"/>
            </a:endParaRPr>
          </a:p>
          <a:p>
            <a:pPr>
              <a:lnSpc>
                <a:spcPct val="110000"/>
              </a:lnSpc>
            </a:pPr>
            <a:r>
              <a:rPr lang="zh-TW" altLang="en-US" b="1" dirty="0" smtClean="0">
                <a:ea typeface="標楷體" pitchFamily="65" charset="-120"/>
              </a:rPr>
              <a:t>騷人墨客</a:t>
            </a:r>
            <a:r>
              <a:rPr lang="zh-TW" altLang="en-US" b="1" dirty="0" smtClean="0">
                <a:ea typeface="標楷體" pitchFamily="65" charset="-120"/>
              </a:rPr>
              <a:t>筆下的</a:t>
            </a:r>
            <a:r>
              <a:rPr lang="zh-TW" altLang="en-US" b="1" dirty="0" smtClean="0">
                <a:ea typeface="標楷體" pitchFamily="65" charset="-120"/>
              </a:rPr>
              <a:t>秋天：感傷蕭瑟寂寥</a:t>
            </a:r>
            <a:endParaRPr lang="en-US" altLang="zh-TW" b="1" dirty="0" smtClean="0">
              <a:ea typeface="標楷體" pitchFamily="65" charset="-120"/>
            </a:endParaRPr>
          </a:p>
          <a:p>
            <a:pPr>
              <a:lnSpc>
                <a:spcPct val="110000"/>
              </a:lnSpc>
            </a:pPr>
            <a:r>
              <a:rPr lang="zh-TW" altLang="en-US" b="1" dirty="0">
                <a:ea typeface="標楷體" pitchFamily="65" charset="-120"/>
              </a:rPr>
              <a:t>杜牧的秋天</a:t>
            </a:r>
            <a:r>
              <a:rPr lang="zh-TW" altLang="en-US" b="1" dirty="0" smtClean="0">
                <a:ea typeface="標楷體" pitchFamily="65" charset="-120"/>
              </a:rPr>
              <a:t>：</a:t>
            </a:r>
            <a:r>
              <a:rPr lang="zh-TW" altLang="en-US" b="1" dirty="0" smtClean="0">
                <a:ea typeface="標楷體" pitchFamily="65" charset="-120"/>
              </a:rPr>
              <a:t>楓葉</a:t>
            </a:r>
            <a:r>
              <a:rPr lang="zh-TW" altLang="en-US" b="1" dirty="0" smtClean="0">
                <a:ea typeface="標楷體" pitchFamily="65" charset="-120"/>
              </a:rPr>
              <a:t>流</a:t>
            </a:r>
            <a:r>
              <a:rPr lang="zh-TW" altLang="en-US" b="1" dirty="0" smtClean="0">
                <a:ea typeface="標楷體" pitchFamily="65" charset="-120"/>
              </a:rPr>
              <a:t>丹、</a:t>
            </a:r>
            <a:r>
              <a:rPr lang="zh-TW" altLang="en-US" b="1" dirty="0" smtClean="0">
                <a:ea typeface="標楷體" pitchFamily="65" charset="-120"/>
              </a:rPr>
              <a:t>山林</a:t>
            </a:r>
            <a:r>
              <a:rPr lang="zh-TW" altLang="en-US" b="1" dirty="0" smtClean="0">
                <a:ea typeface="標楷體" pitchFamily="65" charset="-120"/>
              </a:rPr>
              <a:t>染豔</a:t>
            </a:r>
            <a:endParaRPr lang="en-US" altLang="zh-TW" b="1" dirty="0" smtClean="0">
              <a:ea typeface="標楷體" pitchFamily="65" charset="-120"/>
            </a:endParaRPr>
          </a:p>
          <a:p>
            <a:pPr>
              <a:lnSpc>
                <a:spcPct val="110000"/>
              </a:lnSpc>
            </a:pPr>
            <a:r>
              <a:rPr lang="zh-TW" altLang="en-US" b="1" dirty="0" smtClean="0">
                <a:ea typeface="標楷體" pitchFamily="65" charset="-120"/>
              </a:rPr>
              <a:t>生氣蓬勃不落</a:t>
            </a:r>
            <a:r>
              <a:rPr lang="zh-TW" altLang="en-US" b="1" dirty="0" smtClean="0">
                <a:ea typeface="標楷體" pitchFamily="65" charset="-120"/>
              </a:rPr>
              <a:t>俗套</a:t>
            </a:r>
            <a:r>
              <a:rPr lang="zh-TW" altLang="en-US" b="1" dirty="0" smtClean="0">
                <a:ea typeface="標楷體" pitchFamily="65" charset="-120"/>
              </a:rPr>
              <a:t>，千載傳誦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8531" name="標題 1"/>
          <p:cNvSpPr>
            <a:spLocks/>
          </p:cNvSpPr>
          <p:nvPr/>
        </p:nvSpPr>
        <p:spPr bwMode="auto">
          <a:xfrm>
            <a:off x="395288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文章題解</a:t>
            </a:r>
            <a:r>
              <a:rPr lang="en-US" altLang="zh-TW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602" name="Picture 6" descr="分頁底圖-補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3"/>
            <a:ext cx="91440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1603" name="內容版面配置區 2"/>
          <p:cNvSpPr>
            <a:spLocks noGrp="1"/>
          </p:cNvSpPr>
          <p:nvPr>
            <p:ph type="body" orient="vert" idx="4294967295"/>
          </p:nvPr>
        </p:nvSpPr>
        <p:spPr>
          <a:xfrm>
            <a:off x="250824" y="692150"/>
            <a:ext cx="8893175" cy="5329238"/>
          </a:xfrm>
        </p:spPr>
        <p:txBody>
          <a:bodyPr/>
          <a:lstStyle/>
          <a:p>
            <a:pPr marL="533400" indent="-533400">
              <a:lnSpc>
                <a:spcPct val="120000"/>
              </a:lnSpc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騷人墨客筆下的秋天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悲秋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zh-TW" altLang="en-US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lnSpc>
                <a:spcPct val="105000"/>
              </a:lnSpc>
              <a:buFontTx/>
              <a:buNone/>
            </a:pP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戰國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宋玉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九辯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：「悲哉秋之為氣也，蕭</a:t>
            </a:r>
          </a:p>
          <a:p>
            <a:pPr marL="533400" indent="-533400">
              <a:lnSpc>
                <a:spcPct val="105000"/>
              </a:lnSpc>
              <a:buFontTx/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瑟兮草木搖落而變衰。」為悲秋先驅之作。</a:t>
            </a:r>
          </a:p>
          <a:p>
            <a:pPr marL="533400" indent="-533400">
              <a:lnSpc>
                <a:spcPct val="105000"/>
              </a:lnSpc>
              <a:buFontTx/>
              <a:buNone/>
            </a:pP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漢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無名氏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古歌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：「秋風蕭蕭愁殺人。」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lnSpc>
                <a:spcPct val="105000"/>
              </a:lnSpc>
              <a:buFontTx/>
              <a:buNone/>
            </a:pP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唐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杜甫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登高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：「萬里悲秋常作客。」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lnSpc>
                <a:spcPct val="105000"/>
              </a:lnSpc>
              <a:buFontTx/>
              <a:buNone/>
            </a:pP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唐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張繼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楓橋夜泊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：「月落烏啼霜滿天，</a:t>
            </a:r>
          </a:p>
          <a:p>
            <a:pPr marL="533400" indent="-533400">
              <a:lnSpc>
                <a:spcPct val="105000"/>
              </a:lnSpc>
              <a:buFontTx/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江楓漁火對愁眠。」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lnSpc>
                <a:spcPct val="105000"/>
              </a:lnSpc>
              <a:buFontTx/>
              <a:buNone/>
            </a:pP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(5)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宋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歐陽脩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秋聲賦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：「噫嘻悲哉！此秋聲</a:t>
            </a:r>
          </a:p>
          <a:p>
            <a:pPr marL="533400" indent="-533400">
              <a:lnSpc>
                <a:spcPct val="105000"/>
              </a:lnSpc>
              <a:buFontTx/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也。」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5251" y="377825"/>
            <a:ext cx="8843962" cy="42481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b="1" dirty="0" smtClean="0">
                <a:solidFill>
                  <a:srgbClr val="FF0000"/>
                </a:solidFill>
                <a:ea typeface="標楷體" pitchFamily="65" charset="-120"/>
              </a:rPr>
              <a:t>杜牧</a:t>
            </a:r>
            <a:r>
              <a:rPr lang="zh-TW" altLang="en-US" b="1" dirty="0" smtClean="0">
                <a:ea typeface="標楷體" pitchFamily="65" charset="-120"/>
              </a:rPr>
              <a:t>，字牧之，號樊川</a:t>
            </a:r>
            <a:r>
              <a:rPr lang="zh-TW" altLang="en-US" b="1" dirty="0" smtClean="0"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杜牧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出身名門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望族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早年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以濟世之才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自負，名作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阿房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宮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賦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詩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、賦、古文俱佳，以七言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絕句最出色。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「大李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杜」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，盛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唐的李白、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杜甫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「小李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杜」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，晚唐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的李商隱和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杜牧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標題 1"/>
          <p:cNvSpPr>
            <a:spLocks/>
          </p:cNvSpPr>
          <p:nvPr/>
        </p:nvSpPr>
        <p:spPr bwMode="auto">
          <a:xfrm>
            <a:off x="395288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文章題解</a:t>
            </a:r>
            <a:r>
              <a:rPr lang="en-US" altLang="zh-TW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-11</a:t>
            </a:r>
          </a:p>
        </p:txBody>
      </p:sp>
      <p:graphicFrame>
        <p:nvGraphicFramePr>
          <p:cNvPr id="136232" name="Group 40"/>
          <p:cNvGraphicFramePr>
            <a:graphicFrameLocks noGrp="1"/>
          </p:cNvGraphicFramePr>
          <p:nvPr>
            <p:ph sz="half" idx="4294967295"/>
          </p:nvPr>
        </p:nvGraphicFramePr>
        <p:xfrm>
          <a:off x="609600" y="1347788"/>
          <a:ext cx="8066088" cy="4605337"/>
        </p:xfrm>
        <a:graphic>
          <a:graphicData uri="http://schemas.openxmlformats.org/drawingml/2006/table">
            <a:tbl>
              <a:tblPr/>
              <a:tblGrid>
                <a:gridCol w="1296988"/>
                <a:gridCol w="1871662"/>
                <a:gridCol w="2376488"/>
                <a:gridCol w="2520950"/>
              </a:tblGrid>
              <a:tr h="5204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樂府詩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古體詩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近體詩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10129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作者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民間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士大夫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士大夫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音樂性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可歌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徒誦不歌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徒誦不歌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4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句法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多長短句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多五言、七言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五言、七言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0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句數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不限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不限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絕句：四句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律詩：八句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31" name="Rectangle 4"/>
          <p:cNvSpPr>
            <a:spLocks noChangeArrowheads="1"/>
          </p:cNvSpPr>
          <p:nvPr/>
        </p:nvSpPr>
        <p:spPr bwMode="auto">
          <a:xfrm>
            <a:off x="667073" y="15875"/>
            <a:ext cx="7993062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樂府詩、古體詩、近體詩的比較</a:t>
            </a:r>
          </a:p>
        </p:txBody>
      </p:sp>
    </p:spTree>
    <p:extLst>
      <p:ext uri="{BB962C8B-B14F-4D97-AF65-F5344CB8AC3E}">
        <p14:creationId xmlns:p14="http://schemas.microsoft.com/office/powerpoint/2010/main" val="4260340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263" y="692150"/>
            <a:ext cx="8642350" cy="56880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十年一覺揚州夢</a:t>
            </a:r>
            <a:r>
              <a:rPr lang="en-US" altLang="en-US" b="1" dirty="0" err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贏得青樓薄倖名</a:t>
            </a:r>
            <a:endParaRPr lang="en-US" altLang="en-US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endParaRPr lang="en-US" altLang="en-US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淮南節度使牛僧孺幕府中任掌書記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揚州，唐代重要的商業中心、文化名城</a:t>
            </a:r>
            <a:endParaRPr lang="en-US" altLang="en-US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腰纏十萬貫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騎鶴下揚州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en-US" altLang="zh-TW" b="1" dirty="0" err="1" smtClean="0">
                <a:latin typeface="標楷體" pitchFamily="65" charset="-120"/>
                <a:ea typeface="標楷體" pitchFamily="65" charset="-120"/>
              </a:rPr>
              <a:t>遣懷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落魄江湖載酒行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，楚腰纖細掌中輕。十年一覺揚州夢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贏得青樓薄倖名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」</a:t>
            </a:r>
          </a:p>
        </p:txBody>
      </p:sp>
      <p:sp>
        <p:nvSpPr>
          <p:cNvPr id="290819" name="Rectangle 2"/>
          <p:cNvSpPr txBox="1">
            <a:spLocks noChangeArrowheads="1"/>
          </p:cNvSpPr>
          <p:nvPr/>
        </p:nvSpPr>
        <p:spPr bwMode="auto">
          <a:xfrm>
            <a:off x="457200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作者介紹</a:t>
            </a:r>
            <a:r>
              <a:rPr lang="en-US" altLang="zh-TW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" y="297408"/>
            <a:ext cx="8496300" cy="5832475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牛李黨爭</a:t>
            </a:r>
            <a:r>
              <a:rPr lang="en-US" altLang="en-US" b="1" dirty="0" err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，宦海浮沉</a:t>
            </a:r>
            <a:endParaRPr lang="en-US" altLang="en-US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altLang="en-US" dirty="0">
              <a:latin typeface="標楷體" pitchFamily="65" charset="-120"/>
              <a:ea typeface="標楷體" pitchFamily="65" charset="-120"/>
            </a:endParaRPr>
          </a:p>
          <a:p>
            <a:pPr marL="0">
              <a:spcBef>
                <a:spcPts val="0"/>
              </a:spcBef>
            </a:pPr>
            <a:r>
              <a:rPr lang="en-US" altLang="en-US" dirty="0" err="1" smtClean="0">
                <a:latin typeface="標楷體" pitchFamily="65" charset="-120"/>
                <a:ea typeface="標楷體" pitchFamily="65" charset="-120"/>
              </a:rPr>
              <a:t>晚唐時，牛</a:t>
            </a:r>
            <a:r>
              <a:rPr lang="en-US" altLang="en-US" dirty="0" err="1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en-US" dirty="0" err="1" smtClean="0">
                <a:latin typeface="標楷體" pitchFamily="65" charset="-120"/>
                <a:ea typeface="標楷體" pitchFamily="65" charset="-120"/>
              </a:rPr>
              <a:t>李黨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爭</a:t>
            </a:r>
            <a:r>
              <a:rPr lang="en-US" altLang="en-US" dirty="0" err="1" smtClean="0">
                <a:latin typeface="標楷體" pitchFamily="65" charset="-120"/>
                <a:ea typeface="標楷體" pitchFamily="65" charset="-120"/>
              </a:rPr>
              <a:t>四十年</a:t>
            </a:r>
            <a:endParaRPr lang="en-US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>
              <a:spcBef>
                <a:spcPts val="0"/>
              </a:spcBef>
            </a:pPr>
            <a:r>
              <a:rPr lang="en-US" altLang="en-US" dirty="0" err="1" smtClean="0">
                <a:latin typeface="標楷體" pitchFamily="65" charset="-120"/>
                <a:ea typeface="標楷體" pitchFamily="65" charset="-120"/>
              </a:rPr>
              <a:t>唐武宗，李德裕為宰相</a:t>
            </a:r>
            <a:endParaRPr lang="en-US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>
              <a:spcBef>
                <a:spcPts val="0"/>
              </a:spcBef>
            </a:pPr>
            <a:r>
              <a:rPr lang="en-US" altLang="en-US" dirty="0" err="1" smtClean="0">
                <a:latin typeface="標楷體" pitchFamily="65" charset="-120"/>
                <a:ea typeface="標楷體" pitchFamily="65" charset="-120"/>
              </a:rPr>
              <a:t>杜牧曾做過牛僧孺的掌書記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>
              <a:spcBef>
                <a:spcPts val="0"/>
              </a:spcBef>
            </a:pPr>
            <a:r>
              <a:rPr lang="en-US" altLang="en-US" dirty="0" err="1" smtClean="0">
                <a:latin typeface="標楷體" pitchFamily="65" charset="-120"/>
                <a:ea typeface="標楷體" pitchFamily="65" charset="-120"/>
              </a:rPr>
              <a:t>唐宣宗，牛黨又得勢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93891" name="Rectangle 2"/>
          <p:cNvSpPr txBox="1">
            <a:spLocks noChangeArrowheads="1"/>
          </p:cNvSpPr>
          <p:nvPr/>
        </p:nvSpPr>
        <p:spPr bwMode="auto">
          <a:xfrm>
            <a:off x="457200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作者介紹</a:t>
            </a:r>
            <a:r>
              <a:rPr lang="en-US" altLang="zh-TW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-9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692150"/>
            <a:ext cx="8748713" cy="5616575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賦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en-US" altLang="zh-TW" b="1" dirty="0" err="1" smtClean="0">
                <a:latin typeface="標楷體" pitchFamily="65" charset="-120"/>
                <a:ea typeface="標楷體" pitchFamily="65" charset="-120"/>
              </a:rPr>
              <a:t>阿房宮賦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</a:p>
          <a:p>
            <a:pPr lvl="1">
              <a:lnSpc>
                <a:spcPct val="120000"/>
              </a:lnSpc>
            </a:pPr>
            <a:r>
              <a:rPr lang="zh-TW" altLang="en-US" sz="2000" b="1" dirty="0">
                <a:solidFill>
                  <a:srgbClr val="0000FF"/>
                </a:solidFill>
                <a:ea typeface="標楷體" pitchFamily="65" charset="-120"/>
              </a:rPr>
              <a:t>藉由對阿房宮宏偉瑰麗的描述，揭示秦朝奢侈無度，導致民怨沸騰而亡國。藉以對唐敬宗大建宮室的風氣，提出了規勸和批評。全文句式駢散兼用，不拘泥於對仗工整，更打破四六定格，融入古文句法，是「散文賦」成熟的標誌。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96963" name="Rectangle 2"/>
          <p:cNvSpPr txBox="1">
            <a:spLocks noChangeArrowheads="1"/>
          </p:cNvSpPr>
          <p:nvPr/>
        </p:nvSpPr>
        <p:spPr bwMode="auto">
          <a:xfrm>
            <a:off x="457200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作者介紹</a:t>
            </a:r>
            <a:r>
              <a:rPr lang="en-US" altLang="zh-TW" sz="44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-12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4" y="116632"/>
            <a:ext cx="9144000" cy="568801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詩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：詠史  </a:t>
            </a:r>
            <a:r>
              <a:rPr lang="en-US" altLang="en-US" b="1" dirty="0" err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品評歷史</a:t>
            </a:r>
            <a:r>
              <a:rPr lang="en-US" altLang="en-US" b="1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，藉古諷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今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en-US" altLang="zh-TW" b="1" dirty="0" err="1" smtClean="0">
                <a:latin typeface="標楷體" pitchFamily="65" charset="-120"/>
                <a:ea typeface="標楷體" pitchFamily="65" charset="-120"/>
              </a:rPr>
              <a:t>過華清宮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長安回望繡成堆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山頂千門次第開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一騎紅塵妃子笑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無人知是荔枝來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en-US" altLang="zh-TW" b="1" dirty="0" err="1">
                <a:latin typeface="標楷體" pitchFamily="65" charset="-120"/>
                <a:ea typeface="標楷體" pitchFamily="65" charset="-120"/>
              </a:rPr>
              <a:t>赤壁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b="1" dirty="0" err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鼓勵自己逆境中要含垢忍辱</a:t>
            </a:r>
            <a:r>
              <a:rPr lang="en-US" altLang="en-US" b="1" dirty="0" err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伺機再起</a:t>
            </a:r>
            <a:endParaRPr lang="en-US" altLang="en-US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折戟沉沙鐵未銷</a:t>
            </a:r>
            <a:r>
              <a:rPr lang="en-US" altLang="en-US" b="1" dirty="0" err="1">
                <a:latin typeface="標楷體" pitchFamily="65" charset="-120"/>
                <a:ea typeface="標楷體" pitchFamily="65" charset="-120"/>
              </a:rPr>
              <a:t>，自將磨洗認前朝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東風不與周郎便</a:t>
            </a:r>
            <a:r>
              <a:rPr lang="en-US" altLang="en-US" b="1" dirty="0" err="1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銅雀春深鎖二喬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題烏江亭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勝敗兵家事不期</a:t>
            </a:r>
            <a:r>
              <a:rPr lang="en-US" altLang="en-US" b="1" dirty="0" err="1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包羞忍辱是男兒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江東子弟多才俊</a:t>
            </a:r>
            <a:r>
              <a:rPr lang="en-US" altLang="en-US" b="1" dirty="0" err="1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捲土重來未可知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8640"/>
            <a:ext cx="8785225" cy="633598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en-US" altLang="zh-TW" b="1" dirty="0" err="1" smtClean="0">
                <a:latin typeface="標楷體" pitchFamily="65" charset="-120"/>
                <a:ea typeface="標楷體" pitchFamily="65" charset="-120"/>
              </a:rPr>
              <a:t>江南春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buFontTx/>
              <a:buNone/>
            </a:pP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千里鶯啼綠映紅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水村山郭酒旗風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buFontTx/>
              <a:buNone/>
            </a:pP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南朝四百八十寺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en-US" b="1" dirty="0" err="1" smtClean="0">
                <a:latin typeface="標楷體" pitchFamily="65" charset="-120"/>
                <a:ea typeface="標楷體" pitchFamily="65" charset="-120"/>
              </a:rPr>
              <a:t>多少樓臺煙雨中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120000"/>
              </a:lnSpc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en-US" altLang="zh-TW" b="1" dirty="0" err="1">
                <a:latin typeface="標楷體" pitchFamily="65" charset="-120"/>
                <a:ea typeface="標楷體" pitchFamily="65" charset="-120"/>
              </a:rPr>
              <a:t>泊秦淮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〉〉</a:t>
            </a:r>
            <a:r>
              <a:rPr lang="en-US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以古刺今</a:t>
            </a:r>
            <a:endParaRPr lang="en-US" altLang="en-US" sz="20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煙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籠寒水月籠沙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，夜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泊秦淮近酒家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商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女不知亡國恨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，隔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江猶唱後庭花</a:t>
            </a:r>
          </a:p>
          <a:p>
            <a:pPr>
              <a:buFontTx/>
              <a:buNone/>
            </a:pPr>
            <a:endParaRPr lang="en-US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endParaRPr lang="en-US" altLang="zh-TW" sz="800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Char char="u"/>
            </a:pPr>
            <a:endParaRPr lang="zh-TW" altLang="en-US" sz="8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A\Desktop\國一甲\課文圖檔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00"/>
            <a:ext cx="8826568" cy="494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6"/>
          <p:cNvSpPr>
            <a:spLocks noChangeArrowheads="1"/>
          </p:cNvSpPr>
          <p:nvPr/>
        </p:nvSpPr>
        <p:spPr bwMode="auto">
          <a:xfrm>
            <a:off x="8650117" y="165062"/>
            <a:ext cx="323165" cy="48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100" dirty="0">
                <a:solidFill>
                  <a:srgbClr val="0000FF"/>
                </a:solidFill>
                <a:ea typeface="微軟正黑體" pitchFamily="34" charset="-120"/>
              </a:rPr>
              <a:t>意在歌頌秋的</a:t>
            </a:r>
            <a:r>
              <a:rPr lang="zh-TW" altLang="en-US" sz="2100" dirty="0" smtClean="0">
                <a:solidFill>
                  <a:srgbClr val="0000FF"/>
                </a:solidFill>
                <a:ea typeface="微軟正黑體" pitchFamily="34" charset="-120"/>
              </a:rPr>
              <a:t>生命力</a:t>
            </a:r>
            <a:endParaRPr lang="zh-TW" altLang="en-US" sz="2100" dirty="0">
              <a:solidFill>
                <a:srgbClr val="0000FF"/>
              </a:solidFill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88224" y="3025121"/>
            <a:ext cx="3379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rgbClr val="0000FF"/>
                </a:solidFill>
                <a:latin typeface="+mn-ea"/>
                <a:ea typeface="+mn-ea"/>
              </a:rPr>
              <a:t>深山並不死寂</a:t>
            </a:r>
          </a:p>
        </p:txBody>
      </p:sp>
      <p:sp>
        <p:nvSpPr>
          <p:cNvPr id="6" name="矩形 5"/>
          <p:cNvSpPr/>
          <p:nvPr/>
        </p:nvSpPr>
        <p:spPr>
          <a:xfrm>
            <a:off x="2193280" y="332656"/>
            <a:ext cx="800219" cy="652534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spcBef>
                <a:spcPts val="0"/>
              </a:spcBef>
            </a:pPr>
            <a:r>
              <a:rPr lang="zh-TW" altLang="en-US" sz="2000" dirty="0">
                <a:solidFill>
                  <a:srgbClr val="0000FF"/>
                </a:solidFill>
                <a:latin typeface="+mn-ea"/>
                <a:ea typeface="+mn-ea"/>
              </a:rPr>
              <a:t>「紅於</a:t>
            </a:r>
            <a:r>
              <a:rPr lang="zh-TW" altLang="en-US" sz="2000" dirty="0" smtClean="0">
                <a:solidFill>
                  <a:srgbClr val="0000FF"/>
                </a:solidFill>
                <a:latin typeface="+mn-ea"/>
                <a:ea typeface="+mn-ea"/>
              </a:rPr>
              <a:t>」凸</a:t>
            </a:r>
            <a:r>
              <a:rPr lang="zh-TW" altLang="en-US" sz="2000" dirty="0">
                <a:solidFill>
                  <a:srgbClr val="0000FF"/>
                </a:solidFill>
                <a:latin typeface="+mn-ea"/>
                <a:ea typeface="+mn-ea"/>
              </a:rPr>
              <a:t>顯楓紅具有春花不能比擬的鮮豔，以及經得起風霜考驗的特質，楓紅也扭轉了秋天給人清冷肅穆的印象。</a:t>
            </a:r>
            <a:endParaRPr lang="en-US" altLang="zh-TW" sz="2000" dirty="0">
              <a:solidFill>
                <a:srgbClr val="0000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505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586" name="Picture 2" descr="分頁底圖-字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9144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77997" name="Group 45"/>
          <p:cNvGraphicFramePr>
            <a:graphicFrameLocks noGrp="1"/>
          </p:cNvGraphicFramePr>
          <p:nvPr>
            <p:ph idx="4294967295"/>
          </p:nvPr>
        </p:nvGraphicFramePr>
        <p:xfrm>
          <a:off x="431800" y="836613"/>
          <a:ext cx="8388350" cy="2984500"/>
        </p:xfrm>
        <a:graphic>
          <a:graphicData uri="http://schemas.openxmlformats.org/drawingml/2006/table">
            <a:tbl>
              <a:tblPr/>
              <a:tblGrid>
                <a:gridCol w="1046163"/>
                <a:gridCol w="2517775"/>
                <a:gridCol w="4824412"/>
              </a:tblGrid>
              <a:tr h="5791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字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義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例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623954"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坐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因為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停車坐愛楓林晚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乘坐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坐車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位置所在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坐南朝北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處斷、定罪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連坐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634" name="Group 5"/>
          <p:cNvGrpSpPr>
            <a:grpSpLocks/>
          </p:cNvGrpSpPr>
          <p:nvPr/>
        </p:nvGrpSpPr>
        <p:grpSpPr bwMode="auto">
          <a:xfrm>
            <a:off x="1042988" y="1196975"/>
            <a:ext cx="6840537" cy="4048125"/>
            <a:chOff x="929" y="1162"/>
            <a:chExt cx="4309" cy="2550"/>
          </a:xfrm>
        </p:grpSpPr>
        <p:sp>
          <p:nvSpPr>
            <p:cNvPr id="325638" name="Text Box 6"/>
            <p:cNvSpPr txBox="1">
              <a:spLocks noChangeArrowheads="1"/>
            </p:cNvSpPr>
            <p:nvPr/>
          </p:nvSpPr>
          <p:spPr bwMode="auto">
            <a:xfrm>
              <a:off x="929" y="2186"/>
              <a:ext cx="227" cy="56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山  行</a:t>
              </a:r>
            </a:p>
          </p:txBody>
        </p:sp>
        <p:sp>
          <p:nvSpPr>
            <p:cNvPr id="325639" name="AutoShape 7"/>
            <p:cNvSpPr>
              <a:spLocks/>
            </p:cNvSpPr>
            <p:nvPr/>
          </p:nvSpPr>
          <p:spPr bwMode="auto">
            <a:xfrm>
              <a:off x="1243" y="1752"/>
              <a:ext cx="276" cy="1476"/>
            </a:xfrm>
            <a:prstGeom prst="leftBrace">
              <a:avLst>
                <a:gd name="adj1" fmla="val 0"/>
                <a:gd name="adj2" fmla="val 5000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0000"/>
                </a:lnSpc>
                <a:buFontTx/>
                <a:buNone/>
              </a:pPr>
              <a:endParaRPr lang="zh-TW" altLang="en-US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25640" name="Text Box 8"/>
            <p:cNvSpPr txBox="1">
              <a:spLocks noChangeArrowheads="1"/>
            </p:cNvSpPr>
            <p:nvPr/>
          </p:nvSpPr>
          <p:spPr bwMode="auto">
            <a:xfrm>
              <a:off x="1496" y="1423"/>
              <a:ext cx="414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實景</a:t>
              </a:r>
            </a:p>
          </p:txBody>
        </p:sp>
        <p:sp>
          <p:nvSpPr>
            <p:cNvPr id="325641" name="AutoShape 9"/>
            <p:cNvSpPr>
              <a:spLocks/>
            </p:cNvSpPr>
            <p:nvPr/>
          </p:nvSpPr>
          <p:spPr bwMode="auto">
            <a:xfrm>
              <a:off x="1746" y="1333"/>
              <a:ext cx="216" cy="856"/>
            </a:xfrm>
            <a:prstGeom prst="leftBrace">
              <a:avLst>
                <a:gd name="adj1" fmla="val 0"/>
                <a:gd name="adj2" fmla="val 5000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0000"/>
                </a:lnSpc>
                <a:buFontTx/>
                <a:buNone/>
              </a:pPr>
              <a:endParaRPr lang="zh-TW" altLang="en-US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25642" name="Text Box 10"/>
            <p:cNvSpPr txBox="1">
              <a:spLocks noChangeArrowheads="1"/>
            </p:cNvSpPr>
            <p:nvPr/>
          </p:nvSpPr>
          <p:spPr bwMode="auto">
            <a:xfrm>
              <a:off x="1973" y="1162"/>
              <a:ext cx="3260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山行情景：遠上寒山石徑斜</a:t>
              </a:r>
            </a:p>
          </p:txBody>
        </p:sp>
        <p:sp>
          <p:nvSpPr>
            <p:cNvPr id="325643" name="Text Box 11"/>
            <p:cNvSpPr txBox="1">
              <a:spLocks noChangeArrowheads="1"/>
            </p:cNvSpPr>
            <p:nvPr/>
          </p:nvSpPr>
          <p:spPr bwMode="auto">
            <a:xfrm>
              <a:off x="1496" y="2877"/>
              <a:ext cx="436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感受</a:t>
              </a:r>
            </a:p>
          </p:txBody>
        </p:sp>
        <p:sp>
          <p:nvSpPr>
            <p:cNvPr id="325644" name="AutoShape 12"/>
            <p:cNvSpPr>
              <a:spLocks/>
            </p:cNvSpPr>
            <p:nvPr/>
          </p:nvSpPr>
          <p:spPr bwMode="auto">
            <a:xfrm>
              <a:off x="1746" y="2788"/>
              <a:ext cx="216" cy="783"/>
            </a:xfrm>
            <a:prstGeom prst="leftBrace">
              <a:avLst>
                <a:gd name="adj1" fmla="val 0"/>
                <a:gd name="adj2" fmla="val 50000"/>
              </a:avLst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lnSpc>
                  <a:spcPct val="90000"/>
                </a:lnSpc>
                <a:buFontTx/>
                <a:buNone/>
              </a:pPr>
              <a:endParaRPr lang="zh-TW" altLang="en-US">
                <a:solidFill>
                  <a:srgbClr val="333399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25645" name="Text Box 13"/>
            <p:cNvSpPr txBox="1">
              <a:spLocks noChangeArrowheads="1"/>
            </p:cNvSpPr>
            <p:nvPr/>
          </p:nvSpPr>
          <p:spPr bwMode="auto">
            <a:xfrm>
              <a:off x="1978" y="2659"/>
              <a:ext cx="326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驚喜難抑：停車坐愛楓林晚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25646" name="Text Box 14"/>
            <p:cNvSpPr txBox="1">
              <a:spLocks noChangeArrowheads="1"/>
            </p:cNvSpPr>
            <p:nvPr/>
          </p:nvSpPr>
          <p:spPr bwMode="auto">
            <a:xfrm>
              <a:off x="1928" y="2024"/>
              <a:ext cx="317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ea typeface="標楷體" pitchFamily="65" charset="-120"/>
                </a:rPr>
                <a:t>仰望所見：白雲生處有人家</a:t>
              </a:r>
            </a:p>
          </p:txBody>
        </p:sp>
        <p:sp>
          <p:nvSpPr>
            <p:cNvPr id="325647" name="Text Box 15"/>
            <p:cNvSpPr txBox="1">
              <a:spLocks noChangeArrowheads="1"/>
            </p:cNvSpPr>
            <p:nvPr/>
          </p:nvSpPr>
          <p:spPr bwMode="auto">
            <a:xfrm>
              <a:off x="1973" y="3385"/>
              <a:ext cx="317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2800">
                  <a:solidFill>
                    <a:srgbClr val="000000"/>
                  </a:solidFill>
                  <a:ea typeface="標楷體" pitchFamily="65" charset="-120"/>
                </a:rPr>
                <a:t>點明原因：霜葉紅於二月花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內容版面配置區 2"/>
          <p:cNvSpPr>
            <a:spLocks noGrp="1"/>
          </p:cNvSpPr>
          <p:nvPr>
            <p:ph idx="4294967295"/>
          </p:nvPr>
        </p:nvSpPr>
        <p:spPr>
          <a:xfrm>
            <a:off x="590550" y="765175"/>
            <a:ext cx="8229600" cy="17272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三、杜牧〈山行〉一詩：「白雲生處有人家</a:t>
            </a: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」，「生」一本作「深」，你認為何者較佳</a:t>
            </a: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？請說明理由。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68313" y="2628900"/>
            <a:ext cx="842486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　　「白雲生處」：山中白雲飄起的地方，指山林的深處；用「生」一字，更能體現山中白雲蒸騰的境況，具動態美感。「深」字作形容詞解，畫面只流於平面效果，不及「生」字來得靈動。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1628775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sz="66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五、應用練習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標題 1"/>
          <p:cNvSpPr>
            <a:spLocks/>
          </p:cNvSpPr>
          <p:nvPr/>
        </p:nvSpPr>
        <p:spPr bwMode="auto">
          <a:xfrm>
            <a:off x="395288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文章題解</a:t>
            </a:r>
            <a:r>
              <a:rPr lang="en-US" altLang="zh-TW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-12</a:t>
            </a:r>
          </a:p>
        </p:txBody>
      </p:sp>
      <p:sp>
        <p:nvSpPr>
          <p:cNvPr id="137219" name="Rectangle 4"/>
          <p:cNvSpPr>
            <a:spLocks noChangeArrowheads="1"/>
          </p:cNvSpPr>
          <p:nvPr/>
        </p:nvSpPr>
        <p:spPr bwMode="auto">
          <a:xfrm>
            <a:off x="649090" y="28575"/>
            <a:ext cx="7993062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樂府詩、古體詩、近體詩的比較</a:t>
            </a:r>
          </a:p>
        </p:txBody>
      </p:sp>
      <p:graphicFrame>
        <p:nvGraphicFramePr>
          <p:cNvPr id="137295" name="Group 79"/>
          <p:cNvGraphicFramePr>
            <a:graphicFrameLocks noGrp="1"/>
          </p:cNvGraphicFramePr>
          <p:nvPr/>
        </p:nvGraphicFramePr>
        <p:xfrm>
          <a:off x="611188" y="1354138"/>
          <a:ext cx="8064500" cy="4614861"/>
        </p:xfrm>
        <a:graphic>
          <a:graphicData uri="http://schemas.openxmlformats.org/drawingml/2006/table">
            <a:tbl>
              <a:tblPr/>
              <a:tblGrid>
                <a:gridCol w="1296987"/>
                <a:gridCol w="1511300"/>
                <a:gridCol w="1403350"/>
                <a:gridCol w="3852863"/>
              </a:tblGrid>
              <a:tr h="5204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樂府詩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古體詩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近體詩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10034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平仄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不分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不分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嚴格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0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對仗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不必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不必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絕句：不限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律詩：頷聯、頸聯對仗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用韻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可換韻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可換韻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一韻到底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8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風格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遒勁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溫雅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風格多樣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5639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內容版面配置區 2"/>
          <p:cNvSpPr>
            <a:spLocks noGrp="1"/>
          </p:cNvSpPr>
          <p:nvPr>
            <p:ph idx="1"/>
          </p:nvPr>
        </p:nvSpPr>
        <p:spPr>
          <a:xfrm>
            <a:off x="457200" y="774700"/>
            <a:ext cx="8435975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（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）1.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下列各組「　」內的讀音，何者兩兩相同？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老翁「逾」牆／生死不「渝」　　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「戍」守鄴城／庚「戌」年間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低泣幽「咽」／美好「姻」緣　　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純樸老「嫗」／「嘔」心瀝血</a:t>
            </a:r>
          </a:p>
          <a:p>
            <a:pPr eaLnBrk="1" hangingPunct="1">
              <a:buFontTx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755650" y="774700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9972" name="Rectangle 5"/>
          <p:cNvSpPr>
            <a:spLocks noChangeArrowheads="1"/>
          </p:cNvSpPr>
          <p:nvPr/>
        </p:nvSpPr>
        <p:spPr bwMode="auto">
          <a:xfrm>
            <a:off x="2190750" y="-26988"/>
            <a:ext cx="4095750" cy="7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Tx/>
              <a:buNone/>
            </a:pPr>
            <a:r>
              <a:rPr lang="zh-TW" altLang="zh-TW" sz="4400">
                <a:solidFill>
                  <a:schemeClr val="bg1"/>
                </a:solidFill>
                <a:latin typeface="AR BERKLEY" pitchFamily="2" charset="0"/>
                <a:ea typeface="標楷體" pitchFamily="65" charset="-120"/>
              </a:rPr>
              <a:t>一、單一選擇題</a:t>
            </a: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24780" y="4747890"/>
            <a:ext cx="8229600" cy="208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09600" indent="-609600" eaLnBrk="1" hangingPunct="1">
              <a:buFontTx/>
              <a:buNone/>
            </a:pPr>
            <a:r>
              <a:rPr lang="zh-TW" altLang="zh-TW" b="1" kern="0" smtClean="0">
                <a:latin typeface="標楷體" pitchFamily="65" charset="-120"/>
                <a:ea typeface="標楷體" pitchFamily="65" charset="-120"/>
              </a:rPr>
              <a:t>解析：</a:t>
            </a:r>
            <a:endParaRPr lang="zh-TW" altLang="en-US" b="1" kern="0" smtClean="0">
              <a:latin typeface="標楷體" pitchFamily="65" charset="-120"/>
              <a:ea typeface="標楷體" pitchFamily="65" charset="-120"/>
            </a:endParaRPr>
          </a:p>
          <a:p>
            <a:pPr marL="609600" indent="-609600" eaLnBrk="1" hangingPunct="1">
              <a:buFontTx/>
              <a:buAutoNum type="alphaUcParenBoth"/>
            </a:pPr>
            <a:r>
              <a:rPr lang="zh-TW" altLang="zh-TW" b="0" kern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ㄩˊ。ㄕㄨˋ／ㄒㄩ。</a:t>
            </a:r>
            <a:endParaRPr lang="zh-TW" altLang="en-US" b="0" kern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TW" b="0" kern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b="0" kern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ㄧㄝˋ／ㄧㄣ</a:t>
            </a:r>
            <a:r>
              <a:rPr lang="zh-TW" altLang="zh-TW" b="0" kern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　</a:t>
            </a:r>
            <a:r>
              <a:rPr lang="en-US" altLang="zh-TW" b="0" kern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b="0" kern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ㄩˋ</a:t>
            </a:r>
            <a:r>
              <a:rPr lang="zh-TW" altLang="zh-TW" b="0" kern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／ㄡˇ。</a:t>
            </a:r>
          </a:p>
          <a:p>
            <a:pPr marL="609600" indent="-609600" eaLnBrk="1" hangingPunct="1">
              <a:buFontTx/>
              <a:buNone/>
            </a:pPr>
            <a:endParaRPr lang="zh-TW" altLang="en-US" b="0" kern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內容版面配置區 2"/>
          <p:cNvSpPr>
            <a:spLocks noGrp="1"/>
          </p:cNvSpPr>
          <p:nvPr>
            <p:ph idx="1"/>
          </p:nvPr>
        </p:nvSpPr>
        <p:spPr>
          <a:xfrm>
            <a:off x="395288" y="7651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下列選項，何組詞義相近？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老翁／老叟／老嫗　　　　　　　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霜葉／枯葉／落葉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日暮／向晚／薄暮　　　　　　　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鄉關／故園／關隘</a:t>
            </a:r>
          </a:p>
          <a:p>
            <a:pPr>
              <a:buFontTx/>
              <a:buNone/>
            </a:pP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684213" y="765175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</a:p>
        </p:txBody>
      </p:sp>
      <p:grpSp>
        <p:nvGrpSpPr>
          <p:cNvPr id="342020" name="Group 7"/>
          <p:cNvGrpSpPr>
            <a:grpSpLocks/>
          </p:cNvGrpSpPr>
          <p:nvPr/>
        </p:nvGrpSpPr>
        <p:grpSpPr bwMode="auto">
          <a:xfrm>
            <a:off x="4276725" y="3286125"/>
            <a:ext cx="439738" cy="503238"/>
            <a:chOff x="2694" y="2251"/>
            <a:chExt cx="277" cy="317"/>
          </a:xfrm>
        </p:grpSpPr>
        <p:sp>
          <p:nvSpPr>
            <p:cNvPr id="342022" name="Text Box 5"/>
            <p:cNvSpPr txBox="1">
              <a:spLocks noChangeArrowheads="1"/>
            </p:cNvSpPr>
            <p:nvPr/>
          </p:nvSpPr>
          <p:spPr bwMode="auto">
            <a:xfrm>
              <a:off x="2694" y="2296"/>
              <a:ext cx="231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200">
                  <a:ea typeface="標楷體" pitchFamily="65" charset="-120"/>
                </a:rPr>
                <a:t>ㄞ</a:t>
              </a:r>
            </a:p>
          </p:txBody>
        </p:sp>
        <p:pic>
          <p:nvPicPr>
            <p:cNvPr id="342023" name="Picture 6" descr="黑-四聲-小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2251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內容版面配置區 2"/>
          <p:cNvSpPr>
            <a:spLocks noGrp="1"/>
          </p:cNvSpPr>
          <p:nvPr>
            <p:ph idx="1"/>
          </p:nvPr>
        </p:nvSpPr>
        <p:spPr>
          <a:xfrm>
            <a:off x="395288" y="774700"/>
            <a:ext cx="8820150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  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下列「　」中的字，何者作動詞使用？　</a:t>
            </a:r>
          </a:p>
          <a:p>
            <a:pPr>
              <a:buFontTx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遠「上」寒山石徑斜　　　　　　　</a:t>
            </a:r>
          </a:p>
          <a:p>
            <a:pPr>
              <a:buFontTx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白雲生「處」有人家</a:t>
            </a:r>
          </a:p>
          <a:p>
            <a:pPr>
              <a:buFontTx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停車「坐」愛楓林晚　　　　　　　</a:t>
            </a:r>
          </a:p>
          <a:p>
            <a:pPr>
              <a:buFontTx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霜葉「紅」於二月花</a:t>
            </a:r>
          </a:p>
          <a:p>
            <a:pPr eaLnBrk="1" hangingPunct="1">
              <a:buFontTx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682625" y="765175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25028" y="4292600"/>
            <a:ext cx="82296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</a:pPr>
            <a:r>
              <a:rPr lang="zh-TW" altLang="en-US" b="1" kern="0" dirty="0" smtClean="0">
                <a:latin typeface="標楷體" pitchFamily="65" charset="-120"/>
                <a:ea typeface="標楷體" pitchFamily="65" charset="-120"/>
              </a:rPr>
              <a:t>解析：</a:t>
            </a:r>
          </a:p>
          <a:p>
            <a:pPr eaLnBrk="1" hangingPunct="1">
              <a:buFontTx/>
              <a:buNone/>
            </a:pPr>
            <a:r>
              <a:rPr lang="en-US" altLang="zh-TW" b="0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b="0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動詞，登上。</a:t>
            </a:r>
            <a:r>
              <a:rPr lang="en-US" altLang="zh-TW" b="0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b="0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名詞，地方。</a:t>
            </a:r>
          </a:p>
          <a:p>
            <a:pPr eaLnBrk="1" hangingPunct="1">
              <a:buFontTx/>
              <a:buNone/>
            </a:pPr>
            <a:r>
              <a:rPr lang="en-US" altLang="zh-TW" b="0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b="0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介詞，因為。</a:t>
            </a:r>
            <a:r>
              <a:rPr lang="en-US" altLang="zh-TW" b="0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b="0" kern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形容詞。</a:t>
            </a:r>
            <a:endParaRPr lang="zh-TW" altLang="en-US" b="0" kern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內容版面配置區 2"/>
          <p:cNvSpPr>
            <a:spLocks noGrp="1"/>
          </p:cNvSpPr>
          <p:nvPr>
            <p:ph idx="1"/>
          </p:nvPr>
        </p:nvSpPr>
        <p:spPr>
          <a:xfrm>
            <a:off x="395288" y="765175"/>
            <a:ext cx="8229600" cy="3455988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下列選項，何者為對偶句？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遠上寒山石徑斜，白雲生處有人家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黃鶴一去不復返，白雲千載空悠悠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晴川歷歷漢陽樹，芳草萋萋鸚鵡洲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日暮鄉關何處是？煙波江上使人愁</a:t>
            </a:r>
          </a:p>
          <a:p>
            <a:pPr eaLnBrk="1" hangingPunct="1">
              <a:buFontTx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84213" y="765175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</a:p>
        </p:txBody>
      </p:sp>
      <p:sp>
        <p:nvSpPr>
          <p:cNvPr id="126980" name="內容版面配置區 2"/>
          <p:cNvSpPr>
            <a:spLocks/>
          </p:cNvSpPr>
          <p:nvPr/>
        </p:nvSpPr>
        <p:spPr bwMode="auto">
          <a:xfrm>
            <a:off x="395288" y="3789363"/>
            <a:ext cx="85328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解析：</a:t>
            </a:r>
            <a:r>
              <a:rPr lang="zh-TW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C)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「晴川」與「芳草」是名詞相對；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「歷歷」與「萋萋」是形容詞相對；「漢陽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樹」與「鸚鵡洲」是名詞相對。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  <p:bldP spid="12698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內容版面配置區 2"/>
          <p:cNvSpPr>
            <a:spLocks/>
          </p:cNvSpPr>
          <p:nvPr/>
        </p:nvSpPr>
        <p:spPr bwMode="auto">
          <a:xfrm>
            <a:off x="395288" y="765175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zh-TW" b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b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5.〈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黃鶴樓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：「日暮鄉關何處是？煙波江上使人愁。」句中的「愁」與下列何種愁緒較相近？</a:t>
            </a:r>
          </a:p>
          <a:p>
            <a:pPr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念天地之悠悠，獨愴然而涕下</a:t>
            </a:r>
          </a:p>
          <a:p>
            <a:pPr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露從今夜白，月是故鄉明</a:t>
            </a:r>
          </a:p>
          <a:p>
            <a:pPr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總為浮雲能蔽日，長安不見使人愁</a:t>
            </a:r>
          </a:p>
          <a:p>
            <a:pPr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可憐無定河邊骨，猶是深閨夢裡人</a:t>
            </a:r>
          </a:p>
          <a:p>
            <a:pPr eaLnBrk="1" hangingPunct="1">
              <a:buFontTx/>
              <a:buNone/>
            </a:pPr>
            <a:endParaRPr lang="zh-TW" altLang="en-US" b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84213" y="765175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內容版面配置區 2"/>
          <p:cNvSpPr>
            <a:spLocks noGrp="1"/>
          </p:cNvSpPr>
          <p:nvPr>
            <p:ph idx="4294967295"/>
          </p:nvPr>
        </p:nvSpPr>
        <p:spPr>
          <a:xfrm>
            <a:off x="395288" y="765175"/>
            <a:ext cx="8569325" cy="4176713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解析：</a:t>
            </a: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懷才不遇之嘆。語譯：想起天地是這般的渺遠無盡，令我不禁黯然落淚。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出自陳子昂〈登幽州臺歌〉</a:t>
            </a:r>
            <a:r>
              <a:rPr lang="en-US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B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鄉愁。語譯：今夜開始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凝結</a:t>
            </a:r>
            <a:r>
              <a:rPr lang="en-US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白露，月亮還是故鄉的最明亮。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出自杜甫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〈月夜憶舍弟〉</a:t>
            </a:r>
            <a:r>
              <a:rPr lang="en-US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48163" name="Picture 3" descr="下一頁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內容版面配置區 2"/>
          <p:cNvSpPr>
            <a:spLocks noGrp="1"/>
          </p:cNvSpPr>
          <p:nvPr>
            <p:ph idx="1"/>
          </p:nvPr>
        </p:nvSpPr>
        <p:spPr>
          <a:xfrm>
            <a:off x="71438" y="765175"/>
            <a:ext cx="8964612" cy="547211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（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下列關於杜甫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石壕吏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詩句的說明，何者正確？　</a:t>
            </a:r>
          </a:p>
          <a:p>
            <a:pPr>
              <a:buFontTx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「吏呼一何怒！婦啼一何苦！」以官吏執法的威嚴，凸顯</a:t>
            </a:r>
            <a:r>
              <a:rPr lang="zh-TW" altLang="en-US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大唐法律的公平公正</a:t>
            </a:r>
          </a:p>
          <a:p>
            <a:pPr>
              <a:buFontTx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「夜久語聲絕，如聞泣幽咽。」寫</a:t>
            </a:r>
            <a:r>
              <a:rPr lang="zh-TW" altLang="en-US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老翁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一再向作者哭訴，反映</a:t>
            </a:r>
            <a:r>
              <a:rPr lang="zh-TW" altLang="en-US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縣吏百般威逼的漫長過程</a:t>
            </a:r>
          </a:p>
          <a:p>
            <a:pPr>
              <a:buFontTx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「有孫母未去，出入無完裙。」刻劃</a:t>
            </a:r>
            <a:r>
              <a:rPr lang="zh-TW" altLang="en-US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年輕的寡婦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為去世的先生守喪，傷心得無法見公差</a:t>
            </a:r>
          </a:p>
          <a:p>
            <a:pPr>
              <a:buFontTx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「天明登前途，獨與老翁別。」以老翁一家人的悽慘處境，反映戰爭帶給人民的深重災難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95288" y="765175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ext Box 4"/>
          <p:cNvSpPr txBox="1">
            <a:spLocks noChangeArrowheads="1"/>
          </p:cNvSpPr>
          <p:nvPr/>
        </p:nvSpPr>
        <p:spPr bwMode="auto">
          <a:xfrm>
            <a:off x="395288" y="788988"/>
            <a:ext cx="8640762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zh-TW" b="0">
                <a:latin typeface="標楷體" pitchFamily="65" charset="-120"/>
                <a:ea typeface="標楷體" pitchFamily="65" charset="-120"/>
              </a:rPr>
              <a:t>（ 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b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下列詩句，何者與杜甫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石壕吏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悲天憫人的情懷相同？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吳楚東南坼，乾坤日夜浮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江流石不轉，遺恨失吞吳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安得廣廈千萬間，大庇　天下寒士俱歡顏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細草微風岸，危檣　獨夜舟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b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52259" name="Group 17"/>
          <p:cNvGrpSpPr>
            <a:grpSpLocks/>
          </p:cNvGrpSpPr>
          <p:nvPr/>
        </p:nvGrpSpPr>
        <p:grpSpPr bwMode="auto">
          <a:xfrm>
            <a:off x="4283075" y="3257550"/>
            <a:ext cx="431800" cy="539750"/>
            <a:chOff x="2653" y="2251"/>
            <a:chExt cx="272" cy="340"/>
          </a:xfrm>
        </p:grpSpPr>
        <p:sp>
          <p:nvSpPr>
            <p:cNvPr id="352265" name="文字方塊 1"/>
            <p:cNvSpPr txBox="1">
              <a:spLocks noChangeArrowheads="1"/>
            </p:cNvSpPr>
            <p:nvPr/>
          </p:nvSpPr>
          <p:spPr bwMode="auto">
            <a:xfrm>
              <a:off x="2653" y="2251"/>
              <a:ext cx="23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200">
                  <a:ea typeface="標楷體" pitchFamily="65" charset="-120"/>
                </a:rPr>
                <a:t>ㄑㄧㄤ</a:t>
              </a:r>
            </a:p>
          </p:txBody>
        </p:sp>
        <p:pic>
          <p:nvPicPr>
            <p:cNvPr id="352266" name="Picture 13" descr="黑-二聲-小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2387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2260" name="Group 16"/>
          <p:cNvGrpSpPr>
            <a:grpSpLocks/>
          </p:cNvGrpSpPr>
          <p:nvPr/>
        </p:nvGrpSpPr>
        <p:grpSpPr bwMode="auto">
          <a:xfrm>
            <a:off x="5148263" y="2867025"/>
            <a:ext cx="431800" cy="390525"/>
            <a:chOff x="3152" y="1933"/>
            <a:chExt cx="272" cy="246"/>
          </a:xfrm>
        </p:grpSpPr>
        <p:sp>
          <p:nvSpPr>
            <p:cNvPr id="352263" name="文字方塊 1"/>
            <p:cNvSpPr txBox="1">
              <a:spLocks noChangeArrowheads="1"/>
            </p:cNvSpPr>
            <p:nvPr/>
          </p:nvSpPr>
          <p:spPr bwMode="auto">
            <a:xfrm>
              <a:off x="3152" y="1933"/>
              <a:ext cx="23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200">
                  <a:ea typeface="標楷體" pitchFamily="65" charset="-120"/>
                </a:rPr>
                <a:t>ㄅㄧ</a:t>
              </a:r>
            </a:p>
          </p:txBody>
        </p:sp>
        <p:pic>
          <p:nvPicPr>
            <p:cNvPr id="352264" name="Picture 15" descr="黑-四聲-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2024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82625" y="806450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內容版面配置區 2"/>
          <p:cNvSpPr>
            <a:spLocks noGrp="1"/>
          </p:cNvSpPr>
          <p:nvPr>
            <p:ph idx="1"/>
          </p:nvPr>
        </p:nvSpPr>
        <p:spPr>
          <a:xfrm>
            <a:off x="395288" y="765175"/>
            <a:ext cx="8424862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8.杜牧以簡練的筆法勾勒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「山路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、白雲、人家、楓紅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構成〈山行〉一詩和諧的畫面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，其中作者最刻意描寫的景致為何？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山間小路　　　　　　　　　　　　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白雲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農家生活　　　　　　　　　　　　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D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en-US" smtClean="0">
                <a:latin typeface="標楷體" pitchFamily="65" charset="-120"/>
                <a:ea typeface="標楷體" pitchFamily="65" charset="-120"/>
              </a:rPr>
              <a:t>楓林</a:t>
            </a: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82625" y="765175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內容版面配置區 2"/>
          <p:cNvSpPr>
            <a:spLocks noGrp="1"/>
          </p:cNvSpPr>
          <p:nvPr>
            <p:ph idx="1"/>
          </p:nvPr>
        </p:nvSpPr>
        <p:spPr>
          <a:xfrm>
            <a:off x="466725" y="776288"/>
            <a:ext cx="8353425" cy="459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有關杜牧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山行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一詩，下列敘述何者正確？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前兩句寫秋山，色彩斑斕；後兩句寫楓葉，色彩疏淡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抒發作者遇秋而「興悲」的惆悵之情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雖不明言山高，但山路高迴難行之意俱在言外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是作者晚年隱居輞川，信步終南山後所作</a:t>
            </a:r>
          </a:p>
          <a:p>
            <a:pPr eaLnBrk="1" hangingPunct="1">
              <a:buFontTx/>
              <a:buNone/>
            </a:pP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754063" y="765175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標題 1"/>
          <p:cNvSpPr>
            <a:spLocks/>
          </p:cNvSpPr>
          <p:nvPr/>
        </p:nvSpPr>
        <p:spPr bwMode="auto">
          <a:xfrm>
            <a:off x="395288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文章題解</a:t>
            </a:r>
            <a:r>
              <a:rPr lang="en-US" altLang="zh-TW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-13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692845" y="3175"/>
            <a:ext cx="7993062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樂府詩、古體詩、近體詩的比較</a:t>
            </a:r>
          </a:p>
        </p:txBody>
      </p:sp>
      <p:graphicFrame>
        <p:nvGraphicFramePr>
          <p:cNvPr id="138276" name="Group 36"/>
          <p:cNvGraphicFramePr>
            <a:graphicFrameLocks noGrp="1"/>
          </p:cNvGraphicFramePr>
          <p:nvPr/>
        </p:nvGraphicFramePr>
        <p:xfrm>
          <a:off x="611188" y="1354138"/>
          <a:ext cx="8064500" cy="4121150"/>
        </p:xfrm>
        <a:graphic>
          <a:graphicData uri="http://schemas.openxmlformats.org/drawingml/2006/table">
            <a:tbl>
              <a:tblPr/>
              <a:tblGrid>
                <a:gridCol w="965200"/>
                <a:gridCol w="1738312"/>
                <a:gridCol w="1479550"/>
                <a:gridCol w="3881438"/>
              </a:tblGrid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樂府詩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古體詩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近體詩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1035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內容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敘事為主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言情居多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題材多元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流變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為詞取代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演變成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近體詩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44500" indent="-4445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1081088" indent="-45720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641475" indent="-3810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2163763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686050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314325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360045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405765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451485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五絕起於漢魏五古</a:t>
                      </a: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七絕起於南北朝樂府</a:t>
                      </a: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五律完成於沈佺期、宋之問</a:t>
                      </a: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七律完成於杜審言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6192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內容版面配置區 2"/>
          <p:cNvSpPr>
            <a:spLocks noGrp="1"/>
          </p:cNvSpPr>
          <p:nvPr>
            <p:ph idx="1"/>
          </p:nvPr>
        </p:nvSpPr>
        <p:spPr>
          <a:xfrm>
            <a:off x="395288" y="765175"/>
            <a:ext cx="8712200" cy="511175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10.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翔翔到黃鶴樓進行尋幽訪勝之旅，他在當地可能看見下列哪副楹柱對聯？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仙從天上謫／月向水中撈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翁去八百載，醉鄉猶在／山行六七里，亭影</a:t>
            </a:r>
          </a:p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不孤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德配天地，泗水文章昭日月／道貫古今，杏</a:t>
            </a:r>
          </a:p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壇禮樂冠華夷　</a:t>
            </a:r>
          </a:p>
          <a:p>
            <a:pPr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何時黃鶴重　來？且自把金樽，看洲渚　千</a:t>
            </a:r>
          </a:p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年芳草／今日白雲尚在，問誰吹玉笛，落江城</a:t>
            </a:r>
          </a:p>
          <a:p>
            <a:pPr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五月梅花</a:t>
            </a:r>
          </a:p>
        </p:txBody>
      </p:sp>
      <p:grpSp>
        <p:nvGrpSpPr>
          <p:cNvPr id="358403" name="Group 7"/>
          <p:cNvGrpSpPr>
            <a:grpSpLocks/>
          </p:cNvGrpSpPr>
          <p:nvPr/>
        </p:nvGrpSpPr>
        <p:grpSpPr bwMode="auto">
          <a:xfrm>
            <a:off x="7956550" y="4868863"/>
            <a:ext cx="431800" cy="390525"/>
            <a:chOff x="4740" y="3113"/>
            <a:chExt cx="272" cy="246"/>
          </a:xfrm>
        </p:grpSpPr>
        <p:sp>
          <p:nvSpPr>
            <p:cNvPr id="358409" name="Text Box 5"/>
            <p:cNvSpPr txBox="1">
              <a:spLocks noChangeArrowheads="1"/>
            </p:cNvSpPr>
            <p:nvPr/>
          </p:nvSpPr>
          <p:spPr bwMode="auto">
            <a:xfrm>
              <a:off x="4740" y="3113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200">
                  <a:ea typeface="標楷體" pitchFamily="65" charset="-120"/>
                </a:rPr>
                <a:t>ㄓㄨ</a:t>
              </a:r>
            </a:p>
          </p:txBody>
        </p:sp>
        <p:pic>
          <p:nvPicPr>
            <p:cNvPr id="358410" name="Picture 6" descr="黑-三聲-小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" y="3203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8404" name="Group 12"/>
          <p:cNvGrpSpPr>
            <a:grpSpLocks/>
          </p:cNvGrpSpPr>
          <p:nvPr/>
        </p:nvGrpSpPr>
        <p:grpSpPr bwMode="auto">
          <a:xfrm>
            <a:off x="3132138" y="4797425"/>
            <a:ext cx="431800" cy="649288"/>
            <a:chOff x="1928" y="3022"/>
            <a:chExt cx="272" cy="409"/>
          </a:xfrm>
        </p:grpSpPr>
        <p:sp>
          <p:nvSpPr>
            <p:cNvPr id="358407" name="Text Box 8"/>
            <p:cNvSpPr txBox="1">
              <a:spLocks noChangeArrowheads="1"/>
            </p:cNvSpPr>
            <p:nvPr/>
          </p:nvSpPr>
          <p:spPr bwMode="auto">
            <a:xfrm>
              <a:off x="1928" y="3022"/>
              <a:ext cx="231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1200"/>
                <a:t>ㄔㄨㄥ</a:t>
              </a:r>
            </a:p>
          </p:txBody>
        </p:sp>
        <p:pic>
          <p:nvPicPr>
            <p:cNvPr id="358408" name="Picture 9" descr="黑-二聲-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3158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84213" y="765175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內容版面配置區 2"/>
          <p:cNvSpPr>
            <a:spLocks noGrp="1"/>
          </p:cNvSpPr>
          <p:nvPr>
            <p:ph idx="1"/>
          </p:nvPr>
        </p:nvSpPr>
        <p:spPr>
          <a:xfrm>
            <a:off x="539750" y="763588"/>
            <a:ext cx="8208963" cy="4681537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解析：</a:t>
            </a: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由「仙、天上謫、月、水中」可判知是太白樓。</a:t>
            </a: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由「翁、醉、山行六七里、亭」可判知是醉翁亭。</a:t>
            </a: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由「泗水文章、杏壇」可判知是孔廟。</a:t>
            </a: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由「黃鶴、金樽、洲渚、芳草、白雲、玉笛」可判知是黃鶴樓。</a:t>
            </a:r>
          </a:p>
        </p:txBody>
      </p:sp>
      <p:pic>
        <p:nvPicPr>
          <p:cNvPr id="359427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1628775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sz="66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六、統測精選</a:t>
            </a:r>
          </a:p>
        </p:txBody>
      </p:sp>
      <p:pic>
        <p:nvPicPr>
          <p:cNvPr id="370691" name="Picture 6" descr="下ICON-回主目錄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6154738"/>
            <a:ext cx="137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內容版面配置區 2"/>
          <p:cNvSpPr>
            <a:spLocks noGrp="1"/>
          </p:cNvSpPr>
          <p:nvPr>
            <p:ph idx="4294967295"/>
          </p:nvPr>
        </p:nvSpPr>
        <p:spPr>
          <a:xfrm>
            <a:off x="250825" y="692150"/>
            <a:ext cx="8785225" cy="56165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閱讀下詩，回答</a:t>
            </a: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題：</a:t>
            </a: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﹝96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統測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﹞</a:t>
            </a:r>
          </a:p>
          <a:p>
            <a:pPr marL="0" indent="0">
              <a:buFontTx/>
              <a:buNone/>
            </a:pP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國破山河在，城春草木深。感時花濺淚，</a:t>
            </a:r>
          </a:p>
          <a:p>
            <a:pPr marL="0" indent="0">
              <a:buFontTx/>
              <a:buNone/>
            </a:pP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恨別鳥驚心。烽火連三月，家書抵萬金。</a:t>
            </a:r>
          </a:p>
          <a:p>
            <a:pPr marL="0" indent="0">
              <a:buFontTx/>
              <a:buNone/>
            </a:pP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白頭搔更短，渾欲不勝簪。　 （杜甫</a:t>
            </a: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春望</a:t>
            </a: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marL="0" indent="0">
              <a:buFontTx/>
              <a:buNone/>
            </a:pP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依據此詩，下列詩句「　」內詞義的解釋，何者</a:t>
            </a:r>
            <a:r>
              <a:rPr lang="zh-TW" altLang="en-US" sz="3100" b="1" smtClean="0">
                <a:latin typeface="標楷體" pitchFamily="65" charset="-120"/>
                <a:ea typeface="標楷體" pitchFamily="65" charset="-120"/>
              </a:rPr>
              <a:t>不正確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？</a:t>
            </a:r>
          </a:p>
          <a:p>
            <a:pPr marL="0" indent="0">
              <a:buFontTx/>
              <a:buNone/>
            </a:pP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城春草木「深」；「深」意謂沉落　</a:t>
            </a:r>
          </a:p>
          <a:p>
            <a:pPr marL="0" indent="0">
              <a:buFontTx/>
              <a:buNone/>
            </a:pP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「烽火」連三月；「烽火」意謂戰爭　</a:t>
            </a:r>
          </a:p>
          <a:p>
            <a:pPr marL="0" indent="0">
              <a:buFontTx/>
              <a:buNone/>
            </a:pP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「國破」山河在；「國破」意謂長安淪陷　</a:t>
            </a:r>
            <a:r>
              <a:rPr lang="en-US" altLang="zh-TW" sz="3100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z="3100" smtClean="0">
                <a:latin typeface="標楷體" pitchFamily="65" charset="-120"/>
                <a:ea typeface="標楷體" pitchFamily="65" charset="-120"/>
              </a:rPr>
              <a:t>「感時」花濺淚；「感時」意謂感嘆時局</a:t>
            </a:r>
          </a:p>
        </p:txBody>
      </p:sp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6948488" y="3646488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71716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內容版面配置區 2"/>
          <p:cNvSpPr>
            <a:spLocks noGrp="1"/>
          </p:cNvSpPr>
          <p:nvPr>
            <p:ph idx="4294967295"/>
          </p:nvPr>
        </p:nvSpPr>
        <p:spPr>
          <a:xfrm>
            <a:off x="611188" y="1123950"/>
            <a:ext cx="8208962" cy="4681538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解析：</a:t>
            </a: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形容草木茂密。</a:t>
            </a:r>
          </a:p>
          <a:p>
            <a:pPr>
              <a:buFontTx/>
              <a:buNone/>
            </a:pP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72739" name="Picture 4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內容版面配置區 2"/>
          <p:cNvSpPr>
            <a:spLocks noGrp="1"/>
          </p:cNvSpPr>
          <p:nvPr>
            <p:ph idx="4294967295"/>
          </p:nvPr>
        </p:nvSpPr>
        <p:spPr>
          <a:xfrm>
            <a:off x="457200" y="1019175"/>
            <a:ext cx="8229600" cy="48577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依據此詩，「白頭搔更短，渾欲不勝簪」隱含作者心中最深沉的憂慮是什麼？　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家國動盪，百姓流離　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時運不濟，前途茫然　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官場失意，升遷無望　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田園荒蕪，生活貧困</a:t>
            </a:r>
          </a:p>
        </p:txBody>
      </p:sp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5292725" y="2133600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73764" name="Picture 10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內容版面配置區 2"/>
          <p:cNvSpPr>
            <a:spLocks noGrp="1"/>
          </p:cNvSpPr>
          <p:nvPr>
            <p:ph idx="4294967295"/>
          </p:nvPr>
        </p:nvSpPr>
        <p:spPr>
          <a:xfrm>
            <a:off x="611188" y="1123950"/>
            <a:ext cx="8208962" cy="4681538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解析：</a:t>
            </a: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由「國破」、「烽火」可判知。</a:t>
            </a:r>
          </a:p>
          <a:p>
            <a:pPr>
              <a:buFontTx/>
              <a:buNone/>
            </a:pP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74787" name="Picture 3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內容版面配置區 2"/>
          <p:cNvSpPr>
            <a:spLocks noGrp="1"/>
          </p:cNvSpPr>
          <p:nvPr>
            <p:ph idx="4294967295"/>
          </p:nvPr>
        </p:nvSpPr>
        <p:spPr>
          <a:xfrm>
            <a:off x="395288" y="7651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下列關於此詩「格律、風格、文體」的敘述，何者正確？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屬於五言古詩　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沒有對仗句法　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風格浪漫飄逸　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深、心、金、簪押韻</a:t>
            </a:r>
          </a:p>
        </p:txBody>
      </p:sp>
      <p:pic>
        <p:nvPicPr>
          <p:cNvPr id="375811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5292725" y="2133600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內容版面配置區 2"/>
          <p:cNvSpPr>
            <a:spLocks noGrp="1"/>
          </p:cNvSpPr>
          <p:nvPr>
            <p:ph idx="4294967295"/>
          </p:nvPr>
        </p:nvSpPr>
        <p:spPr>
          <a:xfrm>
            <a:off x="250825" y="765175"/>
            <a:ext cx="8713788" cy="5543550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 wrap="none"/>
          <a:lstStyle/>
          <a:p>
            <a:pPr>
              <a:buFontTx/>
              <a:buNone/>
            </a:pP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解析：</a:t>
            </a:r>
            <a:r>
              <a:rPr lang="en-US" altLang="zh-TW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五言律詩。</a:t>
            </a:r>
            <a:r>
              <a:rPr lang="en-US" altLang="zh-TW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律詩中間兩聯對仗。</a:t>
            </a:r>
            <a:r>
              <a:rPr lang="en-US" altLang="zh-TW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</a:p>
          <a:p>
            <a:pPr>
              <a:buFontTx/>
              <a:buNone/>
            </a:pP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風格沉鬱頓挫。</a:t>
            </a:r>
          </a:p>
          <a:p>
            <a:pPr>
              <a:buFontTx/>
              <a:buNone/>
            </a:pPr>
            <a:r>
              <a:rPr lang="en-US" altLang="zh-TW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語譯</a:t>
            </a:r>
            <a:r>
              <a:rPr lang="en-US" altLang="zh-TW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雖然皇帝躲避戰火，顛沛流離，但是山川</a:t>
            </a:r>
          </a:p>
          <a:p>
            <a:pPr>
              <a:buFontTx/>
              <a:buNone/>
            </a:pP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仍舊存在。春天時</a:t>
            </a:r>
            <a:r>
              <a:rPr lang="zh-TW" altLang="en-US" smtClean="0">
                <a:solidFill>
                  <a:srgbClr val="FF0000"/>
                </a:solidFill>
              </a:rPr>
              <a:t>，</a:t>
            </a: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長安的草木已漸茂密幽深。我</a:t>
            </a:r>
          </a:p>
          <a:p>
            <a:pPr>
              <a:buFontTx/>
              <a:buNone/>
            </a:pP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感傷時事，見到花兒燦爛，卻忍不住流淚；和家人</a:t>
            </a:r>
          </a:p>
          <a:p>
            <a:pPr>
              <a:buFontTx/>
              <a:buNone/>
            </a:pP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離別久了，甚至聽到鳥叫，都倍覺心驚。戰爭持續</a:t>
            </a:r>
          </a:p>
          <a:p>
            <a:pPr>
              <a:buFontTx/>
              <a:buNone/>
            </a:pP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著，一封報平安的家書，抵得上萬兩黃金。頭上的</a:t>
            </a:r>
          </a:p>
          <a:p>
            <a:pPr>
              <a:buFontTx/>
              <a:buNone/>
            </a:pPr>
            <a:r>
              <a:rPr lang="zh-TW" altLang="en-US" sz="3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白髮因為煩惱而越發稀少，簡直要插不上簪子了。</a:t>
            </a:r>
          </a:p>
          <a:p>
            <a:pPr>
              <a:buFontTx/>
              <a:buNone/>
            </a:pPr>
            <a:r>
              <a:rPr lang="zh-TW" altLang="en-US" sz="3000" b="1" smtClean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本題測驗學生閱讀與理解及國學常識的能力。</a:t>
            </a:r>
          </a:p>
        </p:txBody>
      </p:sp>
      <p:pic>
        <p:nvPicPr>
          <p:cNvPr id="376835" name="Picture 3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692150"/>
            <a:ext cx="8893175" cy="60213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閱讀下文，並依序為「甲」、「乙」選擇恰當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的詩人。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　　唐代是詩歌的盛世，不僅作詩成為自天子以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至庶人的全民運動，詩壇更是名家輩出。「甲」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寫田園景色、隱逸生活為主，但因仕途不順，時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抒發懷才不遇之感，是盛唐田園詩的重要作家。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「乙」早年懷抱以詩歌改革政治的理想，以新樂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府寫諷諭詩，是中唐社會寫實詩的健將。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孟浩然／白居易　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孟浩然／杜甫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王維／白居易　　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王維／杜甫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﹝96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統測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﹞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　</a:t>
            </a:r>
          </a:p>
        </p:txBody>
      </p:sp>
      <p:pic>
        <p:nvPicPr>
          <p:cNvPr id="377859" name="Picture 3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5940425" y="5949950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908050"/>
            <a:ext cx="8147050" cy="431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唐代詩派及重要詩人</a:t>
            </a:r>
          </a:p>
        </p:txBody>
      </p:sp>
      <p:sp>
        <p:nvSpPr>
          <p:cNvPr id="139267" name="標題 1"/>
          <p:cNvSpPr>
            <a:spLocks/>
          </p:cNvSpPr>
          <p:nvPr/>
        </p:nvSpPr>
        <p:spPr bwMode="auto">
          <a:xfrm>
            <a:off x="395288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文章題解</a:t>
            </a:r>
            <a:r>
              <a:rPr lang="en-US" altLang="zh-TW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-14</a:t>
            </a:r>
          </a:p>
        </p:txBody>
      </p:sp>
      <p:graphicFrame>
        <p:nvGraphicFramePr>
          <p:cNvPr id="803982" name="Group 142"/>
          <p:cNvGraphicFramePr>
            <a:graphicFrameLocks noGrp="1"/>
          </p:cNvGraphicFramePr>
          <p:nvPr>
            <p:ph sz="half" idx="4294967295"/>
          </p:nvPr>
        </p:nvGraphicFramePr>
        <p:xfrm>
          <a:off x="323850" y="1628775"/>
          <a:ext cx="8424863" cy="3095626"/>
        </p:xfrm>
        <a:graphic>
          <a:graphicData uri="http://schemas.openxmlformats.org/drawingml/2006/table">
            <a:tbl>
              <a:tblPr/>
              <a:tblGrid>
                <a:gridCol w="833438"/>
                <a:gridCol w="1900237"/>
                <a:gridCol w="5691188"/>
              </a:tblGrid>
              <a:tr h="774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詩派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代表作家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773113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初唐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初唐四傑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王勃、楊炯、盧照鄰、駱賓王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沈佺期、宋之問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杜審言、陳子昂、張九齡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5119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解析：</a:t>
            </a: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杜甫為盛唐社會詩人，其詩作反映現實。</a:t>
            </a:r>
          </a:p>
          <a:p>
            <a:pPr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王維仕途並無不順。</a:t>
            </a:r>
          </a:p>
          <a:p>
            <a:pPr>
              <a:buFontTx/>
              <a:buNone/>
            </a:pPr>
            <a:r>
              <a:rPr lang="zh-TW" altLang="en-US" b="1" smtClean="0">
                <a:ea typeface="標楷體" pitchFamily="65" charset="-120"/>
              </a:rPr>
              <a:t>●本題測驗學生國學常識的能力。</a:t>
            </a:r>
          </a:p>
        </p:txBody>
      </p:sp>
      <p:pic>
        <p:nvPicPr>
          <p:cNvPr id="378883" name="Picture 4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內容版面配置區 2"/>
          <p:cNvSpPr>
            <a:spLocks noGrp="1"/>
          </p:cNvSpPr>
          <p:nvPr>
            <p:ph idx="4294967295"/>
          </p:nvPr>
        </p:nvSpPr>
        <p:spPr>
          <a:xfrm>
            <a:off x="395288" y="7651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閱讀下詩，並推斷選項的詩義，何者與該詩的寓意最接近？</a:t>
            </a:r>
          </a:p>
          <a:p>
            <a:pPr marL="0" indent="0"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天上有多少星光，城裡有多少姑娘；但人間只有一個你，天上只有一個月亮。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十年一覺揚州夢，贏得青樓薄倖名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欲寄征衣君不還，不寄征衣君又寒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春色滿園關不住，一枝紅杏出牆來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曾經滄海難為水，除卻巫山不是雲 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﹝97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統測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﹞</a:t>
            </a:r>
          </a:p>
        </p:txBody>
      </p:sp>
      <p:pic>
        <p:nvPicPr>
          <p:cNvPr id="379907" name="Picture 6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5940425" y="5302250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內容版面配置區 2"/>
          <p:cNvSpPr>
            <a:spLocks noGrp="1"/>
          </p:cNvSpPr>
          <p:nvPr>
            <p:ph idx="4294967295"/>
          </p:nvPr>
        </p:nvSpPr>
        <p:spPr>
          <a:xfrm>
            <a:off x="179388" y="908050"/>
            <a:ext cx="8820150" cy="43211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解析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此詩寓意：天上星星雖多，但是全部加起來都比不上月亮一個；如同城裡的姑娘雖多，但是加起來都比不上一個你。</a:t>
            </a:r>
          </a:p>
          <a:p>
            <a:pPr marL="0" indent="0" algn="just"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語譯：如今在揚州十年匆匆一逝，好像做了夢般醒悟，只博得妓女們說我無情無義的薄倖名而已。出自杜牧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遣懷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 algn="just"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語譯：想寄給你征衣，怕你不想返家，不寄給你征衣，又怕你會受寒。出自姚燧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寄征衣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pic>
        <p:nvPicPr>
          <p:cNvPr id="380931" name="Picture 3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內容版面配置區 2"/>
          <p:cNvSpPr>
            <a:spLocks noGrp="1"/>
          </p:cNvSpPr>
          <p:nvPr>
            <p:ph idx="4294967295"/>
          </p:nvPr>
        </p:nvSpPr>
        <p:spPr>
          <a:xfrm>
            <a:off x="250825" y="909638"/>
            <a:ext cx="8677275" cy="51831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語譯：任主人把園門關得再緊，依舊關不住滿園的春色，一枝盛開的紅杏花已經探出牆來。出自葉紹翁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遊園不值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 algn="just"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比喻感情方面曾經擁有美好的經驗，如今不能或不願再面對新的對象。涵義最接近題幹。語譯：曾經見過浩瀚的滄海，其他地方的流水再浩蕩都不能使我驚嘆，除了圍繞巫山的纏綿雲霧，其他地方的雲霧再美都不能使我心動。出自元稹 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離思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●本題測驗學生閱讀與理解的能力。</a:t>
            </a:r>
          </a:p>
        </p:txBody>
      </p:sp>
      <p:pic>
        <p:nvPicPr>
          <p:cNvPr id="381955" name="Picture 4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692150"/>
            <a:ext cx="8229600" cy="50403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古人文集之名，有以作者姓名、字、號、諡號為名，也有以出生地、居官地、書齋、官爵等為名。下列文集的命名方式，何者與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杜工部集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（杜甫）相同？　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(A)《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王右丞集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（王維）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(B)《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柳河東集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（柳宗元） 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(C)《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辛稼軒集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（辛棄疾） 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(D)《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范文正公集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（范仲淹）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﹝103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統測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﹞</a:t>
            </a:r>
          </a:p>
        </p:txBody>
      </p:sp>
      <p:pic>
        <p:nvPicPr>
          <p:cNvPr id="382979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5580063" y="5229225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92150"/>
            <a:ext cx="8229600" cy="4525963"/>
          </a:xfrm>
          <a:noFill/>
        </p:spPr>
        <p:txBody>
          <a:bodyPr wrap="none"/>
          <a:lstStyle/>
          <a:p>
            <a:pPr>
              <a:spcBef>
                <a:spcPct val="0"/>
              </a:spcBef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解析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杜甫曾任檢校工部員外郎，世稱杜工部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，故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杜工部集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中的「工部」乃指杜甫曾任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官名。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右丞：王維官名。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河東：柳宗元籍貫。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稼軒：辛棄疾的號。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文正：范仲淹諡號。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●本題測驗學生文學常識的能力。</a:t>
            </a:r>
          </a:p>
        </p:txBody>
      </p:sp>
      <p:pic>
        <p:nvPicPr>
          <p:cNvPr id="384003" name="Picture 4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765175"/>
            <a:ext cx="8640763" cy="58324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下列是一段關於古典韻文的敘述，其中何者正確？　</a:t>
            </a:r>
          </a:p>
          <a:p>
            <a:pPr marL="0" indent="0">
              <a:buFontTx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「賦」是</a:t>
            </a:r>
            <a:r>
              <a:rPr lang="en-US" altLang="zh-TW" sz="2800" u="sng" smtClean="0">
                <a:latin typeface="標楷體" pitchFamily="65" charset="-120"/>
                <a:ea typeface="標楷體" pitchFamily="65" charset="-120"/>
              </a:rPr>
              <a:t>➀</a:t>
            </a:r>
            <a:r>
              <a:rPr lang="zh-TW" altLang="en-US" u="sng" smtClean="0">
                <a:latin typeface="標楷體" pitchFamily="65" charset="-120"/>
                <a:ea typeface="標楷體" pitchFamily="65" charset="-120"/>
              </a:rPr>
              <a:t>先秦時期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的重要文學，到宋代則常見</a:t>
            </a:r>
            <a:r>
              <a:rPr lang="en-US" altLang="zh-TW" sz="2800" u="sng" smtClean="0">
                <a:latin typeface="標楷體" pitchFamily="65" charset="-120"/>
                <a:ea typeface="標楷體" pitchFamily="65" charset="-120"/>
              </a:rPr>
              <a:t>➁</a:t>
            </a:r>
            <a:r>
              <a:rPr lang="zh-TW" altLang="en-US" u="sng" smtClean="0">
                <a:latin typeface="標楷體" pitchFamily="65" charset="-120"/>
                <a:ea typeface="標楷體" pitchFamily="65" charset="-120"/>
              </a:rPr>
              <a:t>散文化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的特色。「詩」大致有古體詩、近體詩之分，近體詩</a:t>
            </a:r>
            <a:r>
              <a:rPr lang="en-US" altLang="zh-TW" sz="2800" u="sng" smtClean="0">
                <a:latin typeface="標楷體" pitchFamily="65" charset="-120"/>
                <a:ea typeface="標楷體" pitchFamily="65" charset="-120"/>
              </a:rPr>
              <a:t>➂</a:t>
            </a:r>
            <a:r>
              <a:rPr lang="zh-TW" altLang="en-US" u="sng" smtClean="0">
                <a:latin typeface="標楷體" pitchFamily="65" charset="-120"/>
                <a:ea typeface="標楷體" pitchFamily="65" charset="-120"/>
              </a:rPr>
              <a:t>依對仗的有無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，分為絕句、律詩。「詞」一名詩餘，</a:t>
            </a:r>
            <a:r>
              <a:rPr lang="en-US" altLang="zh-TW" sz="2800" u="sng" smtClean="0">
                <a:latin typeface="標楷體" pitchFamily="65" charset="-120"/>
                <a:ea typeface="標楷體" pitchFamily="65" charset="-120"/>
              </a:rPr>
              <a:t>➃</a:t>
            </a:r>
            <a:r>
              <a:rPr lang="zh-TW" altLang="en-US" u="sng" smtClean="0">
                <a:latin typeface="標楷體" pitchFamily="65" charset="-120"/>
                <a:ea typeface="標楷體" pitchFamily="65" charset="-120"/>
              </a:rPr>
              <a:t>依內容風格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分為小令、中調、長調。「曲」一名詞餘，可分為劇曲、散曲，</a:t>
            </a:r>
            <a:r>
              <a:rPr lang="en-US" altLang="zh-TW" sz="2800" u="sng" smtClean="0">
                <a:latin typeface="標楷體" pitchFamily="65" charset="-120"/>
                <a:ea typeface="標楷體" pitchFamily="65" charset="-120"/>
              </a:rPr>
              <a:t>➄</a:t>
            </a:r>
            <a:r>
              <a:rPr lang="zh-TW" altLang="en-US" u="sng" smtClean="0">
                <a:latin typeface="標楷體" pitchFamily="65" charset="-120"/>
                <a:ea typeface="標楷體" pitchFamily="65" charset="-120"/>
              </a:rPr>
              <a:t>劇曲搬演故事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u="sng" smtClean="0">
                <a:latin typeface="標楷體" pitchFamily="65" charset="-120"/>
                <a:ea typeface="標楷體" pitchFamily="65" charset="-120"/>
              </a:rPr>
              <a:t>➅</a:t>
            </a:r>
            <a:r>
              <a:rPr lang="zh-TW" altLang="en-US" u="sng" smtClean="0">
                <a:latin typeface="標楷體" pitchFamily="65" charset="-120"/>
                <a:ea typeface="標楷體" pitchFamily="65" charset="-120"/>
              </a:rPr>
              <a:t>散曲有科無白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(A)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➀➂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(B)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➁➄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(C)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➁➃➄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(D)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➂➄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➅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﹝103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統測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﹞</a:t>
            </a:r>
          </a:p>
        </p:txBody>
      </p:sp>
      <p:pic>
        <p:nvPicPr>
          <p:cNvPr id="385027" name="Picture 5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5940425" y="5876925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(B)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0326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解析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>
              <a:buFontTx/>
              <a:buNone/>
            </a:pPr>
            <a:r>
              <a:rPr lang="en-US" altLang="zh-TW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➀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先秦→漢朝。</a:t>
            </a:r>
          </a:p>
          <a:p>
            <a:pPr>
              <a:buFontTx/>
              <a:buNone/>
            </a:pPr>
            <a:r>
              <a:rPr lang="en-US" altLang="zh-TW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➂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對仗的有無→句數。</a:t>
            </a:r>
          </a:p>
          <a:p>
            <a:pPr>
              <a:buFontTx/>
              <a:buNone/>
            </a:pPr>
            <a:r>
              <a:rPr lang="en-US" altLang="zh-TW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➃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內容風格→字數。</a:t>
            </a:r>
          </a:p>
          <a:p>
            <a:pPr>
              <a:buFontTx/>
              <a:buNone/>
            </a:pPr>
            <a:r>
              <a:rPr lang="zh-TW" altLang="en-US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➅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有科→無科。</a:t>
            </a:r>
          </a:p>
          <a:p>
            <a:pPr>
              <a:buFontTx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●本題測驗學生國學常識的能力。</a:t>
            </a:r>
          </a:p>
        </p:txBody>
      </p:sp>
      <p:pic>
        <p:nvPicPr>
          <p:cNvPr id="386051" name="Picture 5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Text Box 4"/>
          <p:cNvSpPr txBox="1">
            <a:spLocks noChangeArrowheads="1"/>
          </p:cNvSpPr>
          <p:nvPr/>
        </p:nvSpPr>
        <p:spPr bwMode="auto">
          <a:xfrm>
            <a:off x="179388" y="549275"/>
            <a:ext cx="84248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marL="812800" indent="-8128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1277938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685925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2093913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5019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9591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34163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8735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43307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  <a:buFontTx/>
              <a:buNone/>
            </a:pPr>
            <a:r>
              <a:rPr lang="en-US" altLang="zh-TW" sz="3100" b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閱讀下文，回答第</a:t>
            </a:r>
            <a:r>
              <a:rPr lang="en-US" altLang="zh-TW" sz="3100" b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100" b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題： 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〔105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統測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〕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3100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sz="3100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龍鍾一老翁，徐步謁禪宮。欲問義心義，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100" b="0" u="sng">
                <a:latin typeface="標楷體" pitchFamily="65" charset="-120"/>
                <a:ea typeface="標楷體" pitchFamily="65" charset="-120"/>
              </a:rPr>
              <a:t>　　　　　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。山河天眼裡，世界法身中。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    莫怪銷炎熱，能生大地風。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3100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sz="3100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掛流三百丈，噴壑數十里。欻如飛電來，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    隱若白虹起。初驚河漢落，半灑雲天裡。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    仰觀勢轉雄，壯哉造化功。海風吹不斷，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100" b="0" u="sng">
                <a:latin typeface="標楷體" pitchFamily="65" charset="-120"/>
                <a:ea typeface="標楷體" pitchFamily="65" charset="-120"/>
              </a:rPr>
              <a:t>　　　　　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zh-TW" sz="3100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sz="3100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蓬生非無根，漂蕩隨高風。天寒落萬里，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    不復歸本叢。客子念故宅，</a:t>
            </a:r>
            <a:r>
              <a:rPr lang="zh-TW" altLang="en-US" sz="3100" b="0" u="sng">
                <a:latin typeface="標楷體" pitchFamily="65" charset="-120"/>
                <a:ea typeface="標楷體" pitchFamily="65" charset="-120"/>
              </a:rPr>
              <a:t>　　　　　</a:t>
            </a: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    悵望但烽火，戎車滿關東。生涯能幾何，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zh-TW" altLang="en-US" sz="3100" b="0">
                <a:latin typeface="標楷體" pitchFamily="65" charset="-120"/>
                <a:ea typeface="標楷體" pitchFamily="65" charset="-120"/>
              </a:rPr>
              <a:t>    常在羈旅中。 </a:t>
            </a:r>
          </a:p>
        </p:txBody>
      </p:sp>
      <p:pic>
        <p:nvPicPr>
          <p:cNvPr id="387075" name="Picture 5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2804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依據詩的內容與情境，三詩</a:t>
            </a:r>
            <a:r>
              <a:rPr lang="zh-TW" altLang="en-US" sz="1200" b="0" u="sng">
                <a:ea typeface="標楷體" pitchFamily="65" charset="-120"/>
              </a:rPr>
              <a:t>　   　　　　                  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內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b="0">
                <a:latin typeface="標楷體" pitchFamily="65" charset="-120"/>
                <a:ea typeface="標楷體" pitchFamily="65" charset="-120"/>
              </a:rPr>
              <a:t>最適合填入的句子依序為何？　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遙知空病空／江月照還空／三年門巷空　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遙知空病空／三年門巷空／江月照還空　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江月照還空／三年門巷空／遙知空病空　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江月照還空／遙知空病空／三年門巷空 </a:t>
            </a:r>
          </a:p>
        </p:txBody>
      </p:sp>
      <p:pic>
        <p:nvPicPr>
          <p:cNvPr id="388099" name="Picture 6" descr="下一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5580063" y="5229225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765175"/>
            <a:ext cx="8147050" cy="431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唐代詩派及重要詩人</a:t>
            </a:r>
          </a:p>
        </p:txBody>
      </p:sp>
      <p:sp>
        <p:nvSpPr>
          <p:cNvPr id="140291" name="標題 1"/>
          <p:cNvSpPr>
            <a:spLocks/>
          </p:cNvSpPr>
          <p:nvPr/>
        </p:nvSpPr>
        <p:spPr bwMode="auto">
          <a:xfrm>
            <a:off x="395288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文章題解</a:t>
            </a:r>
            <a:r>
              <a:rPr lang="en-US" altLang="zh-TW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-15</a:t>
            </a:r>
          </a:p>
        </p:txBody>
      </p:sp>
      <p:graphicFrame>
        <p:nvGraphicFramePr>
          <p:cNvPr id="837769" name="Group 137"/>
          <p:cNvGraphicFramePr>
            <a:graphicFrameLocks noGrp="1"/>
          </p:cNvGraphicFramePr>
          <p:nvPr>
            <p:ph sz="half" idx="4294967295"/>
          </p:nvPr>
        </p:nvGraphicFramePr>
        <p:xfrm>
          <a:off x="323850" y="1485900"/>
          <a:ext cx="8424863" cy="4432301"/>
        </p:xfrm>
        <a:graphic>
          <a:graphicData uri="http://schemas.openxmlformats.org/drawingml/2006/table">
            <a:tbl>
              <a:tblPr/>
              <a:tblGrid>
                <a:gridCol w="576263"/>
                <a:gridCol w="2376487"/>
                <a:gridCol w="5472113"/>
              </a:tblGrid>
              <a:tr h="77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詩派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代表作家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945002"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盛唐</a:t>
                      </a:r>
                    </a:p>
                  </a:txBody>
                  <a:tcPr marT="45726" marB="45726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邊塞派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岑參、高適、王昌齡（詩天子）、王之渙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32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浪漫派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李白（詩仙、詩俠）、賀知章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44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自然派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田園山水</a:t>
                      </a: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王維（詩佛）、孟浩然、儲光羲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社會派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杜甫（詩史、詩聖）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0670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8351837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zh-TW" altLang="en-US">
                <a:ea typeface="標楷體" pitchFamily="65" charset="-120"/>
              </a:rPr>
              <a:t>解析：　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由前「禪宮、問義」；後「天眼、法身」可推知應填入「遙知空病空」。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由「半灑雲天裡」可推敲應填入「江月照還空」。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由「故宅」可知應填入「門巷」。</a:t>
            </a: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389123" name="Picture 6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82804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若三詩各自反映作者的生活經歷與寫作風格，則它們最有可能是唐代何人的作品？　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(A)(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王維；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李白；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杜甫　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(B)(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王維；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杜甫；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李白　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(C)(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李白；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王維；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杜甫　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(D)(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李白；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杜甫；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王維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390147" name="Picture 6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5580063" y="5229225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28040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王維晚年學佛，從「龍鍾一老翁，徐步謁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禪宮」、「世界法身中」可知。語譯</a:t>
            </a:r>
            <a:r>
              <a:rPr lang="zh-TW" altLang="en-US" b="0">
                <a:solidFill>
                  <a:srgbClr val="FF0000"/>
                </a:solidFill>
                <a:ea typeface="標楷體" pitchFamily="65" charset="-120"/>
              </a:rPr>
              <a:t>：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詩人老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態龍鍾，步履蹣跚的冒著炎熱前往青龍寺拜謁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操禪師。此行目的就是要將心中的猶豫疑問請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教操禪師，原來詩人由於執著於空，而讓生命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更陷入困境，在拜謁操禪師之後，所有的疑問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煙消雲散。詩人豁然開朗，頓悟領會，整個山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河大地盡在天眼中。法身橫遍十方，世界不能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超出其外。若能明白此理，炎熱不再是炎熱，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只要不執著於炎熱相，大地自然之風驟然而起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，銷盡所有炎熱。出自王維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夏日過青龍寺謁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操禪師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391171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17512"/>
          </a:xfrm>
        </p:spPr>
        <p:txBody>
          <a:bodyPr/>
          <a:lstStyle/>
          <a:p>
            <a:pPr algn="l"/>
            <a:r>
              <a:rPr lang="zh-TW" altLang="en-US" sz="3200" b="1" smtClean="0">
                <a:solidFill>
                  <a:schemeClr val="tx1"/>
                </a:solidFill>
                <a:ea typeface="標楷體" pitchFamily="65" charset="-120"/>
              </a:rPr>
              <a:t>    解析：</a:t>
            </a:r>
          </a:p>
        </p:txBody>
      </p:sp>
      <p:pic>
        <p:nvPicPr>
          <p:cNvPr id="391172" name="Picture 6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207375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由「掛流三百丈，噴壑數十里」、「初驚河漢落，半灑雲天裡」詩中所表現的氣勢磅礴，瀟灑奔放，可推知為李白作品。語譯</a:t>
            </a:r>
            <a:r>
              <a:rPr lang="zh-TW" altLang="en-US" b="0">
                <a:solidFill>
                  <a:srgbClr val="FF0000"/>
                </a:solidFill>
                <a:ea typeface="標楷體" pitchFamily="65" charset="-120"/>
              </a:rPr>
              <a:t>：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水流直下達三百丈，沿著山谷奔湧前行幾十里。速度飛快有如風馳電掣，隱約之中好像有一道白虹升空。剛開始以為是銀河從天上落下，彌漫飄灑在半空中。抬頭觀看氣勢磅礴的瀑布瀉下，真是雄奇壯闊啊！這是大自然造化之功。再大的海風也吹不斷，江上的月光卻直直的透入其中。出自李白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望廬山瀑布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其一。</a:t>
            </a:r>
          </a:p>
        </p:txBody>
      </p:sp>
      <p:pic>
        <p:nvPicPr>
          <p:cNvPr id="392195" name="Picture 6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280400" cy="667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杜甫身處戰亂，流落異鄉，由「悵望但烽火，戎車滿關東。生涯能幾何，常在羈旅中」詩中所呈現之凝重沉鬱的風格，可知為其作品。語譯：蓬草並非天生就沒有根，它隨風飄盪高高揚起。在天寒地凍裡隨風飄落萬里，再也無法回到自己的原生草叢。離家在外做客的遊子們想念故鄉，已經有三年的時間未回到自己的故里，空空的窄巷，讓我惆悵憂鬱的是戰火連綿不斷，兵車來回穿梭在關東。人生還有多長呢？難道要永遠一直流浪在外、客居他鄉。出自杜甫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遣興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其一。</a:t>
            </a:r>
            <a:r>
              <a:rPr lang="zh-TW" altLang="en-US">
                <a:ea typeface="標楷體" pitchFamily="65" charset="-120"/>
              </a:rPr>
              <a:t>●本題測驗學生閱讀與理解的能力。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b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93219" name="Picture 6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8675687" cy="549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參考下圖的一詩一詞，推斷某位古人在談論「詩詞有別」時，□內的想法依序應是：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US" altLang="zh-TW" b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endParaRPr lang="en-US" altLang="zh-TW" b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佻／含蓄／流露　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佻／齊言／參差　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雅／含蓄／流露　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雅／齊言／參差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394243" name="Picture 6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3" name="內容版面配置區 2"/>
          <p:cNvSpPr>
            <a:spLocks/>
          </p:cNvSpPr>
          <p:nvPr/>
        </p:nvSpPr>
        <p:spPr bwMode="auto">
          <a:xfrm>
            <a:off x="6372225" y="4652963"/>
            <a:ext cx="20161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答案：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endParaRPr lang="zh-TW" altLang="en-US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9424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2133600"/>
            <a:ext cx="5187950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4246" name="Rectangle 9"/>
          <p:cNvSpPr>
            <a:spLocks noChangeArrowheads="1"/>
          </p:cNvSpPr>
          <p:nvPr/>
        </p:nvSpPr>
        <p:spPr bwMode="auto">
          <a:xfrm>
            <a:off x="4284663" y="5661025"/>
            <a:ext cx="2449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0">
                <a:latin typeface="標楷體" pitchFamily="65" charset="-120"/>
                <a:ea typeface="標楷體" pitchFamily="65" charset="-120"/>
              </a:rPr>
              <a:t>〔106</a:t>
            </a:r>
            <a:r>
              <a:rPr lang="zh-TW" altLang="en-US" b="0">
                <a:latin typeface="標楷體" pitchFamily="65" charset="-120"/>
                <a:ea typeface="標楷體" pitchFamily="65" charset="-120"/>
              </a:rPr>
              <a:t>統測</a:t>
            </a:r>
            <a:r>
              <a:rPr lang="en-US" altLang="zh-TW" b="0">
                <a:latin typeface="標楷體" pitchFamily="65" charset="-120"/>
                <a:ea typeface="標楷體" pitchFamily="65" charset="-120"/>
              </a:rPr>
              <a:t>〕</a:t>
            </a:r>
            <a:endParaRPr lang="zh-TW" altLang="en-US" b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8351837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zh-TW" altLang="en-US">
                <a:ea typeface="標楷體" pitchFamily="65" charset="-120"/>
              </a:rPr>
              <a:t>解析：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原典出自清代田同之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西圃詞說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言「詩、詞風格不同，詩貴莊而（疑脫漏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詞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字）不嫌佻，詩貴厚而詞不嫌流露」。既論「詩詞有別」，則「莊」宜對「佻」，故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(C)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可刪除。「詞」雖又名「長短句」，但圖中的「詞」並非「參差」的「長短句」，格式上仍屬「齊言」，一詩一詞皆「齊言」，可知不是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(B)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(D)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。正確答案為</a:t>
            </a:r>
            <a:r>
              <a:rPr lang="en-US" altLang="zh-TW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(A)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，詩貴「含蓄」而詞不嫌「流露」。</a:t>
            </a:r>
          </a:p>
        </p:txBody>
      </p:sp>
      <p:pic>
        <p:nvPicPr>
          <p:cNvPr id="395267" name="Picture 6" descr="下一頁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949950"/>
            <a:ext cx="8382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290" name="Picture 5" descr="下ICON-回主目錄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154738"/>
            <a:ext cx="137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6291" name="Text Box 4"/>
          <p:cNvSpPr txBox="1">
            <a:spLocks noChangeArrowheads="1"/>
          </p:cNvSpPr>
          <p:nvPr/>
        </p:nvSpPr>
        <p:spPr bwMode="auto">
          <a:xfrm>
            <a:off x="215900" y="620713"/>
            <a:ext cx="8820150" cy="545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b="0">
                <a:solidFill>
                  <a:srgbClr val="FF0000"/>
                </a:solidFill>
                <a:ea typeface="標楷體" pitchFamily="65" charset="-120"/>
              </a:rPr>
              <a:t>【</a:t>
            </a:r>
            <a:r>
              <a:rPr lang="zh-TW" altLang="en-US" b="0">
                <a:solidFill>
                  <a:srgbClr val="FF0000"/>
                </a:solidFill>
                <a:ea typeface="標楷體" pitchFamily="65" charset="-120"/>
              </a:rPr>
              <a:t>語譯</a:t>
            </a:r>
            <a:r>
              <a:rPr lang="en-US" altLang="zh-TW" b="0">
                <a:solidFill>
                  <a:srgbClr val="FF0000"/>
                </a:solidFill>
                <a:ea typeface="標楷體" pitchFamily="65" charset="-120"/>
              </a:rPr>
              <a:t>】</a:t>
            </a:r>
            <a:r>
              <a:rPr lang="zh-TW" altLang="en-US" b="0">
                <a:solidFill>
                  <a:srgbClr val="FF0000"/>
                </a:solidFill>
                <a:ea typeface="標楷體" pitchFamily="65" charset="-120"/>
              </a:rPr>
              <a:t>詩：男兒身處所在之地，即是家鄉，一朵花的綻放也像百鎰黃金般貴重。您問我哪裡吹拂的春風最令人感到舒服？我認為是綠色楊樹（「陽」疑為「楊」之誤）、深邃巷弄及碼頭傾斜的地方。出自杜牧</a:t>
            </a:r>
            <a:r>
              <a:rPr lang="en-US" altLang="zh-TW" b="0">
                <a:solidFill>
                  <a:srgbClr val="FF0000"/>
                </a:solidFill>
                <a:ea typeface="標楷體" pitchFamily="65" charset="-120"/>
              </a:rPr>
              <a:t>〈</a:t>
            </a:r>
            <a:r>
              <a:rPr lang="zh-TW" altLang="en-US" b="0">
                <a:solidFill>
                  <a:srgbClr val="FF0000"/>
                </a:solidFill>
                <a:ea typeface="標楷體" pitchFamily="65" charset="-120"/>
              </a:rPr>
              <a:t>閒題</a:t>
            </a:r>
            <a:r>
              <a:rPr lang="en-US" altLang="zh-TW" b="0">
                <a:solidFill>
                  <a:srgbClr val="FF0000"/>
                </a:solidFill>
                <a:ea typeface="標楷體" pitchFamily="65" charset="-120"/>
              </a:rPr>
              <a:t>〉</a:t>
            </a:r>
            <a:r>
              <a:rPr lang="zh-TW" altLang="en-US" b="0">
                <a:solidFill>
                  <a:srgbClr val="FF0000"/>
                </a:solidFill>
                <a:ea typeface="標楷體" pitchFamily="65" charset="-120"/>
              </a:rPr>
              <a:t>。詞：請問誰料想到的部分最多？只能跟隨別人的想法，讓自己目光流動如水波，而金色絲線縫製的衣服上繡有兩隻小鵝的圖樣象徵廝守。喝醉後喜歡呼喚嬌美的姐姐，夜晚降臨只想留下好哥哥，不知道彼此的情感是否能夠長長久久？出自孫光憲</a:t>
            </a:r>
            <a:r>
              <a:rPr lang="en-US" altLang="zh-TW" b="0">
                <a:solidFill>
                  <a:srgbClr val="FF0000"/>
                </a:solidFill>
                <a:ea typeface="標楷體" pitchFamily="65" charset="-120"/>
              </a:rPr>
              <a:t>〈</a:t>
            </a:r>
            <a:r>
              <a:rPr lang="zh-TW" altLang="en-US" b="0">
                <a:solidFill>
                  <a:srgbClr val="FF0000"/>
                </a:solidFill>
                <a:ea typeface="標楷體" pitchFamily="65" charset="-120"/>
              </a:rPr>
              <a:t>浣溪沙</a:t>
            </a:r>
            <a:r>
              <a:rPr lang="en-US" altLang="zh-TW" b="0">
                <a:solidFill>
                  <a:srgbClr val="FF0000"/>
                </a:solidFill>
                <a:ea typeface="標楷體" pitchFamily="65" charset="-120"/>
              </a:rPr>
              <a:t>〉</a:t>
            </a:r>
            <a:r>
              <a:rPr lang="zh-TW" altLang="en-US" b="0">
                <a:solidFill>
                  <a:srgbClr val="FF0000"/>
                </a:solidFill>
                <a:ea typeface="標楷體" pitchFamily="65" charset="-120"/>
              </a:rPr>
              <a:t>其十五。</a:t>
            </a:r>
          </a:p>
        </p:txBody>
      </p:sp>
      <p:sp>
        <p:nvSpPr>
          <p:cNvPr id="396292" name="Rectangle 4"/>
          <p:cNvSpPr>
            <a:spLocks noChangeArrowheads="1"/>
          </p:cNvSpPr>
          <p:nvPr/>
        </p:nvSpPr>
        <p:spPr bwMode="auto">
          <a:xfrm>
            <a:off x="395288" y="5949950"/>
            <a:ext cx="628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>
                <a:ea typeface="標楷體" pitchFamily="65" charset="-120"/>
              </a:rPr>
              <a:t>●本題測驗學生國學常識的能力。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1628775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sz="66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七、延伸閱讀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r>
              <a:rPr lang="zh-TW" altLang="en-US" b="1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登金陵鳳凰臺 李白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08088"/>
            <a:ext cx="8229600" cy="4525962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鳳凰臺上鳳凰遊，鳳去臺空江自流。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吳宮花草埋幽徑，晉代衣冠成古邱。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三山半落青天外，二水中分白鷺洲。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總為浮雲能蔽日，長安不見使人愁。</a:t>
            </a:r>
          </a:p>
        </p:txBody>
      </p:sp>
      <p:pic>
        <p:nvPicPr>
          <p:cNvPr id="398340" name="Picture 4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716338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8341" name="Picture 5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700213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8342" name="Picture 6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34950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8343" name="Picture 7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34950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8344" name="Picture 8" descr="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34950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8345" name="Picture 9" descr="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9720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8346" name="Picture 10" descr="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99720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765175"/>
            <a:ext cx="8147050" cy="431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唐代詩派及重要詩人</a:t>
            </a:r>
          </a:p>
        </p:txBody>
      </p:sp>
      <p:sp>
        <p:nvSpPr>
          <p:cNvPr id="141315" name="標題 1"/>
          <p:cNvSpPr>
            <a:spLocks/>
          </p:cNvSpPr>
          <p:nvPr/>
        </p:nvSpPr>
        <p:spPr bwMode="auto">
          <a:xfrm>
            <a:off x="395288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文章題解</a:t>
            </a:r>
            <a:r>
              <a:rPr lang="en-US" altLang="zh-TW" sz="4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-16</a:t>
            </a:r>
          </a:p>
        </p:txBody>
      </p:sp>
      <p:graphicFrame>
        <p:nvGraphicFramePr>
          <p:cNvPr id="838732" name="Group 76"/>
          <p:cNvGraphicFramePr>
            <a:graphicFrameLocks noGrp="1"/>
          </p:cNvGraphicFramePr>
          <p:nvPr>
            <p:ph sz="half" idx="4294967295"/>
          </p:nvPr>
        </p:nvGraphicFramePr>
        <p:xfrm>
          <a:off x="323850" y="1485900"/>
          <a:ext cx="8424863" cy="4064009"/>
        </p:xfrm>
        <a:graphic>
          <a:graphicData uri="http://schemas.openxmlformats.org/drawingml/2006/table">
            <a:tbl>
              <a:tblPr/>
              <a:tblGrid>
                <a:gridCol w="576263"/>
                <a:gridCol w="2376487"/>
                <a:gridCol w="5472113"/>
              </a:tblGrid>
              <a:tr h="5791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詩派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代表作家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774585"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中唐</a:t>
                      </a:r>
                    </a:p>
                  </a:txBody>
                  <a:tcPr marT="45713" marB="45713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社會派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白居易、元稹、張籍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299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自然派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柳宗元、韋應物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299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劉禹錫（詩豪）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43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奇險派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怪誕</a:t>
                      </a:r>
                      <a:r>
                        <a:rPr kumimoji="1" lang="en-US" altLang="zh-TW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韓愈、孟郊、賈島（郊寒島瘦）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、李賀（詩鬼）</a:t>
                      </a:r>
                      <a:endParaRPr kumimoji="1" lang="zh-TW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1790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r>
              <a:rPr lang="zh-TW" altLang="en-US" b="1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旅夜書懷 杜甫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細草微風岸，危檣獨夜舟。</a:t>
            </a:r>
          </a:p>
          <a:p>
            <a:pPr algn="ctr"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星垂平野闊，月湧大江流。</a:t>
            </a:r>
          </a:p>
          <a:p>
            <a:pPr algn="ctr"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名豈文章著，官應老病休。</a:t>
            </a:r>
          </a:p>
          <a:p>
            <a:pPr algn="ctr"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飄飄何所似？天地一沙鷗。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3495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江南春 杜牧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千里鶯啼綠映紅，水村山郭酒旗風。</a:t>
            </a:r>
          </a:p>
          <a:p>
            <a:pPr algn="ctr">
              <a:buFontTx/>
              <a:buNone/>
            </a:pP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南朝四百八十寺，多少樓臺煙雨中。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翰林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none" rtlCol="0">
        <a:spAutoFit/>
      </a:bodyPr>
      <a:lstStyle>
        <a:defPPr>
          <a:defRPr b="1" dirty="0" smtClean="0">
            <a:ea typeface="標楷體" pitchFamily="65" charset="-12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翰林</Template>
  <TotalTime>5355</TotalTime>
  <Words>4936</Words>
  <Application>Microsoft Office PowerPoint</Application>
  <PresentationFormat>如螢幕大小 (4:3)</PresentationFormat>
  <Paragraphs>674</Paragraphs>
  <Slides>91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91</vt:i4>
      </vt:variant>
    </vt:vector>
  </HeadingPairs>
  <TitlesOfParts>
    <vt:vector size="92" baseType="lpstr">
      <vt:lpstr>翰林</vt:lpstr>
      <vt:lpstr>PowerPoint 簡報</vt:lpstr>
      <vt:lpstr>PowerPoint 簡報</vt:lpstr>
      <vt:lpstr>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課文賞析-1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五、應用練習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六、統測精選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解析：</vt:lpstr>
      <vt:lpstr>PowerPoint 簡報</vt:lpstr>
      <vt:lpstr>PowerPoint 簡報</vt:lpstr>
      <vt:lpstr>PowerPoint 簡報</vt:lpstr>
      <vt:lpstr>PowerPoint 簡報</vt:lpstr>
      <vt:lpstr>PowerPoint 簡報</vt:lpstr>
      <vt:lpstr>七、延伸閱讀</vt:lpstr>
      <vt:lpstr>登金陵鳳凰臺 李白</vt:lpstr>
      <vt:lpstr>旅夜書懷 杜甫</vt:lpstr>
      <vt:lpstr>江南春 杜牧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Win7User</dc:creator>
  <cp:lastModifiedBy>userA</cp:lastModifiedBy>
  <cp:revision>911</cp:revision>
  <dcterms:created xsi:type="dcterms:W3CDTF">2012-10-10T12:44:28Z</dcterms:created>
  <dcterms:modified xsi:type="dcterms:W3CDTF">2019-06-05T07:13:16Z</dcterms:modified>
</cp:coreProperties>
</file>