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7" r:id="rId2"/>
    <p:sldMasterId id="2147483739" r:id="rId3"/>
    <p:sldMasterId id="2147483888" r:id="rId4"/>
    <p:sldMasterId id="2147483990" r:id="rId5"/>
  </p:sldMasterIdLst>
  <p:notesMasterIdLst>
    <p:notesMasterId r:id="rId211"/>
  </p:notesMasterIdLst>
  <p:handoutMasterIdLst>
    <p:handoutMasterId r:id="rId212"/>
  </p:handoutMasterIdLst>
  <p:sldIdLst>
    <p:sldId id="256" r:id="rId6"/>
    <p:sldId id="581" r:id="rId7"/>
    <p:sldId id="553" r:id="rId8"/>
    <p:sldId id="262" r:id="rId9"/>
    <p:sldId id="554" r:id="rId10"/>
    <p:sldId id="555" r:id="rId11"/>
    <p:sldId id="556" r:id="rId12"/>
    <p:sldId id="577" r:id="rId13"/>
    <p:sldId id="578" r:id="rId14"/>
    <p:sldId id="595" r:id="rId15"/>
    <p:sldId id="596" r:id="rId16"/>
    <p:sldId id="597" r:id="rId17"/>
    <p:sldId id="598" r:id="rId18"/>
    <p:sldId id="599" r:id="rId19"/>
    <p:sldId id="579" r:id="rId20"/>
    <p:sldId id="580" r:id="rId21"/>
    <p:sldId id="557" r:id="rId22"/>
    <p:sldId id="582" r:id="rId23"/>
    <p:sldId id="600" r:id="rId24"/>
    <p:sldId id="601" r:id="rId25"/>
    <p:sldId id="602" r:id="rId26"/>
    <p:sldId id="603" r:id="rId27"/>
    <p:sldId id="604" r:id="rId28"/>
    <p:sldId id="605" r:id="rId29"/>
    <p:sldId id="606" r:id="rId30"/>
    <p:sldId id="607" r:id="rId31"/>
    <p:sldId id="608" r:id="rId32"/>
    <p:sldId id="609" r:id="rId33"/>
    <p:sldId id="610" r:id="rId34"/>
    <p:sldId id="611" r:id="rId35"/>
    <p:sldId id="612" r:id="rId36"/>
    <p:sldId id="613" r:id="rId37"/>
    <p:sldId id="614" r:id="rId38"/>
    <p:sldId id="615" r:id="rId39"/>
    <p:sldId id="616" r:id="rId40"/>
    <p:sldId id="617" r:id="rId41"/>
    <p:sldId id="618" r:id="rId42"/>
    <p:sldId id="619" r:id="rId43"/>
    <p:sldId id="620" r:id="rId44"/>
    <p:sldId id="621" r:id="rId45"/>
    <p:sldId id="622" r:id="rId46"/>
    <p:sldId id="623" r:id="rId47"/>
    <p:sldId id="624" r:id="rId48"/>
    <p:sldId id="625" r:id="rId49"/>
    <p:sldId id="626" r:id="rId50"/>
    <p:sldId id="627" r:id="rId51"/>
    <p:sldId id="628" r:id="rId52"/>
    <p:sldId id="875" r:id="rId53"/>
    <p:sldId id="629" r:id="rId54"/>
    <p:sldId id="630" r:id="rId55"/>
    <p:sldId id="631" r:id="rId56"/>
    <p:sldId id="632" r:id="rId57"/>
    <p:sldId id="633" r:id="rId58"/>
    <p:sldId id="634" r:id="rId59"/>
    <p:sldId id="635" r:id="rId60"/>
    <p:sldId id="636" r:id="rId61"/>
    <p:sldId id="558" r:id="rId62"/>
    <p:sldId id="774" r:id="rId63"/>
    <p:sldId id="775" r:id="rId64"/>
    <p:sldId id="776" r:id="rId65"/>
    <p:sldId id="777" r:id="rId66"/>
    <p:sldId id="778" r:id="rId67"/>
    <p:sldId id="779" r:id="rId68"/>
    <p:sldId id="780" r:id="rId69"/>
    <p:sldId id="781" r:id="rId70"/>
    <p:sldId id="782" r:id="rId71"/>
    <p:sldId id="784" r:id="rId72"/>
    <p:sldId id="785" r:id="rId73"/>
    <p:sldId id="783" r:id="rId74"/>
    <p:sldId id="786" r:id="rId75"/>
    <p:sldId id="788" r:id="rId76"/>
    <p:sldId id="787" r:id="rId77"/>
    <p:sldId id="789" r:id="rId78"/>
    <p:sldId id="790" r:id="rId79"/>
    <p:sldId id="791" r:id="rId80"/>
    <p:sldId id="792" r:id="rId81"/>
    <p:sldId id="793" r:id="rId82"/>
    <p:sldId id="795" r:id="rId83"/>
    <p:sldId id="796" r:id="rId84"/>
    <p:sldId id="794" r:id="rId85"/>
    <p:sldId id="797" r:id="rId86"/>
    <p:sldId id="799" r:id="rId87"/>
    <p:sldId id="800" r:id="rId88"/>
    <p:sldId id="801" r:id="rId89"/>
    <p:sldId id="802" r:id="rId90"/>
    <p:sldId id="803" r:id="rId91"/>
    <p:sldId id="804" r:id="rId92"/>
    <p:sldId id="805" r:id="rId93"/>
    <p:sldId id="806" r:id="rId94"/>
    <p:sldId id="807" r:id="rId95"/>
    <p:sldId id="808" r:id="rId96"/>
    <p:sldId id="809" r:id="rId97"/>
    <p:sldId id="810" r:id="rId98"/>
    <p:sldId id="811" r:id="rId99"/>
    <p:sldId id="812" r:id="rId100"/>
    <p:sldId id="813" r:id="rId101"/>
    <p:sldId id="814" r:id="rId102"/>
    <p:sldId id="815" r:id="rId103"/>
    <p:sldId id="816" r:id="rId104"/>
    <p:sldId id="817" r:id="rId105"/>
    <p:sldId id="818" r:id="rId106"/>
    <p:sldId id="819" r:id="rId107"/>
    <p:sldId id="820" r:id="rId108"/>
    <p:sldId id="821" r:id="rId109"/>
    <p:sldId id="822" r:id="rId110"/>
    <p:sldId id="823" r:id="rId111"/>
    <p:sldId id="824" r:id="rId112"/>
    <p:sldId id="825" r:id="rId113"/>
    <p:sldId id="826" r:id="rId114"/>
    <p:sldId id="827" r:id="rId115"/>
    <p:sldId id="828" r:id="rId116"/>
    <p:sldId id="829" r:id="rId117"/>
    <p:sldId id="830" r:id="rId118"/>
    <p:sldId id="831" r:id="rId119"/>
    <p:sldId id="832" r:id="rId120"/>
    <p:sldId id="833" r:id="rId121"/>
    <p:sldId id="834" r:id="rId122"/>
    <p:sldId id="835" r:id="rId123"/>
    <p:sldId id="836" r:id="rId124"/>
    <p:sldId id="837" r:id="rId125"/>
    <p:sldId id="838" r:id="rId126"/>
    <p:sldId id="839" r:id="rId127"/>
    <p:sldId id="840" r:id="rId128"/>
    <p:sldId id="841" r:id="rId129"/>
    <p:sldId id="842" r:id="rId130"/>
    <p:sldId id="843" r:id="rId131"/>
    <p:sldId id="844" r:id="rId132"/>
    <p:sldId id="845" r:id="rId133"/>
    <p:sldId id="846" r:id="rId134"/>
    <p:sldId id="847" r:id="rId135"/>
    <p:sldId id="848" r:id="rId136"/>
    <p:sldId id="850" r:id="rId137"/>
    <p:sldId id="849" r:id="rId138"/>
    <p:sldId id="851" r:id="rId139"/>
    <p:sldId id="852" r:id="rId140"/>
    <p:sldId id="853" r:id="rId141"/>
    <p:sldId id="854" r:id="rId142"/>
    <p:sldId id="855" r:id="rId143"/>
    <p:sldId id="856" r:id="rId144"/>
    <p:sldId id="857" r:id="rId145"/>
    <p:sldId id="858" r:id="rId146"/>
    <p:sldId id="859" r:id="rId147"/>
    <p:sldId id="860" r:id="rId148"/>
    <p:sldId id="861" r:id="rId149"/>
    <p:sldId id="862" r:id="rId150"/>
    <p:sldId id="863" r:id="rId151"/>
    <p:sldId id="864" r:id="rId152"/>
    <p:sldId id="865" r:id="rId153"/>
    <p:sldId id="866" r:id="rId154"/>
    <p:sldId id="867" r:id="rId155"/>
    <p:sldId id="868" r:id="rId156"/>
    <p:sldId id="559" r:id="rId157"/>
    <p:sldId id="550" r:id="rId158"/>
    <p:sldId id="560" r:id="rId159"/>
    <p:sldId id="740" r:id="rId160"/>
    <p:sldId id="741" r:id="rId161"/>
    <p:sldId id="742" r:id="rId162"/>
    <p:sldId id="743" r:id="rId163"/>
    <p:sldId id="744" r:id="rId164"/>
    <p:sldId id="745" r:id="rId165"/>
    <p:sldId id="561" r:id="rId166"/>
    <p:sldId id="746" r:id="rId167"/>
    <p:sldId id="753" r:id="rId168"/>
    <p:sldId id="747" r:id="rId169"/>
    <p:sldId id="748" r:id="rId170"/>
    <p:sldId id="562" r:id="rId171"/>
    <p:sldId id="272" r:id="rId172"/>
    <p:sldId id="315" r:id="rId173"/>
    <p:sldId id="317" r:id="rId174"/>
    <p:sldId id="319" r:id="rId175"/>
    <p:sldId id="321" r:id="rId176"/>
    <p:sldId id="322" r:id="rId177"/>
    <p:sldId id="883" r:id="rId178"/>
    <p:sldId id="324" r:id="rId179"/>
    <p:sldId id="326" r:id="rId180"/>
    <p:sldId id="328" r:id="rId181"/>
    <p:sldId id="330" r:id="rId182"/>
    <p:sldId id="331" r:id="rId183"/>
    <p:sldId id="332" r:id="rId184"/>
    <p:sldId id="333" r:id="rId185"/>
    <p:sldId id="337" r:id="rId186"/>
    <p:sldId id="338" r:id="rId187"/>
    <p:sldId id="339" r:id="rId188"/>
    <p:sldId id="340" r:id="rId189"/>
    <p:sldId id="563" r:id="rId190"/>
    <p:sldId id="873" r:id="rId191"/>
    <p:sldId id="874" r:id="rId192"/>
    <p:sldId id="876" r:id="rId193"/>
    <p:sldId id="877" r:id="rId194"/>
    <p:sldId id="878" r:id="rId195"/>
    <p:sldId id="879" r:id="rId196"/>
    <p:sldId id="880" r:id="rId197"/>
    <p:sldId id="882" r:id="rId198"/>
    <p:sldId id="881" r:id="rId199"/>
    <p:sldId id="564" r:id="rId200"/>
    <p:sldId id="273" r:id="rId201"/>
    <p:sldId id="341" r:id="rId202"/>
    <p:sldId id="342" r:id="rId203"/>
    <p:sldId id="344" r:id="rId204"/>
    <p:sldId id="343" r:id="rId205"/>
    <p:sldId id="345" r:id="rId206"/>
    <p:sldId id="346" r:id="rId207"/>
    <p:sldId id="347" r:id="rId208"/>
    <p:sldId id="565" r:id="rId209"/>
    <p:sldId id="274" r:id="rId210"/>
  </p:sldIdLst>
  <p:sldSz cx="9144000" cy="6858000" type="screen4x3"/>
  <p:notesSz cx="6735763" cy="98663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9900"/>
    <a:srgbClr val="0099FF"/>
    <a:srgbClr val="006600"/>
    <a:srgbClr val="339933"/>
    <a:srgbClr val="FF0000"/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2" autoAdjust="0"/>
    <p:restoredTop sz="99111" autoAdjust="0"/>
  </p:normalViewPr>
  <p:slideViewPr>
    <p:cSldViewPr>
      <p:cViewPr>
        <p:scale>
          <a:sx n="100" d="100"/>
          <a:sy n="100" d="100"/>
        </p:scale>
        <p:origin x="-130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4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63" Type="http://schemas.openxmlformats.org/officeDocument/2006/relationships/slide" Target="slides/slide58.xml"/><Relationship Id="rId84" Type="http://schemas.openxmlformats.org/officeDocument/2006/relationships/slide" Target="slides/slide79.xml"/><Relationship Id="rId138" Type="http://schemas.openxmlformats.org/officeDocument/2006/relationships/slide" Target="slides/slide133.xml"/><Relationship Id="rId159" Type="http://schemas.openxmlformats.org/officeDocument/2006/relationships/slide" Target="slides/slide154.xml"/><Relationship Id="rId170" Type="http://schemas.openxmlformats.org/officeDocument/2006/relationships/slide" Target="slides/slide165.xml"/><Relationship Id="rId191" Type="http://schemas.openxmlformats.org/officeDocument/2006/relationships/slide" Target="slides/slide186.xml"/><Relationship Id="rId205" Type="http://schemas.openxmlformats.org/officeDocument/2006/relationships/slide" Target="slides/slide200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144" Type="http://schemas.openxmlformats.org/officeDocument/2006/relationships/slide" Target="slides/slide139.xml"/><Relationship Id="rId149" Type="http://schemas.openxmlformats.org/officeDocument/2006/relationships/slide" Target="slides/slide14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60" Type="http://schemas.openxmlformats.org/officeDocument/2006/relationships/slide" Target="slides/slide155.xml"/><Relationship Id="rId165" Type="http://schemas.openxmlformats.org/officeDocument/2006/relationships/slide" Target="slides/slide160.xml"/><Relationship Id="rId181" Type="http://schemas.openxmlformats.org/officeDocument/2006/relationships/slide" Target="slides/slide176.xml"/><Relationship Id="rId186" Type="http://schemas.openxmlformats.org/officeDocument/2006/relationships/slide" Target="slides/slide181.xml"/><Relationship Id="rId216" Type="http://schemas.openxmlformats.org/officeDocument/2006/relationships/tableStyles" Target="tableStyles.xml"/><Relationship Id="rId211" Type="http://schemas.openxmlformats.org/officeDocument/2006/relationships/notesMaster" Target="notesMasters/notesMaster1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34" Type="http://schemas.openxmlformats.org/officeDocument/2006/relationships/slide" Target="slides/slide129.xml"/><Relationship Id="rId139" Type="http://schemas.openxmlformats.org/officeDocument/2006/relationships/slide" Target="slides/slide13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55" Type="http://schemas.openxmlformats.org/officeDocument/2006/relationships/slide" Target="slides/slide150.xml"/><Relationship Id="rId171" Type="http://schemas.openxmlformats.org/officeDocument/2006/relationships/slide" Target="slides/slide166.xml"/><Relationship Id="rId176" Type="http://schemas.openxmlformats.org/officeDocument/2006/relationships/slide" Target="slides/slide171.xml"/><Relationship Id="rId192" Type="http://schemas.openxmlformats.org/officeDocument/2006/relationships/slide" Target="slides/slide187.xml"/><Relationship Id="rId197" Type="http://schemas.openxmlformats.org/officeDocument/2006/relationships/slide" Target="slides/slide192.xml"/><Relationship Id="rId206" Type="http://schemas.openxmlformats.org/officeDocument/2006/relationships/slide" Target="slides/slide201.xml"/><Relationship Id="rId201" Type="http://schemas.openxmlformats.org/officeDocument/2006/relationships/slide" Target="slides/slide196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40" Type="http://schemas.openxmlformats.org/officeDocument/2006/relationships/slide" Target="slides/slide135.xml"/><Relationship Id="rId145" Type="http://schemas.openxmlformats.org/officeDocument/2006/relationships/slide" Target="slides/slide140.xml"/><Relationship Id="rId161" Type="http://schemas.openxmlformats.org/officeDocument/2006/relationships/slide" Target="slides/slide156.xml"/><Relationship Id="rId166" Type="http://schemas.openxmlformats.org/officeDocument/2006/relationships/slide" Target="slides/slide161.xml"/><Relationship Id="rId182" Type="http://schemas.openxmlformats.org/officeDocument/2006/relationships/slide" Target="slides/slide177.xml"/><Relationship Id="rId187" Type="http://schemas.openxmlformats.org/officeDocument/2006/relationships/slide" Target="slides/slide1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212" Type="http://schemas.openxmlformats.org/officeDocument/2006/relationships/handoutMaster" Target="handoutMasters/handoutMaster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51" Type="http://schemas.openxmlformats.org/officeDocument/2006/relationships/slide" Target="slides/slide146.xml"/><Relationship Id="rId156" Type="http://schemas.openxmlformats.org/officeDocument/2006/relationships/slide" Target="slides/slide151.xml"/><Relationship Id="rId177" Type="http://schemas.openxmlformats.org/officeDocument/2006/relationships/slide" Target="slides/slide172.xml"/><Relationship Id="rId198" Type="http://schemas.openxmlformats.org/officeDocument/2006/relationships/slide" Target="slides/slide193.xml"/><Relationship Id="rId172" Type="http://schemas.openxmlformats.org/officeDocument/2006/relationships/slide" Target="slides/slide167.xml"/><Relationship Id="rId193" Type="http://schemas.openxmlformats.org/officeDocument/2006/relationships/slide" Target="slides/slide188.xml"/><Relationship Id="rId202" Type="http://schemas.openxmlformats.org/officeDocument/2006/relationships/slide" Target="slides/slide197.xml"/><Relationship Id="rId207" Type="http://schemas.openxmlformats.org/officeDocument/2006/relationships/slide" Target="slides/slide202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slide" Target="slides/slide141.xml"/><Relationship Id="rId167" Type="http://schemas.openxmlformats.org/officeDocument/2006/relationships/slide" Target="slides/slide162.xml"/><Relationship Id="rId188" Type="http://schemas.openxmlformats.org/officeDocument/2006/relationships/slide" Target="slides/slide183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162" Type="http://schemas.openxmlformats.org/officeDocument/2006/relationships/slide" Target="slides/slide157.xml"/><Relationship Id="rId183" Type="http://schemas.openxmlformats.org/officeDocument/2006/relationships/slide" Target="slides/slide178.xml"/><Relationship Id="rId21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157" Type="http://schemas.openxmlformats.org/officeDocument/2006/relationships/slide" Target="slides/slide152.xml"/><Relationship Id="rId178" Type="http://schemas.openxmlformats.org/officeDocument/2006/relationships/slide" Target="slides/slide173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52" Type="http://schemas.openxmlformats.org/officeDocument/2006/relationships/slide" Target="slides/slide147.xml"/><Relationship Id="rId173" Type="http://schemas.openxmlformats.org/officeDocument/2006/relationships/slide" Target="slides/slide168.xml"/><Relationship Id="rId194" Type="http://schemas.openxmlformats.org/officeDocument/2006/relationships/slide" Target="slides/slide189.xml"/><Relationship Id="rId199" Type="http://schemas.openxmlformats.org/officeDocument/2006/relationships/slide" Target="slides/slide194.xml"/><Relationship Id="rId203" Type="http://schemas.openxmlformats.org/officeDocument/2006/relationships/slide" Target="slides/slide198.xml"/><Relationship Id="rId208" Type="http://schemas.openxmlformats.org/officeDocument/2006/relationships/slide" Target="slides/slide203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168" Type="http://schemas.openxmlformats.org/officeDocument/2006/relationships/slide" Target="slides/slide163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163" Type="http://schemas.openxmlformats.org/officeDocument/2006/relationships/slide" Target="slides/slide158.xml"/><Relationship Id="rId184" Type="http://schemas.openxmlformats.org/officeDocument/2006/relationships/slide" Target="slides/slide179.xml"/><Relationship Id="rId189" Type="http://schemas.openxmlformats.org/officeDocument/2006/relationships/slide" Target="slides/slide184.xml"/><Relationship Id="rId3" Type="http://schemas.openxmlformats.org/officeDocument/2006/relationships/slideMaster" Target="slideMasters/slideMaster3.xml"/><Relationship Id="rId214" Type="http://schemas.openxmlformats.org/officeDocument/2006/relationships/viewProps" Target="viewProps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slide" Target="slides/slide15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3" Type="http://schemas.openxmlformats.org/officeDocument/2006/relationships/slide" Target="slides/slide148.xml"/><Relationship Id="rId174" Type="http://schemas.openxmlformats.org/officeDocument/2006/relationships/slide" Target="slides/slide169.xml"/><Relationship Id="rId179" Type="http://schemas.openxmlformats.org/officeDocument/2006/relationships/slide" Target="slides/slide174.xml"/><Relationship Id="rId195" Type="http://schemas.openxmlformats.org/officeDocument/2006/relationships/slide" Target="slides/slide190.xml"/><Relationship Id="rId209" Type="http://schemas.openxmlformats.org/officeDocument/2006/relationships/slide" Target="slides/slide204.xml"/><Relationship Id="rId190" Type="http://schemas.openxmlformats.org/officeDocument/2006/relationships/slide" Target="slides/slide185.xml"/><Relationship Id="rId204" Type="http://schemas.openxmlformats.org/officeDocument/2006/relationships/slide" Target="slides/slide199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43" Type="http://schemas.openxmlformats.org/officeDocument/2006/relationships/slide" Target="slides/slide138.xml"/><Relationship Id="rId148" Type="http://schemas.openxmlformats.org/officeDocument/2006/relationships/slide" Target="slides/slide143.xml"/><Relationship Id="rId164" Type="http://schemas.openxmlformats.org/officeDocument/2006/relationships/slide" Target="slides/slide159.xml"/><Relationship Id="rId169" Type="http://schemas.openxmlformats.org/officeDocument/2006/relationships/slide" Target="slides/slide164.xml"/><Relationship Id="rId185" Type="http://schemas.openxmlformats.org/officeDocument/2006/relationships/slide" Target="slides/slide18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80" Type="http://schemas.openxmlformats.org/officeDocument/2006/relationships/slide" Target="slides/slide175.xml"/><Relationship Id="rId210" Type="http://schemas.openxmlformats.org/officeDocument/2006/relationships/slide" Target="slides/slide205.xml"/><Relationship Id="rId215" Type="http://schemas.openxmlformats.org/officeDocument/2006/relationships/theme" Target="theme/theme1.xml"/><Relationship Id="rId26" Type="http://schemas.openxmlformats.org/officeDocument/2006/relationships/slide" Target="slides/slide21.xml"/><Relationship Id="rId47" Type="http://schemas.openxmlformats.org/officeDocument/2006/relationships/slide" Target="slides/slide42.xml"/><Relationship Id="rId68" Type="http://schemas.openxmlformats.org/officeDocument/2006/relationships/slide" Target="slides/slide63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54" Type="http://schemas.openxmlformats.org/officeDocument/2006/relationships/slide" Target="slides/slide149.xml"/><Relationship Id="rId175" Type="http://schemas.openxmlformats.org/officeDocument/2006/relationships/slide" Target="slides/slide170.xml"/><Relationship Id="rId196" Type="http://schemas.openxmlformats.org/officeDocument/2006/relationships/slide" Target="slides/slide191.xml"/><Relationship Id="rId200" Type="http://schemas.openxmlformats.org/officeDocument/2006/relationships/slide" Target="slides/slide195.xml"/><Relationship Id="rId16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ea typeface="新細明體" charset="-120"/>
              </a:defRPr>
            </a:lvl1pPr>
          </a:lstStyle>
          <a:p>
            <a:pPr>
              <a:defRPr/>
            </a:pPr>
            <a:fld id="{0AC6587F-2E75-4AA1-B34F-9585020A2B67}" type="datetimeFigureOut">
              <a:rPr lang="zh-TW" altLang="en-US"/>
              <a:pPr>
                <a:defRPr/>
              </a:pPr>
              <a:t>2017/12/5</a:t>
            </a:fld>
            <a:endParaRPr lang="en-US" altLang="zh-TW"/>
          </a:p>
        </p:txBody>
      </p:sp>
      <p:sp>
        <p:nvSpPr>
          <p:cNvPr id="615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ea typeface="新細明體" charset="-120"/>
              </a:defRPr>
            </a:lvl1pPr>
          </a:lstStyle>
          <a:p>
            <a:pPr>
              <a:defRPr/>
            </a:pPr>
            <a:fld id="{72C72782-14FB-49AB-A9D2-8E59BC79917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8875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27B55C4A-1CDF-40FC-BEF5-DF284C10BC21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D3FE75AC-70D2-4949-BF02-702A8EA30B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168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907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E6FE52-8B48-4DC2-B84E-6F80657676DF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93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82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829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A3270DE-EC85-4D8D-832A-26A11929A70B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102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9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931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2711C34-9853-4017-81A5-BC0FC1431CD8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103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03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7034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5FAC97-D191-4874-BA23-2A1363FEF3FC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104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1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7136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F65E4E-326F-4717-ABAB-20C8A52477C3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105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23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7238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0A09D99-BC67-4D93-8F45-EC2DE07F15D8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106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34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7341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905F4B8-A3AF-4793-9624-0BFD8F1177A1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107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4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7443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0438D4-2920-475A-BEF9-47CAF118918E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108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5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7546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DE5389-053B-43B7-81E4-F41A639C356B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109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7648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E580E1-72AA-4544-BC1F-C6D521553069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110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75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7750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CDAA3-1CFC-45E2-9C32-A0005E2DB1F9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111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0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010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DE0073-CE1F-417F-840D-E44F0C50961B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94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8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7853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89EFE5-6E30-4DB1-A869-63FCD33879C9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112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9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7955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8B4E9CF-2FDE-4B91-8E59-50F1D71353E1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113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0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8058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1E0773-4BAC-40A3-AAFA-B31A14C1DEC1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114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1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8160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3C22CAA-BB0D-492D-9DD0-41C8CDDABF23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115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2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8262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745C7F8-B68A-469B-910B-CF354B0DB124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116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3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8365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A5AB75-A97A-4450-A38B-6601087C9728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117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8467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7B8B1E-ACAF-41EC-9138-36D2D97093AA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118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5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8570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71AC8C-FDD0-4D64-8725-EFACD746690E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119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8672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7A7051D-0689-44ED-B76C-3B3D4128940B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120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7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8774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D9F14E-B439-4454-8E3C-EA985B2E72E7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121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11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112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64AB39F-D776-42B7-A5A2-B62549F642FD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95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8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8877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4DBEEBC-952D-472B-86CF-341158580DFB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122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9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8979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730C18-0691-46CB-985B-246B8336F7F1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133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0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082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EC262C-EC49-4679-9954-C2EA08E47C89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134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1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184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173555-D7E3-4335-B59E-090185D5DC0D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135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28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286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DBFDF4-DC8D-46C2-BBD4-B7351E0E9145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136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3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389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63E06D9-8E31-40C2-B969-E59760CC05F9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137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4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491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BD0B89-E918-4A40-B1CC-8B3BE4B8D6F8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138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5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594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49BF3CE-3020-4AD8-8671-F0E19A85ED46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139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696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163A1B-654C-4825-98C1-29327FC35A98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140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798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CB696C4-3422-4E82-9BC5-FD436DF4476A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141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21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214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FFFE53C-3852-4F91-BD80-75CFCEEF364C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96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9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901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ABFC86-22E4-449F-9094-E97112BF756C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142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0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0003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4BDA2AE-88F8-4980-A990-87323A5D15B8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143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1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0106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4638F7-4A89-44F4-AE58-BC7B3B56B2C9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144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2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0208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939C70-66CB-43A6-BDA9-D21E35B7ACF2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145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3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0310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C0DA96F-7FE2-4040-8BE1-0A5D4FCEE0C4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146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4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0413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0038F1-40E8-4860-AFC7-D48591ABCD53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147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31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317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B96597C-C1FE-4C8F-B6F9-D434C3B438FA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97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41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419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7D1F974-5FD7-4266-8AB2-E64D1C48E39F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98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52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522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5719B7F-8DED-4B83-9129-BF90498C1B1B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99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624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5C81F1-4E6F-4C6E-AE3C-D3181938B309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100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7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726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EA9399-3212-465E-AB3E-C96C546EDDB7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101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7D2D-59FE-445F-B981-8BB860B8BC83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23395-8F42-496A-9069-00EE8534F7BA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AB05B-E708-4564-B40D-EA53B18039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968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73186-415F-41AD-95B0-19190C0FBA21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108B6-60F1-4D22-BE96-DEC4D27CDAAB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7BB3D-85A4-48A5-9ECA-B0B398EDAF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37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73D1F-D38B-4FBE-9415-885981FFCD99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C3BC-5902-4C22-B68C-A892E12D5A1E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DE603-C218-4F29-AF96-3C310ABB0B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7921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C4C8-342B-4E44-8E2F-5C1A6C874C47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2D05E-171A-483D-BADD-A2AFE5D35096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ED1DB-C05A-4FEE-BF4A-B2853D52FA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2406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9067E-88D9-4EA3-A087-6ED40FDCF6B3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BD33F-2529-4A3F-8570-CE738D04709D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CD639-9152-4F12-A8DC-6383EBF53E0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1699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C105-F857-4780-A13C-453762A8327B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93EE1-F5F9-49D5-927E-7F8321182CA9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15395-FA5B-405F-92F1-A7C155B0AF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4350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797BF-F775-43C7-ABFE-0B1F63F7411D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B33C5-A221-4F59-BC10-4A3AF79FACDF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F7D61-5240-41A0-BFD4-356B7C61EF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7596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8A04B-5BDF-476D-93B1-794CC62B0997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6528C-1341-4265-9B15-6CD079AFF7DF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4C73F-08EA-4322-899C-FC09703872A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193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07C97-BCF7-48E9-A32F-848FD4539ABA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48C65-9F25-4450-BB0C-244A5B68B62A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18674-5F7D-422B-AFE4-259B8685FF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4589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D750C-B556-4705-8807-D6D485B64990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D09E7-EC7C-46AA-8722-D39CCD8CE800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5675A-F1D0-47A8-8605-41114AB433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0136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596336" y="274638"/>
            <a:ext cx="1090464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99512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B2FBB-5B6F-480D-95E2-73F8A307EFAC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89F99-C080-43A5-A1A7-ABE59490C0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022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EE63C-C8CA-4080-A546-FDDD776F1FF6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DBCF3-EBE6-45C2-A103-2870A36B47BE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041E3-3278-40CC-9169-7A9A3F88E7A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927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771C5858-37E9-4D80-AA20-8B4F8743FB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5441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CB700D69-7C1C-439C-A1C0-993B5A4785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2601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FA9F50E2-1710-4CCC-8180-1277CAA451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4760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2DD73778-EDCA-4B75-9354-9364B35530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1440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BC0CEADA-EEAE-4DA8-BA4A-83756FEB26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9458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B3245288-0EAA-49B1-9702-4EBEBBF1A9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6112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4F3B325C-E8C6-4064-9BDD-9FA844120E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3859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6B5FCD45-3019-4A3D-9D3E-91735C9BDD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2210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7BEB1F74-603C-4D78-8AD1-2154CC1296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3477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93F32F0B-36DC-424E-80A6-02C3863440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40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FE98A-1F6C-4D02-918F-A25FD52FDC9D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A7A29-EE06-4DFF-9D7D-8EDED08DC9BC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15ADB-16D5-4A7C-BF90-187F17AC11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50563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82C4C095-C515-4791-B96F-3C6E937DD8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8455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C129D84B-127A-4E38-B884-4925D6C09B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4349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43055-F480-4382-9035-65E786786489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4EE40-F29D-4FBD-90E5-76074F7C19BF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9A967-0978-40AF-B31B-38785FA547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203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7D95-4BDF-43AC-88DE-D04309C43827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2C3A1-6D3D-4F2C-847C-485BA084420D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D1091-62AE-4514-95CC-E75BDE83ED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9491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BA5FA-AB0F-4103-8DB1-BF74C9D5C7EE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07EE-7094-4697-B764-63136FE0D81A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AB0E8-553C-40A0-AA72-B7EF938842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96041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D8B7C-FD53-4A43-935A-31CDE0C66250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38BE0-4808-4BAE-A151-ED14F1D21F5B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F5BDE-0364-480F-8D7C-BCD0C59B03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690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132AD-2B13-4F2A-B2FF-F45A2F9F5D0B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37257-A940-432F-B347-92C2B3624571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A2BF7-5D61-4771-90EE-6D8937BA8A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40480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AC92B-7A0E-4813-93AF-88A004BC428F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86D34-297A-4EC3-96AB-2A8F28091C79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A31F7-2999-4A79-B60B-9BF646B70F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948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C8A0C-920D-4854-8971-FF8F2CE1F896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C080-0319-4C03-8CD7-394E15B4AA32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98BAF-C18C-4ACD-8549-5AF267CFC2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11032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CC7E9-A84B-41B2-9AD1-EA9DBB69AE0B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E33C-78FE-45FB-9D55-D0C68AEFC162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91378-94D1-45CF-B190-A9EEF4C526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319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1D6AE-3189-482D-94A0-4398FE8287D3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8534A-38C3-4F11-8695-310B8DC06EF4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7E8B7-1283-4D06-B038-49F6D8442C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62169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2958C-8E05-4DE3-A813-0D3C17DA9655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7258B-A7E1-4DB0-87DF-F097B84FEA5E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3F80A-CD9B-4358-BA58-6DA6ED99AE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50752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076D4-AA6C-4335-A36C-FCEB9D841652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CC45-B223-4853-A1B2-AA9F4A748702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A5A8F-F0DA-43E0-9056-87F4982318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4204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DFB63-79BA-4B88-AC68-CE4365C5B4EE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6A4B0-0D36-4B1E-8EED-E194A71E9A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7691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4A0A5-E6FE-4255-AFD7-D331AFB66034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70421-CA88-47EE-BBC2-B6450DFD41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93653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3F7D-40F1-4BA9-9269-01D3E60D121E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20814-159D-46C2-B3C9-8636865F52E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4312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A0230-C2B4-4183-8D3F-D560A95ADB25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B4E8-8816-4018-B446-83C700879D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46701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D41B6-F0F6-435F-A510-E8D4D3AA3C4D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16397-2F20-43EC-9A2C-54D1980DDD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0416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325C0-A615-4DA7-9D8C-E0FF1F8D233F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8E151-30AE-4232-A643-152B39E9E9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63430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A1E66-3F6C-4674-98C7-E1DB2A9CE8C0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F72BE-2D6E-4238-ADB8-21C1C23CC2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623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C9B8E-E077-4035-BB69-8F0EE09540C6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38B70-5623-4C8B-B86F-8264309B32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770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43B1A-DE2B-49AF-BD51-B8A4D5850B02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98269-FCCE-4458-A1CE-A838A0DAD72E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86F75-31AA-4877-8EE2-1D6791F2E1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966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32887-0F71-4005-BE62-8409D882BAD1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F7F42-34D6-4DD2-AB47-543E4200FB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82334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0D1B9-F390-42EB-8D69-D1D5B5F6CA3E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35BD-F805-4D4A-9F62-80A4DB3F65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070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132D8-EB23-4E6F-9E10-70EB12CA3C68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BDC23-912E-42D8-8280-7269689C70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38334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F050B-3763-4DCD-8DE9-BB4EB513FE88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86FDF-579B-45EB-AE8A-1F14E2A609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67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19575-5C46-4681-AF86-5D96DCF4E52A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8FCAD-586C-4958-8173-1F069D596F20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52B95-EE02-4466-B071-639C8F1D54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584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EE64A-051E-484F-9E94-890DFC8389D7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D7594-2AF3-428D-B5E8-145C33A75E2D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A7F7-C86A-487E-8D7B-A920E525F0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011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23CF-9BA6-4498-9168-4BF346C1DBB5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DB51B-011A-44EB-B0C7-AD6C5F99827C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015C3-85EA-47F4-8D4F-4A5A5F3FF49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293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9AA9D-FBC3-40A3-96AC-49CDD3B7BE7B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C12AF-B679-4366-B86E-D1134A28FA45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D860-089D-4044-85BB-FA30D26211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934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 b="0"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4FD67BB1-10FF-4F23-B6D6-CFCE3F2D641F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 b="0"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69AEF59D-86AE-4822-8BE3-FF86B02148B2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 b="0"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b="0"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DE49B1AC-9DEB-4B77-B633-9F86DE72DB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8535D722-3933-4626-8579-5AEFEA0D6774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472441C7-BBD8-40E4-AB18-61A88B909D47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AB6CE607-D83F-44CE-85E5-B230B0B190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/>
                <a:ea typeface="新細明體"/>
              </a:defRPr>
            </a:lvl1pPr>
          </a:lstStyle>
          <a:p>
            <a:pPr>
              <a:defRPr/>
            </a:pPr>
            <a:fld id="{C8EACF6B-C991-429F-A5A4-E3FA428E73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6" r:id="rId1"/>
    <p:sldLayoutId id="2147484557" r:id="rId2"/>
    <p:sldLayoutId id="2147484558" r:id="rId3"/>
    <p:sldLayoutId id="2147484559" r:id="rId4"/>
    <p:sldLayoutId id="2147484560" r:id="rId5"/>
    <p:sldLayoutId id="2147484561" r:id="rId6"/>
    <p:sldLayoutId id="2147484562" r:id="rId7"/>
    <p:sldLayoutId id="2147484563" r:id="rId8"/>
    <p:sldLayoutId id="2147484564" r:id="rId9"/>
    <p:sldLayoutId id="2147484565" r:id="rId10"/>
    <p:sldLayoutId id="2147484566" r:id="rId11"/>
    <p:sldLayoutId id="21474845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9FB05433-ACF9-41A1-972A-BBA0F040E9D6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FAC7D9C3-A531-4EEA-9B42-0F4E72729290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77EAA282-201E-49B1-8AC7-928F16F9716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8" r:id="rId1"/>
    <p:sldLayoutId id="2147484569" r:id="rId2"/>
    <p:sldLayoutId id="2147484570" r:id="rId3"/>
    <p:sldLayoutId id="2147484571" r:id="rId4"/>
    <p:sldLayoutId id="2147484572" r:id="rId5"/>
    <p:sldLayoutId id="2147484573" r:id="rId6"/>
    <p:sldLayoutId id="2147484574" r:id="rId7"/>
    <p:sldLayoutId id="2147484575" r:id="rId8"/>
    <p:sldLayoutId id="2147484576" r:id="rId9"/>
    <p:sldLayoutId id="2147484577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35FE42-7BD5-432A-BD3C-C0DD9A02A3A6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8EA9AB-5BDF-444A-910E-839CAE051E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  <p:sldLayoutId id="2147484536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FF0000"/>
          </a:solidFill>
          <a:latin typeface="標楷體" pitchFamily="65" charset="-120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65.xml"/><Relationship Id="rId4" Type="http://schemas.openxmlformats.org/officeDocument/2006/relationships/image" Target="../media/image54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70.xml"/><Relationship Id="rId4" Type="http://schemas.openxmlformats.org/officeDocument/2006/relationships/image" Target="../media/image52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70.xml"/><Relationship Id="rId4" Type="http://schemas.openxmlformats.org/officeDocument/2006/relationships/image" Target="../media/image54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73.xml"/><Relationship Id="rId4" Type="http://schemas.openxmlformats.org/officeDocument/2006/relationships/image" Target="../media/image52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73.xml"/><Relationship Id="rId4" Type="http://schemas.openxmlformats.org/officeDocument/2006/relationships/image" Target="../media/image54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76.xml"/><Relationship Id="rId4" Type="http://schemas.openxmlformats.org/officeDocument/2006/relationships/image" Target="../media/image52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76.xml"/><Relationship Id="rId4" Type="http://schemas.openxmlformats.org/officeDocument/2006/relationships/image" Target="../media/image54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81.xml"/><Relationship Id="rId4" Type="http://schemas.openxmlformats.org/officeDocument/2006/relationships/image" Target="../media/image52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81.xml"/><Relationship Id="rId4" Type="http://schemas.openxmlformats.org/officeDocument/2006/relationships/image" Target="../media/image54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83.xml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9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83.xml"/><Relationship Id="rId4" Type="http://schemas.openxmlformats.org/officeDocument/2006/relationships/image" Target="../media/image54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86.xml"/><Relationship Id="rId4" Type="http://schemas.openxmlformats.org/officeDocument/2006/relationships/image" Target="../media/image52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86.xml"/><Relationship Id="rId4" Type="http://schemas.openxmlformats.org/officeDocument/2006/relationships/image" Target="../media/image54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91.xml"/><Relationship Id="rId4" Type="http://schemas.openxmlformats.org/officeDocument/2006/relationships/image" Target="../media/image52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91.xml"/><Relationship Id="rId4" Type="http://schemas.openxmlformats.org/officeDocument/2006/relationships/image" Target="../media/image54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60.xml"/><Relationship Id="rId4" Type="http://schemas.openxmlformats.org/officeDocument/2006/relationships/image" Target="../media/image55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69.xml"/><Relationship Id="rId4" Type="http://schemas.openxmlformats.org/officeDocument/2006/relationships/image" Target="../media/image55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75.xml"/><Relationship Id="rId4" Type="http://schemas.openxmlformats.org/officeDocument/2006/relationships/image" Target="../media/image55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119.xml"/><Relationship Id="rId4" Type="http://schemas.openxmlformats.org/officeDocument/2006/relationships/image" Target="../media/image55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85.xml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9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90.xml"/><Relationship Id="rId4" Type="http://schemas.openxmlformats.org/officeDocument/2006/relationships/image" Target="../media/image55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122.xml"/><Relationship Id="rId4" Type="http://schemas.openxmlformats.org/officeDocument/2006/relationships/image" Target="../media/image55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92.xml"/><Relationship Id="rId4" Type="http://schemas.openxmlformats.org/officeDocument/2006/relationships/image" Target="../media/image55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slide" Target="slide58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slide" Target="slide6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slide" Target="slide6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slide" Target="slide6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slide" Target="slide69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slide" Target="slide69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53.png"/><Relationship Id="rId4" Type="http://schemas.openxmlformats.org/officeDocument/2006/relationships/slide" Target="slide7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9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slide" Target="slide8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slide" Target="slide90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slide" Target="slide9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59.xml"/><Relationship Id="rId4" Type="http://schemas.openxmlformats.org/officeDocument/2006/relationships/image" Target="../media/image56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60.xml"/><Relationship Id="rId4" Type="http://schemas.openxmlformats.org/officeDocument/2006/relationships/image" Target="../media/image56.png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62.xml"/><Relationship Id="rId4" Type="http://schemas.openxmlformats.org/officeDocument/2006/relationships/image" Target="../media/image56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63.xml"/><Relationship Id="rId4" Type="http://schemas.openxmlformats.org/officeDocument/2006/relationships/image" Target="../media/image56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65.xml"/><Relationship Id="rId4" Type="http://schemas.openxmlformats.org/officeDocument/2006/relationships/image" Target="../media/image56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66.xml"/><Relationship Id="rId4" Type="http://schemas.openxmlformats.org/officeDocument/2006/relationships/image" Target="../media/image56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69.xml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0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70.xml"/><Relationship Id="rId4" Type="http://schemas.openxmlformats.org/officeDocument/2006/relationships/image" Target="../media/image56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72.xml"/><Relationship Id="rId4" Type="http://schemas.openxmlformats.org/officeDocument/2006/relationships/image" Target="../media/image56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74.xml"/><Relationship Id="rId4" Type="http://schemas.openxmlformats.org/officeDocument/2006/relationships/image" Target="../media/image56.png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80.xml"/><Relationship Id="rId4" Type="http://schemas.openxmlformats.org/officeDocument/2006/relationships/image" Target="../media/image56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82.xml"/><Relationship Id="rId4" Type="http://schemas.openxmlformats.org/officeDocument/2006/relationships/image" Target="../media/image56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85.xml"/><Relationship Id="rId4" Type="http://schemas.openxmlformats.org/officeDocument/2006/relationships/image" Target="../media/image56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87.xml"/><Relationship Id="rId4" Type="http://schemas.openxmlformats.org/officeDocument/2006/relationships/image" Target="../media/image56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91.xml"/><Relationship Id="rId4" Type="http://schemas.openxmlformats.org/officeDocument/2006/relationships/image" Target="../media/image56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53.png"/><Relationship Id="rId4" Type="http://schemas.openxmlformats.org/officeDocument/2006/relationships/slide" Target="slide58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53.png"/><Relationship Id="rId4" Type="http://schemas.openxmlformats.org/officeDocument/2006/relationships/slide" Target="slide6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2.png"/><Relationship Id="rId4" Type="http://schemas.openxmlformats.org/officeDocument/2006/relationships/slide" Target="slide8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53.png"/><Relationship Id="rId4" Type="http://schemas.openxmlformats.org/officeDocument/2006/relationships/slide" Target="slide6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53.png"/><Relationship Id="rId4" Type="http://schemas.openxmlformats.org/officeDocument/2006/relationships/slide" Target="slide80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9.png"/><Relationship Id="rId5" Type="http://schemas.openxmlformats.org/officeDocument/2006/relationships/slide" Target="slide92.xml"/><Relationship Id="rId4" Type="http://schemas.openxmlformats.org/officeDocument/2006/relationships/image" Target="../media/image10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" Target="slide15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.png"/><Relationship Id="rId5" Type="http://schemas.openxmlformats.org/officeDocument/2006/relationships/slide" Target="slide157.xml"/><Relationship Id="rId4" Type="http://schemas.openxmlformats.org/officeDocument/2006/relationships/image" Target="../media/image3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6" Type="http://schemas.openxmlformats.org/officeDocument/2006/relationships/slide" Target="slide158.xml"/><Relationship Id="rId5" Type="http://schemas.openxmlformats.org/officeDocument/2006/relationships/image" Target="../media/image3.png"/><Relationship Id="rId4" Type="http://schemas.openxmlformats.org/officeDocument/2006/relationships/slide" Target="slide160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60.png"/><Relationship Id="rId4" Type="http://schemas.openxmlformats.org/officeDocument/2006/relationships/slide" Target="slide1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60.png"/><Relationship Id="rId4" Type="http://schemas.openxmlformats.org/officeDocument/2006/relationships/slide" Target="slide157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74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19.xml"/><Relationship Id="rId4" Type="http://schemas.openxmlformats.org/officeDocument/2006/relationships/image" Target="../media/image3.png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181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slide" Target="slide18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slide" Target="slide18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" Target="slide50.xml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11" Type="http://schemas.openxmlformats.org/officeDocument/2006/relationships/image" Target="../media/image14.png"/><Relationship Id="rId5" Type="http://schemas.openxmlformats.org/officeDocument/2006/relationships/slide" Target="slide51.xm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slide" Target="slide20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92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93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94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slide" Target="slide19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slide" Target="slide19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slide" Target="slide20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54.xml"/><Relationship Id="rId7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5" Type="http://schemas.openxmlformats.org/officeDocument/2006/relationships/slide" Target="slide55.xml"/><Relationship Id="rId4" Type="http://schemas.openxmlformats.org/officeDocument/2006/relationships/image" Target="../media/image3.png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slide" Target="slide20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slide" Target="slide20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aomonthly.com/window/reading/chlit/ch10/ch10_cont.htm#to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17.&#27946;&#34349;VS.&#26366;&#24535;&#26391;&#65306;&#22914;&#20309;&#27963;&#20986;&#29983;&#21629;&#21147;&#65311;.wm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5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15.&#36259;&#30475;&#20316;&#23478;&#9472;&#39791;&#36805;&#65306;&#39791;&#36805;&#30340;&#23130;&#23035;&#33287;&#24859;&#24773;.wmv" TargetMode="External"/><Relationship Id="rId3" Type="http://schemas.openxmlformats.org/officeDocument/2006/relationships/hyperlink" Target="10.&#36259;&#30475;&#20316;&#23478;&#9472;&#39791;&#36805;&#65306;&#24478;&#23567;&#24247;&#20154;&#23478;&#22684;&#20837;&#22256;&#38931;.wmv" TargetMode="External"/><Relationship Id="rId7" Type="http://schemas.openxmlformats.org/officeDocument/2006/relationships/hyperlink" Target="13.&#36259;&#30475;&#20316;&#23478;&#9472;&#39791;&#36805;&#65306;&#26032;&#25991;&#23416;&#26071;&#25163;&#8212;&#8212;&#24478;&#12298;&#21558;&#21898;&#12299;&#21040;&#12298;&#24492;&#24488;&#12299;.wmv" TargetMode="External"/><Relationship Id="rId12" Type="http://schemas.openxmlformats.org/officeDocument/2006/relationships/image" Target="../media/image10.png"/><Relationship Id="rId2" Type="http://schemas.openxmlformats.org/officeDocument/2006/relationships/hyperlink" Target="9.&#36259;&#30475;&#20316;&#23478;&#9472;&#39791;&#36805;&#65306;&#21069;&#35328;.wm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14.&#36259;&#30475;&#20316;&#23478;&#9472;&#39791;&#36805;&#65306;&#12296;&#23380;&#20057;&#24049;&#12297;&#36062;&#26512;.wmv" TargetMode="External"/><Relationship Id="rId11" Type="http://schemas.openxmlformats.org/officeDocument/2006/relationships/slide" Target="slide6.xml"/><Relationship Id="rId5" Type="http://schemas.openxmlformats.org/officeDocument/2006/relationships/hyperlink" Target="12.&#36259;&#30475;&#20316;&#23478;&#9472;&#39791;&#36805;&#65306;&#30041;&#23416;&#26085;&#26412;&#26820;&#37291;&#24478;&#25991;.wmv" TargetMode="External"/><Relationship Id="rId10" Type="http://schemas.openxmlformats.org/officeDocument/2006/relationships/image" Target="../media/image8.png"/><Relationship Id="rId4" Type="http://schemas.openxmlformats.org/officeDocument/2006/relationships/hyperlink" Target="11.&#36259;&#30475;&#20316;&#23478;&#9472;&#39791;&#36805;&#65306;&#36208;&#30064;&#36335;&#36914;&#27915;&#21209;&#23416;&#22530;.wmv" TargetMode="External"/><Relationship Id="rId9" Type="http://schemas.openxmlformats.org/officeDocument/2006/relationships/hyperlink" Target="16.&#36259;&#30475;&#20316;&#23478;&#9472;&#39791;&#36805;&#65306;&#27243;&#30473;&#20919;&#23565;&#21315;&#22827;&#25351;&#65292;&#20463;&#39318;&#29976;&#28858;&#23418;&#23376;&#29275;.wmv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1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1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20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13" Type="http://schemas.openxmlformats.org/officeDocument/2006/relationships/slide" Target="slide83.xml"/><Relationship Id="rId3" Type="http://schemas.openxmlformats.org/officeDocument/2006/relationships/slide" Target="slide6.xml"/><Relationship Id="rId7" Type="http://schemas.openxmlformats.org/officeDocument/2006/relationships/slide" Target="slide64.xml"/><Relationship Id="rId12" Type="http://schemas.openxmlformats.org/officeDocument/2006/relationships/slide" Target="slide8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1.xml"/><Relationship Id="rId11" Type="http://schemas.openxmlformats.org/officeDocument/2006/relationships/slide" Target="slide76.xml"/><Relationship Id="rId5" Type="http://schemas.openxmlformats.org/officeDocument/2006/relationships/slide" Target="slide58.xml"/><Relationship Id="rId15" Type="http://schemas.openxmlformats.org/officeDocument/2006/relationships/slide" Target="slide91.xml"/><Relationship Id="rId10" Type="http://schemas.openxmlformats.org/officeDocument/2006/relationships/slide" Target="slide73.xml"/><Relationship Id="rId4" Type="http://schemas.openxmlformats.org/officeDocument/2006/relationships/image" Target="../media/image10.png"/><Relationship Id="rId9" Type="http://schemas.openxmlformats.org/officeDocument/2006/relationships/slide" Target="slide70.xml"/><Relationship Id="rId14" Type="http://schemas.openxmlformats.org/officeDocument/2006/relationships/slide" Target="slide8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123.xml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slide" Target="slide9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image" Target="../media/image18.png"/><Relationship Id="rId10" Type="http://schemas.openxmlformats.org/officeDocument/2006/relationships/image" Target="../media/image19.png"/><Relationship Id="rId4" Type="http://schemas.openxmlformats.org/officeDocument/2006/relationships/slide" Target="slide94.xml"/><Relationship Id="rId9" Type="http://schemas.openxmlformats.org/officeDocument/2006/relationships/slide" Target="slide14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13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61.xml"/><Relationship Id="rId3" Type="http://schemas.openxmlformats.org/officeDocument/2006/relationships/slide" Target="slide7.xml"/><Relationship Id="rId7" Type="http://schemas.openxmlformats.org/officeDocument/2006/relationships/slide" Target="slide154.xml"/><Relationship Id="rId12" Type="http://schemas.openxmlformats.org/officeDocument/2006/relationships/slide" Target="slide20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2.xml"/><Relationship Id="rId11" Type="http://schemas.openxmlformats.org/officeDocument/2006/relationships/slide" Target="slide195.xml"/><Relationship Id="rId5" Type="http://schemas.openxmlformats.org/officeDocument/2006/relationships/slide" Target="slide57.xml"/><Relationship Id="rId10" Type="http://schemas.openxmlformats.org/officeDocument/2006/relationships/slide" Target="slide185.xml"/><Relationship Id="rId4" Type="http://schemas.openxmlformats.org/officeDocument/2006/relationships/slide" Target="slide17.xml"/><Relationship Id="rId9" Type="http://schemas.openxmlformats.org/officeDocument/2006/relationships/slide" Target="slide16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9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slide" Target="slide149.xml"/><Relationship Id="rId2" Type="http://schemas.openxmlformats.org/officeDocument/2006/relationships/slide" Target="slide1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9.png"/><Relationship Id="rId5" Type="http://schemas.openxmlformats.org/officeDocument/2006/relationships/slide" Target="slide134.xml"/><Relationship Id="rId15" Type="http://schemas.openxmlformats.org/officeDocument/2006/relationships/image" Target="../media/image28.png"/><Relationship Id="rId10" Type="http://schemas.openxmlformats.org/officeDocument/2006/relationships/slide" Target="slide61.xml"/><Relationship Id="rId4" Type="http://schemas.openxmlformats.org/officeDocument/2006/relationships/image" Target="../media/image14.png"/><Relationship Id="rId9" Type="http://schemas.openxmlformats.org/officeDocument/2006/relationships/image" Target="../media/image27.png"/><Relationship Id="rId14" Type="http://schemas.openxmlformats.org/officeDocument/2006/relationships/slide" Target="slide5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slide" Target="slide9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2.xml"/><Relationship Id="rId5" Type="http://schemas.openxmlformats.org/officeDocument/2006/relationships/image" Target="../media/image18.png"/><Relationship Id="rId10" Type="http://schemas.openxmlformats.org/officeDocument/2006/relationships/slide" Target="slide125.xml"/><Relationship Id="rId4" Type="http://schemas.openxmlformats.org/officeDocument/2006/relationships/slide" Target="slide96.xml"/><Relationship Id="rId9" Type="http://schemas.openxmlformats.org/officeDocument/2006/relationships/slide" Target="slide124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slide" Target="slide135.xml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slide" Target="slide15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5" Type="http://schemas.openxmlformats.org/officeDocument/2006/relationships/image" Target="../media/image33.png"/><Relationship Id="rId4" Type="http://schemas.openxmlformats.org/officeDocument/2006/relationships/slide" Target="slide136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slide" Target="slide9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5.xml"/><Relationship Id="rId5" Type="http://schemas.openxmlformats.org/officeDocument/2006/relationships/image" Target="../media/image18.png"/><Relationship Id="rId10" Type="http://schemas.openxmlformats.org/officeDocument/2006/relationships/image" Target="../media/image28.png"/><Relationship Id="rId4" Type="http://schemas.openxmlformats.org/officeDocument/2006/relationships/slide" Target="slide98.xml"/><Relationship Id="rId9" Type="http://schemas.openxmlformats.org/officeDocument/2006/relationships/slide" Target="slide5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137.xml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slide" Target="slide9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6.xml"/><Relationship Id="rId11" Type="http://schemas.openxmlformats.org/officeDocument/2006/relationships/image" Target="../media/image27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slide" Target="slide100.xml"/><Relationship Id="rId9" Type="http://schemas.openxmlformats.org/officeDocument/2006/relationships/image" Target="../media/image3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slide" Target="slide13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2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1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128.xml"/><Relationship Id="rId3" Type="http://schemas.openxmlformats.org/officeDocument/2006/relationships/image" Target="../media/image23.png"/><Relationship Id="rId7" Type="http://schemas.openxmlformats.org/officeDocument/2006/relationships/image" Target="../media/image37.png"/><Relationship Id="rId12" Type="http://schemas.openxmlformats.org/officeDocument/2006/relationships/image" Target="../media/image28.png"/><Relationship Id="rId2" Type="http://schemas.openxmlformats.org/officeDocument/2006/relationships/slide" Target="slide1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9.xml"/><Relationship Id="rId11" Type="http://schemas.openxmlformats.org/officeDocument/2006/relationships/slide" Target="slide57.xml"/><Relationship Id="rId5" Type="http://schemas.openxmlformats.org/officeDocument/2006/relationships/image" Target="../media/image9.png"/><Relationship Id="rId10" Type="http://schemas.openxmlformats.org/officeDocument/2006/relationships/slide" Target="slide127.xml"/><Relationship Id="rId4" Type="http://schemas.openxmlformats.org/officeDocument/2006/relationships/slide" Target="slide70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140.xml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slide" Target="slide10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1.xml"/><Relationship Id="rId5" Type="http://schemas.openxmlformats.org/officeDocument/2006/relationships/image" Target="../media/image18.png"/><Relationship Id="rId4" Type="http://schemas.openxmlformats.org/officeDocument/2006/relationships/slide" Target="slide102.xml"/><Relationship Id="rId9" Type="http://schemas.openxmlformats.org/officeDocument/2006/relationships/image" Target="../media/image3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7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slide" Target="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9.png"/><Relationship Id="rId4" Type="http://schemas.openxmlformats.org/officeDocument/2006/relationships/slide" Target="slide141.xml"/><Relationship Id="rId9" Type="http://schemas.openxmlformats.org/officeDocument/2006/relationships/image" Target="../media/image2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slide" Target="slide10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4.xml"/><Relationship Id="rId5" Type="http://schemas.openxmlformats.org/officeDocument/2006/relationships/image" Target="../media/image18.png"/><Relationship Id="rId4" Type="http://schemas.openxmlformats.org/officeDocument/2006/relationships/slide" Target="slide10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0.png"/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2.xml"/><Relationship Id="rId5" Type="http://schemas.openxmlformats.org/officeDocument/2006/relationships/image" Target="../media/image22.png"/><Relationship Id="rId4" Type="http://schemas.openxmlformats.org/officeDocument/2006/relationships/slide" Target="slide129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slide" Target="slide57.xml"/><Relationship Id="rId2" Type="http://schemas.openxmlformats.org/officeDocument/2006/relationships/slide" Target="slide1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slide" Target="slide76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slide" Target="slide10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7.xml"/><Relationship Id="rId5" Type="http://schemas.openxmlformats.org/officeDocument/2006/relationships/image" Target="../media/image18.png"/><Relationship Id="rId4" Type="http://schemas.openxmlformats.org/officeDocument/2006/relationships/slide" Target="slide10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7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8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9.png"/><Relationship Id="rId5" Type="http://schemas.openxmlformats.org/officeDocument/2006/relationships/slide" Target="slide9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12" Type="http://schemas.openxmlformats.org/officeDocument/2006/relationships/slide" Target="slide57.xml"/><Relationship Id="rId2" Type="http://schemas.openxmlformats.org/officeDocument/2006/relationships/slide" Target="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19.png"/><Relationship Id="rId5" Type="http://schemas.openxmlformats.org/officeDocument/2006/relationships/image" Target="../media/image41.png"/><Relationship Id="rId10" Type="http://schemas.openxmlformats.org/officeDocument/2006/relationships/slide" Target="slide151.xml"/><Relationship Id="rId4" Type="http://schemas.openxmlformats.org/officeDocument/2006/relationships/slide" Target="slide143.xml"/><Relationship Id="rId9" Type="http://schemas.openxmlformats.org/officeDocument/2006/relationships/image" Target="../media/image2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slide" Target="slide10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2.xml"/><Relationship Id="rId5" Type="http://schemas.openxmlformats.org/officeDocument/2006/relationships/image" Target="../media/image18.png"/><Relationship Id="rId4" Type="http://schemas.openxmlformats.org/officeDocument/2006/relationships/slide" Target="slide108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3" Type="http://schemas.openxmlformats.org/officeDocument/2006/relationships/image" Target="../media/image44.png"/><Relationship Id="rId7" Type="http://schemas.openxmlformats.org/officeDocument/2006/relationships/image" Target="../media/image22.png"/><Relationship Id="rId2" Type="http://schemas.openxmlformats.org/officeDocument/2006/relationships/slide" Target="slide1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45.png"/><Relationship Id="rId5" Type="http://schemas.openxmlformats.org/officeDocument/2006/relationships/image" Target="../media/image9.png"/><Relationship Id="rId10" Type="http://schemas.openxmlformats.org/officeDocument/2006/relationships/slide" Target="slide130.xml"/><Relationship Id="rId4" Type="http://schemas.openxmlformats.org/officeDocument/2006/relationships/slide" Target="slide83.xml"/><Relationship Id="rId9" Type="http://schemas.openxmlformats.org/officeDocument/2006/relationships/image" Target="../media/image2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slide" Target="slide10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4.xml"/><Relationship Id="rId5" Type="http://schemas.openxmlformats.org/officeDocument/2006/relationships/image" Target="../media/image18.png"/><Relationship Id="rId4" Type="http://schemas.openxmlformats.org/officeDocument/2006/relationships/slide" Target="slide11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46.png"/><Relationship Id="rId2" Type="http://schemas.openxmlformats.org/officeDocument/2006/relationships/slide" Target="slide1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5.xml"/><Relationship Id="rId11" Type="http://schemas.openxmlformats.org/officeDocument/2006/relationships/image" Target="../media/image28.png"/><Relationship Id="rId5" Type="http://schemas.openxmlformats.org/officeDocument/2006/relationships/image" Target="../media/image9.png"/><Relationship Id="rId10" Type="http://schemas.openxmlformats.org/officeDocument/2006/relationships/slide" Target="slide57.xml"/><Relationship Id="rId4" Type="http://schemas.openxmlformats.org/officeDocument/2006/relationships/slide" Target="slide86.xml"/><Relationship Id="rId9" Type="http://schemas.openxmlformats.org/officeDocument/2006/relationships/image" Target="../media/image22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slide" Target="slide1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7.xml"/><Relationship Id="rId5" Type="http://schemas.openxmlformats.org/officeDocument/2006/relationships/image" Target="../media/image18.png"/><Relationship Id="rId4" Type="http://schemas.openxmlformats.org/officeDocument/2006/relationships/slide" Target="slide112.xml"/><Relationship Id="rId9" Type="http://schemas.openxmlformats.org/officeDocument/2006/relationships/image" Target="../media/image22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48.png"/><Relationship Id="rId2" Type="http://schemas.openxmlformats.org/officeDocument/2006/relationships/slide" Target="slide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slide" Target="slide146.xml"/><Relationship Id="rId4" Type="http://schemas.openxmlformats.org/officeDocument/2006/relationships/image" Target="../media/image2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8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9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9.png"/><Relationship Id="rId5" Type="http://schemas.openxmlformats.org/officeDocument/2006/relationships/slide" Target="slide10.xml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slide" Target="slide131.xml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slide" Target="slide1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5" Type="http://schemas.openxmlformats.org/officeDocument/2006/relationships/image" Target="../media/image9.png"/><Relationship Id="rId4" Type="http://schemas.openxmlformats.org/officeDocument/2006/relationships/slide" Target="slide91.xml"/><Relationship Id="rId9" Type="http://schemas.openxmlformats.org/officeDocument/2006/relationships/image" Target="../media/image45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openxmlformats.org/officeDocument/2006/relationships/image" Target="../media/image45.png"/><Relationship Id="rId2" Type="http://schemas.openxmlformats.org/officeDocument/2006/relationships/slide" Target="slide1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2.xml"/><Relationship Id="rId11" Type="http://schemas.openxmlformats.org/officeDocument/2006/relationships/slide" Target="slide132.xml"/><Relationship Id="rId5" Type="http://schemas.openxmlformats.org/officeDocument/2006/relationships/image" Target="../media/image18.png"/><Relationship Id="rId10" Type="http://schemas.openxmlformats.org/officeDocument/2006/relationships/image" Target="../media/image49.png"/><Relationship Id="rId4" Type="http://schemas.openxmlformats.org/officeDocument/2006/relationships/slide" Target="slide114.xml"/><Relationship Id="rId9" Type="http://schemas.openxmlformats.org/officeDocument/2006/relationships/slide" Target="slide147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3.png"/><Relationship Id="rId7" Type="http://schemas.openxmlformats.org/officeDocument/2006/relationships/image" Target="../media/image50.png"/><Relationship Id="rId2" Type="http://schemas.openxmlformats.org/officeDocument/2006/relationships/slide" Target="slide1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3.xml"/><Relationship Id="rId11" Type="http://schemas.openxmlformats.org/officeDocument/2006/relationships/image" Target="../media/image51.png"/><Relationship Id="rId5" Type="http://schemas.openxmlformats.org/officeDocument/2006/relationships/image" Target="../media/image28.png"/><Relationship Id="rId10" Type="http://schemas.openxmlformats.org/officeDocument/2006/relationships/hyperlink" Target="14.&#36259;&#30475;&#20316;&#23478;-&#39791;&#36805;&#65306;&#12296;&#23380;&#20057;&#24049;&#12297;&#36062;&#26512;.wmv" TargetMode="External"/><Relationship Id="rId4" Type="http://schemas.openxmlformats.org/officeDocument/2006/relationships/slide" Target="slide57.xml"/><Relationship Id="rId9" Type="http://schemas.openxmlformats.org/officeDocument/2006/relationships/image" Target="../media/image1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58.xml"/><Relationship Id="rId4" Type="http://schemas.openxmlformats.org/officeDocument/2006/relationships/image" Target="../media/image5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58.xml"/><Relationship Id="rId4" Type="http://schemas.openxmlformats.org/officeDocument/2006/relationships/image" Target="../media/image54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61.xml"/><Relationship Id="rId4" Type="http://schemas.openxmlformats.org/officeDocument/2006/relationships/image" Target="../media/image5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61.xml"/><Relationship Id="rId4" Type="http://schemas.openxmlformats.org/officeDocument/2006/relationships/image" Target="../media/image54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64.xml"/><Relationship Id="rId4" Type="http://schemas.openxmlformats.org/officeDocument/2006/relationships/image" Target="../media/image5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64.xml"/><Relationship Id="rId4" Type="http://schemas.openxmlformats.org/officeDocument/2006/relationships/image" Target="../media/image54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65.xml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755650" y="4551363"/>
            <a:ext cx="77041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5800" b="1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第六課</a:t>
            </a:r>
            <a:r>
              <a:rPr lang="zh-TW" altLang="en-US" sz="58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br>
              <a:rPr lang="zh-TW" altLang="en-US" sz="58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8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孔乙己 </a:t>
            </a:r>
            <a:endParaRPr lang="zh-TW" altLang="en-US" sz="58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4940300" y="5373688"/>
            <a:ext cx="22955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>
              <a:buFontTx/>
              <a:buNone/>
            </a:pPr>
            <a:r>
              <a:rPr lang="zh-TW" altLang="en-US" sz="4400" b="1">
                <a:latin typeface="標楷體" pitchFamily="65" charset="-120"/>
                <a:ea typeface="標楷體" pitchFamily="65" charset="-120"/>
              </a:rPr>
              <a:t>魯　迅</a:t>
            </a:r>
          </a:p>
        </p:txBody>
      </p:sp>
      <p:pic>
        <p:nvPicPr>
          <p:cNvPr id="48132" name="Picture 6" descr="圖片2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5661025"/>
            <a:ext cx="298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body" idx="1"/>
          </p:nvPr>
        </p:nvSpPr>
        <p:spPr>
          <a:xfrm>
            <a:off x="395288" y="765175"/>
            <a:ext cx="8435975" cy="5976938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◆ 寫作背景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孔乙己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寫於民國七年冬天，隔年發表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新青年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第六卷第四號，後收入小說集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吶喊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。這是魯迅繼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狂人日記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之後的小說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。當時，陳獨秀等人正以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新青年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為陣地，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領導新文化運動，高舉民主與科學的旗幟，向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封建主義、孔孟之道進行猛烈的抨擊。</a:t>
            </a:r>
          </a:p>
        </p:txBody>
      </p:sp>
      <p:sp>
        <p:nvSpPr>
          <p:cNvPr id="57347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</a:t>
            </a:r>
          </a:p>
        </p:txBody>
      </p:sp>
      <p:pic>
        <p:nvPicPr>
          <p:cNvPr id="57348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Rectangle 3"/>
          <p:cNvSpPr>
            <a:spLocks/>
          </p:cNvSpPr>
          <p:nvPr/>
        </p:nvSpPr>
        <p:spPr bwMode="auto">
          <a:xfrm>
            <a:off x="71438" y="765175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>
                <a:ea typeface="標楷體" pitchFamily="65" charset="-120"/>
              </a:rPr>
              <a:t>作者藉外貌、語言、動作、心理、場面以及細節刻劃人物，烘托氣氛，並說明「孔乙己」一名的由來，再透過人們的嘲弄與孔乙己的反應，使人物性格突出，場景生動逼真。</a:t>
            </a:r>
          </a:p>
        </p:txBody>
      </p:sp>
      <p:sp>
        <p:nvSpPr>
          <p:cNvPr id="149508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ea typeface="標楷體" pitchFamily="65" charset="-120"/>
              </a:rPr>
              <a:t>第四段</a:t>
            </a:r>
            <a:endParaRPr lang="en-US" altLang="zh-TW" sz="4400" b="1">
              <a:solidFill>
                <a:schemeClr val="bg1"/>
              </a:solidFill>
              <a:ea typeface="標楷體" pitchFamily="65" charset="-120"/>
            </a:endParaRPr>
          </a:p>
        </p:txBody>
      </p:sp>
      <p:pic>
        <p:nvPicPr>
          <p:cNvPr id="149509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1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r>
              <a:rPr lang="zh-TW" altLang="zh-TW" smtClean="0">
                <a:ea typeface="標楷體" pitchFamily="65" charset="-120"/>
              </a:rPr>
              <a:t>插敘孔乙己的出身以及其性格特質。</a:t>
            </a:r>
          </a:p>
          <a:p>
            <a:endParaRPr lang="zh-TW" altLang="zh-TW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zh-TW" altLang="zh-TW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150532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3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ea typeface="標楷體" pitchFamily="65" charset="-120"/>
              </a:rPr>
              <a:t>第五段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ea typeface="標楷體" pitchFamily="65" charset="-120"/>
              </a:rPr>
              <a:t>第五段</a:t>
            </a:r>
            <a:endParaRPr lang="en-US" altLang="zh-TW" sz="4400" b="1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51556" name="Rectangle 3"/>
          <p:cNvSpPr>
            <a:spLocks/>
          </p:cNvSpPr>
          <p:nvPr/>
        </p:nvSpPr>
        <p:spPr bwMode="auto">
          <a:xfrm>
            <a:off x="71438" y="765175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>
                <a:ea typeface="標楷體" pitchFamily="65" charset="-120"/>
              </a:rPr>
              <a:t>此段以插敘方式交代孔乙己讀過書卻不善營生，並舉實例說明。</a:t>
            </a:r>
          </a:p>
          <a:p>
            <a:pPr>
              <a:lnSpc>
                <a:spcPct val="120000"/>
              </a:lnSpc>
            </a:pPr>
            <a:endParaRPr lang="en-US" altLang="zh-TW">
              <a:ea typeface="標楷體" pitchFamily="65" charset="-120"/>
            </a:endParaRPr>
          </a:p>
        </p:txBody>
      </p:sp>
      <p:pic>
        <p:nvPicPr>
          <p:cNvPr id="151557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zh-TW" smtClean="0">
                <a:ea typeface="標楷體" pitchFamily="65" charset="-120"/>
              </a:rPr>
              <a:t>藉眾人故意對孔乙己識字所提出的懷疑，顯現世人對他鄙薄輕視的態度。</a:t>
            </a:r>
          </a:p>
          <a:p>
            <a:endParaRPr lang="zh-TW" altLang="zh-TW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zh-TW" altLang="zh-TW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152580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1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ea typeface="標楷體" pitchFamily="65" charset="-120"/>
              </a:rPr>
              <a:t>第六段</a:t>
            </a:r>
            <a:endParaRPr lang="en-US" altLang="zh-TW" sz="4400" b="1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ea typeface="標楷體" pitchFamily="65" charset="-120"/>
              </a:rPr>
              <a:t>第六段</a:t>
            </a:r>
            <a:endParaRPr lang="en-US" altLang="zh-TW" sz="4400" b="1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53604" name="Rectangle 3"/>
          <p:cNvSpPr>
            <a:spLocks/>
          </p:cNvSpPr>
          <p:nvPr/>
        </p:nvSpPr>
        <p:spPr bwMode="auto">
          <a:xfrm>
            <a:off x="71438" y="765175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>
                <a:ea typeface="標楷體" pitchFamily="65" charset="-120"/>
              </a:rPr>
              <a:t>藉酒客充滿懷疑口氣的問話，呈現孔乙己困頓的處境，與眾人對落魄者無情的譏笑。</a:t>
            </a:r>
          </a:p>
        </p:txBody>
      </p:sp>
      <p:pic>
        <p:nvPicPr>
          <p:cNvPr id="153605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7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964612" cy="4137025"/>
          </a:xfrm>
        </p:spPr>
        <p:txBody>
          <a:bodyPr/>
          <a:lstStyle/>
          <a:p>
            <a:r>
              <a:rPr lang="zh-TW" altLang="zh-TW" smtClean="0">
                <a:ea typeface="標楷體" pitchFamily="65" charset="-120"/>
              </a:rPr>
              <a:t>敘述孔乙己熱心教字，卻被小伙計輕視的情形。</a:t>
            </a: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154628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9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ea typeface="標楷體" pitchFamily="65" charset="-120"/>
              </a:rPr>
              <a:t>第七段</a:t>
            </a:r>
            <a:endParaRPr lang="en-US" altLang="zh-TW" sz="4400" b="1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ea typeface="標楷體" pitchFamily="65" charset="-120"/>
              </a:rPr>
              <a:t>第七段</a:t>
            </a:r>
            <a:endParaRPr lang="en-US" altLang="zh-TW" sz="4400" b="1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55652" name="Rectangle 3"/>
          <p:cNvSpPr>
            <a:spLocks/>
          </p:cNvSpPr>
          <p:nvPr/>
        </p:nvSpPr>
        <p:spPr bwMode="auto">
          <a:xfrm>
            <a:off x="71438" y="765175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>
                <a:ea typeface="標楷體" pitchFamily="65" charset="-120"/>
              </a:rPr>
              <a:t>總結前段孔乙己備受酒客、掌櫃的嘲諷，並以孔乙己熱心教字卻遭小伙計藐視的眼光，再次凸顯其悲劇性。</a:t>
            </a:r>
          </a:p>
        </p:txBody>
      </p:sp>
      <p:pic>
        <p:nvPicPr>
          <p:cNvPr id="155653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5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r>
              <a:rPr lang="zh-TW" altLang="zh-TW" smtClean="0">
                <a:ea typeface="標楷體" pitchFamily="65" charset="-120"/>
              </a:rPr>
              <a:t>描繪孔乙己樂於與孩子分享茴香豆的情景。</a:t>
            </a:r>
          </a:p>
          <a:p>
            <a:pPr>
              <a:lnSpc>
                <a:spcPct val="120000"/>
              </a:lnSpc>
            </a:pPr>
            <a:endParaRPr lang="zh-TW" altLang="zh-TW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156676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7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ea typeface="標楷體" pitchFamily="65" charset="-120"/>
              </a:rPr>
              <a:t>第八段</a:t>
            </a:r>
            <a:endParaRPr lang="en-US" altLang="zh-TW" sz="4400" b="1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ea typeface="標楷體" pitchFamily="65" charset="-120"/>
              </a:rPr>
              <a:t>第八段</a:t>
            </a:r>
            <a:endParaRPr lang="en-US" altLang="zh-TW" sz="4400" b="1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57700" name="Rectangle 3"/>
          <p:cNvSpPr>
            <a:spLocks/>
          </p:cNvSpPr>
          <p:nvPr/>
        </p:nvSpPr>
        <p:spPr bwMode="auto">
          <a:xfrm>
            <a:off x="71438" y="765175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>
                <a:ea typeface="標楷體" pitchFamily="65" charset="-120"/>
              </a:rPr>
              <a:t>首尾藉孩子的笑聲，烘托孔乙己分享茴香豆的熱情與窘況，更凸顯孔乙己悲劇而可笑的形象。</a:t>
            </a:r>
          </a:p>
        </p:txBody>
      </p:sp>
      <p:pic>
        <p:nvPicPr>
          <p:cNvPr id="157701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3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804863"/>
            <a:ext cx="8713788" cy="4137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zh-TW" smtClean="0">
                <a:ea typeface="標楷體" pitchFamily="65" charset="-120"/>
              </a:rPr>
              <a:t>透過酒客的閒聊，敘述孔乙己因偷東西而被打斷了腿，藉此反映窮書生的悲哀及人們的冷漠。</a:t>
            </a:r>
          </a:p>
          <a:p>
            <a:pPr>
              <a:lnSpc>
                <a:spcPct val="120000"/>
              </a:lnSpc>
              <a:buFontTx/>
              <a:buNone/>
            </a:pPr>
            <a:endParaRPr lang="zh-TW" altLang="zh-TW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158724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5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ea typeface="標楷體" pitchFamily="65" charset="-120"/>
              </a:rPr>
              <a:t>第九段</a:t>
            </a:r>
            <a:endParaRPr lang="en-US" altLang="zh-TW" sz="4400" b="1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body" idx="1"/>
          </p:nvPr>
        </p:nvSpPr>
        <p:spPr>
          <a:xfrm>
            <a:off x="395288" y="765175"/>
            <a:ext cx="8435975" cy="5184775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魯迅把目光集中於社會最底層的生活。這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些人生活在社會最底層，最需要周圍人們的同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情與憐憫，但人們給他們的卻是侮辱和歧視，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冷漠和冷酷。因此魯迅以挖疤的方式放大問題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，焦點在於「舊社會的病根」，尖銳的批判人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們的愚昧軟弱，目的在於「引起正視，並設法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加以療治」。</a:t>
            </a:r>
          </a:p>
        </p:txBody>
      </p:sp>
      <p:sp>
        <p:nvSpPr>
          <p:cNvPr id="58371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-4</a:t>
            </a:r>
          </a:p>
        </p:txBody>
      </p:sp>
      <p:pic>
        <p:nvPicPr>
          <p:cNvPr id="58372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ea typeface="標楷體" pitchFamily="65" charset="-120"/>
              </a:rPr>
              <a:t>第九段</a:t>
            </a:r>
            <a:endParaRPr lang="en-US" altLang="zh-TW" sz="4400" b="1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59748" name="Rectangle 3"/>
          <p:cNvSpPr>
            <a:spLocks/>
          </p:cNvSpPr>
          <p:nvPr/>
        </p:nvSpPr>
        <p:spPr bwMode="auto">
          <a:xfrm>
            <a:off x="71438" y="765175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>
                <a:ea typeface="標楷體" pitchFamily="65" charset="-120"/>
              </a:rPr>
              <a:t>孔乙己被丁舉人打斷了腿的慘事，只是人們閒聊的話題，以對比的方式述說孔乙己的往事，凸顯出社會的冷漠。人們之間的隔閡、冷酷、麻木，正是魯迅著意要揭出的病因。</a:t>
            </a:r>
          </a:p>
        </p:txBody>
      </p:sp>
      <p:pic>
        <p:nvPicPr>
          <p:cNvPr id="159749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1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r>
              <a:rPr lang="zh-TW" altLang="zh-TW" smtClean="0">
                <a:ea typeface="標楷體" pitchFamily="65" charset="-120"/>
              </a:rPr>
              <a:t>孔乙己再次出現，眾人仍殘忍的取笑。</a:t>
            </a:r>
          </a:p>
          <a:p>
            <a:pPr>
              <a:lnSpc>
                <a:spcPct val="120000"/>
              </a:lnSpc>
            </a:pPr>
            <a:endParaRPr lang="zh-TW" altLang="zh-TW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160772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3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ea typeface="標楷體" pitchFamily="65" charset="-120"/>
              </a:rPr>
              <a:t>第十段</a:t>
            </a:r>
            <a:endParaRPr lang="en-US" altLang="zh-TW" sz="4400" b="1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5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ea typeface="標楷體" pitchFamily="65" charset="-120"/>
              </a:rPr>
              <a:t>第十段</a:t>
            </a:r>
            <a:endParaRPr lang="en-US" altLang="zh-TW" sz="4400" b="1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61796" name="Rectangle 3"/>
          <p:cNvSpPr>
            <a:spLocks/>
          </p:cNvSpPr>
          <p:nvPr/>
        </p:nvSpPr>
        <p:spPr bwMode="auto">
          <a:xfrm>
            <a:off x="71438" y="765175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>
                <a:ea typeface="標楷體" pitchFamily="65" charset="-120"/>
              </a:rPr>
              <a:t>進一步詳寫孔乙己被打斷腿後的淒涼處境，而酒店掌櫃、顧客的鄙視訕笑，更深刻顯露社會對落魄者的殘酷。</a:t>
            </a:r>
          </a:p>
        </p:txBody>
      </p:sp>
      <p:pic>
        <p:nvPicPr>
          <p:cNvPr id="161797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9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85225" cy="4137025"/>
          </a:xfrm>
        </p:spPr>
        <p:txBody>
          <a:bodyPr/>
          <a:lstStyle/>
          <a:p>
            <a:r>
              <a:rPr lang="zh-TW" altLang="zh-TW" smtClean="0">
                <a:ea typeface="標楷體" pitchFamily="65" charset="-120"/>
              </a:rPr>
              <a:t>以孔乙己「大約」死了，終結其一生的悲劇。</a:t>
            </a: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162820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1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ea typeface="標楷體" pitchFamily="65" charset="-120"/>
              </a:rPr>
              <a:t>第十一段</a:t>
            </a:r>
            <a:endParaRPr lang="en-US" altLang="zh-TW" sz="4400" b="1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3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ea typeface="標楷體" pitchFamily="65" charset="-120"/>
              </a:rPr>
              <a:t>第十一段</a:t>
            </a:r>
            <a:endParaRPr lang="en-US" altLang="zh-TW" sz="4400" b="1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63844" name="Rectangle 3"/>
          <p:cNvSpPr>
            <a:spLocks/>
          </p:cNvSpPr>
          <p:nvPr/>
        </p:nvSpPr>
        <p:spPr bwMode="auto">
          <a:xfrm>
            <a:off x="179388" y="765175"/>
            <a:ext cx="87852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>
                <a:ea typeface="標楷體" pitchFamily="65" charset="-120"/>
              </a:rPr>
              <a:t>從掌櫃重視錢甚於孔乙己的生死，凸顯出當時社會的冷酷無情，並以「大約」、「的確」兩個矛盾的詞並置，襯托眾人對孔乙己的生死毫不在意。</a:t>
            </a:r>
          </a:p>
        </p:txBody>
      </p:sp>
      <p:pic>
        <p:nvPicPr>
          <p:cNvPr id="163845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文中描寫櫃檯的取景角度，有何特殊涵義？</a:t>
            </a:r>
          </a:p>
          <a:p>
            <a:pPr marL="423863" indent="-423863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341438"/>
            <a:ext cx="79216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ea typeface="標楷體" pitchFamily="65" charset="-120"/>
              </a:rPr>
              <a:t>一方面以空間區分兩個階級，另外從曲尺櫃檯望去，可以將店裡動靜盡納眼底。</a:t>
            </a:r>
          </a:p>
        </p:txBody>
      </p:sp>
      <p:pic>
        <p:nvPicPr>
          <p:cNvPr id="164869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1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為什麼孔乙己穿長衫，卻與穿短衫的工人同站在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曲尺櫃檯外面？</a:t>
            </a:r>
          </a:p>
          <a:p>
            <a:pPr marL="423863" indent="-423863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979613"/>
            <a:ext cx="7993063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ea typeface="標楷體" pitchFamily="65" charset="-120"/>
              </a:rPr>
              <a:t>一方面顯現沒有考上科舉的孔乙己正如穿短衫的工人一樣，是沒落而沒有地位的；另則顯現他空有讀書人身分卻無法進身讀書人地位，又放不下身段，只能在短衣幫群裡，渴望能略顯其尊貴。</a:t>
            </a:r>
          </a:p>
        </p:txBody>
      </p:sp>
      <p:pic>
        <p:nvPicPr>
          <p:cNvPr id="165893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5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孔乙己滿口「之乎者也」或不時引用古書文句，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作者想藉以表達什麼？</a:t>
            </a:r>
          </a:p>
          <a:p>
            <a:pPr marL="423863" indent="-423863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979613"/>
            <a:ext cx="79216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）以語言表現讀書人身分。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）凸顯孔乙己的不合時宜。</a:t>
            </a:r>
          </a:p>
        </p:txBody>
      </p:sp>
      <p:pic>
        <p:nvPicPr>
          <p:cNvPr id="166917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9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請分析丁舉人這個角色在小說中的意涵。</a:t>
            </a:r>
          </a:p>
          <a:p>
            <a:pPr marL="423863" indent="-423863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403350"/>
            <a:ext cx="7921625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2300" indent="-622300"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1189038" indent="-28575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597025" indent="-228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2005013" indent="-228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413000" indent="-228600" eaLnBrk="0" hangingPunct="0">
              <a:spcBef>
                <a:spcPct val="20000"/>
              </a:spcBef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870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32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78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24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舊社會裡，「中舉」是階級劃分的界線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。中舉就高高在上，甚且跋扈蠻橫，落第就窮愁潦倒。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讀書並未使人通情達理，具悲憫同情之心。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不只短衣幫嘲笑孔乙己，讀書人一樣戕害讀書人。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(4)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有權勢者任意傷害弱者的苛刻冷酷。</a:t>
            </a:r>
          </a:p>
        </p:txBody>
      </p:sp>
      <p:pic>
        <p:nvPicPr>
          <p:cNvPr id="167941" name="Picture 6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3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酒客是怎麼談論孔乙己被丁舉人責打的消息？</a:t>
            </a:r>
          </a:p>
          <a:p>
            <a:pPr marL="423863" indent="-423863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341438"/>
            <a:ext cx="79216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ea typeface="標楷體" pitchFamily="65" charset="-120"/>
              </a:rPr>
              <a:t>酒客以一種看熱鬧而又理所當然的口氣敘述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ea typeface="標楷體" pitchFamily="65" charset="-120"/>
              </a:rPr>
              <a:t>，如「這一回，是自己發昏，竟偷到丁舉人家裡去了。」</a:t>
            </a:r>
          </a:p>
        </p:txBody>
      </p:sp>
      <p:pic>
        <p:nvPicPr>
          <p:cNvPr id="168965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body" idx="1"/>
          </p:nvPr>
        </p:nvSpPr>
        <p:spPr>
          <a:xfrm>
            <a:off x="179388" y="620713"/>
            <a:ext cx="8893175" cy="5329237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◆ 文體簡介──小說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小說是有人物、有結構、有主題、有情節的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創作故事，是小說家透過他個人對人生社會的特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殊看法，以文學技巧表達出來的一種藝術形式。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小說的寫作，基本上就是說故事，但現代小說又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不是單純的說故事而已，它必須有情節。讀者除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了滿足聽故事的好奇心之外，往往會運用智慧與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記憶去了解情節，隨著小說結構的懸疑、衝突、</a:t>
            </a:r>
          </a:p>
        </p:txBody>
      </p:sp>
      <p:sp>
        <p:nvSpPr>
          <p:cNvPr id="59395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-5</a:t>
            </a:r>
          </a:p>
        </p:txBody>
      </p:sp>
      <p:pic>
        <p:nvPicPr>
          <p:cNvPr id="59396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7" name="內容版面配置區 2"/>
          <p:cNvSpPr>
            <a:spLocks noGrp="1"/>
          </p:cNvSpPr>
          <p:nvPr>
            <p:ph idx="4294967295"/>
          </p:nvPr>
        </p:nvSpPr>
        <p:spPr>
          <a:xfrm>
            <a:off x="-36513" y="765175"/>
            <a:ext cx="8891588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sz="3000" b="1" smtClean="0">
                <a:latin typeface="標楷體" pitchFamily="65" charset="-120"/>
                <a:ea typeface="標楷體" pitchFamily="65" charset="-120"/>
              </a:rPr>
              <a:t>文中有五處敘述人們對孔乙己的取笑，請一一找出</a:t>
            </a:r>
          </a:p>
          <a:p>
            <a:pPr marL="423863" indent="-423863">
              <a:buFontTx/>
              <a:buNone/>
            </a:pPr>
            <a:r>
              <a:rPr lang="zh-TW" altLang="en-US" sz="3000" b="1" smtClean="0">
                <a:latin typeface="標楷體" pitchFamily="65" charset="-120"/>
                <a:ea typeface="標楷體" pitchFamily="65" charset="-120"/>
              </a:rPr>
              <a:t>，並歸納世態。</a:t>
            </a:r>
          </a:p>
          <a:p>
            <a:pPr marL="423863" indent="-423863">
              <a:buFontTx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636588" y="1773238"/>
            <a:ext cx="8316912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4988" indent="-534988"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1000125" indent="-28575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408113" indent="-228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816100" indent="-228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224088" indent="-228600" eaLnBrk="0" hangingPunct="0">
              <a:spcBef>
                <a:spcPct val="20000"/>
              </a:spcBef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812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384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5956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0528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孔乙己一到店，所有喝酒的人便都看著他笑，有的叫道：「孔乙己，你臉上又添上新傷疤了！」</a:t>
            </a:r>
            <a:endParaRPr kumimoji="0" lang="en-US" altLang="zh-TW" sz="28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見孔乙己排出九文大錢買酒菜，他們又故意的高聲嚷道：「你一定又偷了人家的東西了！」</a:t>
            </a:r>
            <a:endParaRPr kumimoji="0" lang="en-US" altLang="zh-TW" sz="28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kumimoji="0" lang="zh-TW" altLang="en-US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故意問：「孔乙己，你當真認識字麼？」</a:t>
            </a:r>
            <a:endParaRPr kumimoji="0" lang="en-US" altLang="zh-TW" sz="28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(4)</a:t>
            </a:r>
            <a:r>
              <a:rPr kumimoji="0" lang="zh-TW" altLang="en-US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諷刺孔乙己：「你怎的連半個秀才也撈不到呢？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」</a:t>
            </a:r>
            <a:endParaRPr kumimoji="0" lang="en-US" altLang="zh-TW" sz="28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(5)</a:t>
            </a:r>
            <a:r>
              <a:rPr kumimoji="0" lang="zh-TW" altLang="en-US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孔乙己被打折了腿，掌櫃笑著對他說：「孔乙己，你又偷了東西了！」</a:t>
            </a:r>
            <a:endParaRPr kumimoji="0" lang="en-US" altLang="zh-TW" sz="28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這些取笑顯現世態冷酷無情，以揭人瘡疤為樂，以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打擊弱勢、落井下石為趣。</a:t>
            </a:r>
          </a:p>
        </p:txBody>
      </p:sp>
      <p:pic>
        <p:nvPicPr>
          <p:cNvPr id="169989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1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文中掌櫃是怎麼樣的人？</a:t>
            </a:r>
          </a:p>
          <a:p>
            <a:pPr marL="423863" indent="-423863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341438"/>
            <a:ext cx="79216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ea typeface="標楷體" pitchFamily="65" charset="-120"/>
              </a:rPr>
              <a:t>是個唯利是圖的人，他在意的只是孔乙己所欠的酒錢。</a:t>
            </a:r>
          </a:p>
        </p:txBody>
      </p:sp>
      <p:pic>
        <p:nvPicPr>
          <p:cNvPr id="171013" name="Picture 6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5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孔乙己在文中所象徵的悲劇是什麼？</a:t>
            </a:r>
          </a:p>
          <a:p>
            <a:pPr marL="423863" indent="-423863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341438"/>
            <a:ext cx="79216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3000">
                <a:solidFill>
                  <a:srgbClr val="FF0000"/>
                </a:solidFill>
                <a:ea typeface="標楷體" pitchFamily="65" charset="-120"/>
              </a:rPr>
              <a:t>孔乙己的悲劇是雙重性的，他一方面是舊讀書人的悲劇，也是低層社會被壓迫與被侮辱者的悲劇。他既不肯放下讀書人清高的身分，又爬不上去，也不能另謀出路，既被人隔離又自我放逐，因此成為一個「極多餘的人」。酒客與掌櫃對孔乙己的態度，如揭其瘡疤、掌櫃只在乎酒錢，孔乙己是否已死毫不為意</a:t>
            </a: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r>
              <a:rPr kumimoji="0" lang="zh-TW" altLang="en-US" sz="3000">
                <a:solidFill>
                  <a:srgbClr val="FF0000"/>
                </a:solidFill>
                <a:ea typeface="標楷體" pitchFamily="65" charset="-120"/>
              </a:rPr>
              <a:t>象徵國民精神麻木愚昧、冷酷無情。丁舉人對孔乙己凶殘冷酷，顯現讀書人得意與失意間的社會地位落差，以及社會對其態度的涼薄殘忍。</a:t>
            </a:r>
          </a:p>
        </p:txBody>
      </p:sp>
      <p:pic>
        <p:nvPicPr>
          <p:cNvPr id="172037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9" name="直排文字版面配置區 4"/>
          <p:cNvSpPr>
            <a:spLocks/>
          </p:cNvSpPr>
          <p:nvPr/>
        </p:nvSpPr>
        <p:spPr bwMode="auto">
          <a:xfrm>
            <a:off x="395288" y="836613"/>
            <a:ext cx="842486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zh-TW" altLang="en-US" b="1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魯鎮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：作者虛構的地名，代表魯迅故鄉紹興；而咸亨酒店卻是一個真店號，在紹興東昌坊口。魯迅把舊中國縮小成一個魯鎮，並將焦點放在咸亨酒店，舊社會的各種問題都立體的透過酒店表現出來。</a:t>
            </a:r>
          </a:p>
        </p:txBody>
      </p:sp>
      <p:pic>
        <p:nvPicPr>
          <p:cNvPr id="173060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3" name="直排文字版面配置區 4"/>
          <p:cNvSpPr>
            <a:spLocks/>
          </p:cNvSpPr>
          <p:nvPr/>
        </p:nvSpPr>
        <p:spPr bwMode="auto">
          <a:xfrm>
            <a:off x="107950" y="836613"/>
            <a:ext cx="88931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TW">
                <a:ea typeface="標楷體" pitchFamily="65" charset="-120"/>
              </a:rPr>
              <a:t>〈</a:t>
            </a:r>
            <a:r>
              <a:rPr lang="zh-TW" altLang="en-US">
                <a:ea typeface="標楷體" pitchFamily="65" charset="-120"/>
              </a:rPr>
              <a:t>孔乙己</a:t>
            </a:r>
            <a:r>
              <a:rPr lang="en-US" altLang="zh-TW">
                <a:ea typeface="標楷體" pitchFamily="65" charset="-120"/>
              </a:rPr>
              <a:t>〉</a:t>
            </a:r>
            <a:r>
              <a:rPr lang="zh-TW" altLang="en-US">
                <a:ea typeface="標楷體" pitchFamily="65" charset="-120"/>
              </a:rPr>
              <a:t>中的「我」，並非單純以第一人稱敘事觀點而製造的技巧，「我」也是一個病態社會中不幸的人。孔乙己看出「我」是一個永無翻身之日的人，因此嘗試教他寫字，希望他有一天能翻身。而「我」卻不醒悟，覺得孔乙己像「討飯一樣」的人，不屑向他學習，另一方面的「我」生長在窮人飽受欺凌的社會裡，不敢擁有一絲希望，例如第七段：「我暗想我和掌櫃的等級還很遠呢」。</a:t>
            </a:r>
          </a:p>
        </p:txBody>
      </p:sp>
      <p:pic>
        <p:nvPicPr>
          <p:cNvPr id="174084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直排文字版面配置區 4"/>
          <p:cNvSpPr>
            <a:spLocks/>
          </p:cNvSpPr>
          <p:nvPr/>
        </p:nvSpPr>
        <p:spPr bwMode="auto">
          <a:xfrm>
            <a:off x="539750" y="836613"/>
            <a:ext cx="84963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2325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30313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83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zh-TW" altLang="en-US" b="1">
                <a:solidFill>
                  <a:srgbClr val="0066FF"/>
                </a:solidFill>
                <a:ea typeface="標楷體" pitchFamily="65" charset="-120"/>
              </a:rPr>
              <a:t>咸亨酒店</a:t>
            </a:r>
            <a:r>
              <a:rPr lang="zh-TW" altLang="en-US">
                <a:ea typeface="標楷體" pitchFamily="65" charset="-120"/>
              </a:rPr>
              <a:t>：「咸亨」取自</a:t>
            </a:r>
            <a:r>
              <a:rPr lang="en-US" altLang="zh-TW">
                <a:ea typeface="標楷體" pitchFamily="65" charset="-120"/>
              </a:rPr>
              <a:t>《</a:t>
            </a:r>
            <a:r>
              <a:rPr lang="zh-TW" altLang="en-US">
                <a:ea typeface="標楷體" pitchFamily="65" charset="-120"/>
              </a:rPr>
              <a:t>易經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>
                <a:ea typeface="標楷體" pitchFamily="65" charset="-120"/>
              </a:rPr>
              <a:t>坤卦</a:t>
            </a:r>
            <a:r>
              <a:rPr lang="en-US" altLang="zh-TW">
                <a:ea typeface="標楷體" pitchFamily="65" charset="-120"/>
              </a:rPr>
              <a:t>》</a:t>
            </a:r>
            <a:r>
              <a:rPr lang="zh-TW" altLang="en-US">
                <a:ea typeface="標楷體" pitchFamily="65" charset="-120"/>
              </a:rPr>
              <a:t>中</a:t>
            </a:r>
            <a:r>
              <a:rPr lang="en-US" altLang="zh-TW">
                <a:ea typeface="標楷體" pitchFamily="65" charset="-120"/>
              </a:rPr>
              <a:t>〈</a:t>
            </a:r>
            <a:r>
              <a:rPr lang="zh-TW" altLang="en-US">
                <a:ea typeface="標楷體" pitchFamily="65" charset="-120"/>
              </a:rPr>
              <a:t>彖辭</a:t>
            </a:r>
            <a:r>
              <a:rPr lang="en-US" altLang="zh-TW">
                <a:ea typeface="標楷體" pitchFamily="65" charset="-120"/>
              </a:rPr>
              <a:t>〉</a:t>
            </a:r>
            <a:r>
              <a:rPr lang="zh-TW" altLang="en-US">
                <a:ea typeface="標楷體" pitchFamily="65" charset="-120"/>
              </a:rPr>
              <a:t>裡「含弘光大，品物咸亨」，意為具備廣闊包容氣度的光輝，使萬物生長，含有稱頌生育萬物的力量。「咸亨」二字被安排為魯鎮的這家酒店的店名，暗示人間的希望與現實其間的不一致，具有相當大的反諷性。</a:t>
            </a:r>
          </a:p>
        </p:txBody>
      </p:sp>
      <p:pic>
        <p:nvPicPr>
          <p:cNvPr id="175108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1" name="直排文字版面配置區 4"/>
          <p:cNvSpPr>
            <a:spLocks/>
          </p:cNvSpPr>
          <p:nvPr/>
        </p:nvSpPr>
        <p:spPr bwMode="auto">
          <a:xfrm>
            <a:off x="539750" y="836613"/>
            <a:ext cx="83534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2325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30313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83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zh-TW" altLang="en-US" b="1">
                <a:solidFill>
                  <a:srgbClr val="0066FF"/>
                </a:solidFill>
                <a:ea typeface="標楷體" pitchFamily="65" charset="-120"/>
              </a:rPr>
              <a:t>「溫兩碗酒」三句</a:t>
            </a:r>
            <a:r>
              <a:rPr lang="zh-TW" altLang="en-US">
                <a:ea typeface="標楷體" pitchFamily="65" charset="-120"/>
              </a:rPr>
              <a:t>：「排」字生動細膩的寫活了孔乙己在短衣幫面前顯闊氣的模樣，似乎在告訴伙計：九文，一文不少。由這個動作所表現出來的心情（得意）與實際生活中的現狀（人們的瞧不起）所形成的反差，更凸顯出他的可悲。</a:t>
            </a:r>
          </a:p>
        </p:txBody>
      </p:sp>
      <p:pic>
        <p:nvPicPr>
          <p:cNvPr id="176132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5" name="直排文字版面配置區 4"/>
          <p:cNvSpPr>
            <a:spLocks/>
          </p:cNvSpPr>
          <p:nvPr/>
        </p:nvSpPr>
        <p:spPr bwMode="auto">
          <a:xfrm>
            <a:off x="539750" y="836613"/>
            <a:ext cx="83534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孔乙己滿口「之乎者也」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， 對於責難則強辯自己的清白， 以「君子固窮」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掩飾貧困窘迫。魯迅以此塑造一個尷尬、落魄、迂腐而不知與時俱進的舊式文人。</a:t>
            </a:r>
            <a:endParaRPr lang="zh-TW" altLang="en-US">
              <a:ea typeface="標楷體" pitchFamily="65" charset="-120"/>
            </a:endParaRPr>
          </a:p>
        </p:txBody>
      </p:sp>
      <p:pic>
        <p:nvPicPr>
          <p:cNvPr id="177156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79" name="直排文字版面配置區 4"/>
          <p:cNvSpPr>
            <a:spLocks/>
          </p:cNvSpPr>
          <p:nvPr/>
        </p:nvSpPr>
        <p:spPr bwMode="auto">
          <a:xfrm>
            <a:off x="323850" y="836613"/>
            <a:ext cx="86042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2325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30313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83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zh-TW" altLang="en-US" b="1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「竊書不能算偷」四句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：據魯迅胞弟周建人口述：孔乙己的原型，其實就是現實生活中經常光顧魯迅叔祖書齋的「孟夫子」，當他偷書受責難時，就時常用這句話搪塞，一如文中孔乙己的說辭。另一種說法就如俄羅斯文學家高爾基所說：偷竊是舊時代窮苦人對於社會的一種反抗。魯迅筆下的阿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Ｑ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和孔乙己都曾偷竊東西。</a:t>
            </a:r>
          </a:p>
        </p:txBody>
      </p:sp>
      <p:pic>
        <p:nvPicPr>
          <p:cNvPr id="178180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3" name="直排文字版面配置區 4"/>
          <p:cNvSpPr>
            <a:spLocks/>
          </p:cNvSpPr>
          <p:nvPr/>
        </p:nvSpPr>
        <p:spPr bwMode="auto">
          <a:xfrm>
            <a:off x="539750" y="836613"/>
            <a:ext cx="7920038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2325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30313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83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zh-TW" altLang="en-US" b="1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半個秀才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：考秀才的童試中雖然不合格，但成績尚好者稱「佾　生」。當時規定佾生在下次考試時，縣試、府試兩個階段可以免試，只參加一次院試即可，所謂「半個秀才」即俗稱的「佾生」。</a:t>
            </a:r>
          </a:p>
        </p:txBody>
      </p:sp>
      <p:pic>
        <p:nvPicPr>
          <p:cNvPr id="179204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9205" name="Group 8"/>
          <p:cNvGrpSpPr>
            <a:grpSpLocks/>
          </p:cNvGrpSpPr>
          <p:nvPr/>
        </p:nvGrpSpPr>
        <p:grpSpPr bwMode="auto">
          <a:xfrm>
            <a:off x="3852863" y="1700213"/>
            <a:ext cx="431800" cy="698500"/>
            <a:chOff x="930" y="2659"/>
            <a:chExt cx="272" cy="440"/>
          </a:xfrm>
        </p:grpSpPr>
        <p:sp>
          <p:nvSpPr>
            <p:cNvPr id="179206" name="Text Box 6"/>
            <p:cNvSpPr txBox="1">
              <a:spLocks noChangeArrowheads="1"/>
            </p:cNvSpPr>
            <p:nvPr/>
          </p:nvSpPr>
          <p:spPr bwMode="auto">
            <a:xfrm>
              <a:off x="930" y="2691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ea typeface="標楷體" pitchFamily="65" charset="-120"/>
                </a:rPr>
                <a:t>一</a:t>
              </a:r>
            </a:p>
          </p:txBody>
        </p:sp>
        <p:pic>
          <p:nvPicPr>
            <p:cNvPr id="179207" name="Picture 7" descr="黑-四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65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body" idx="1"/>
          </p:nvPr>
        </p:nvSpPr>
        <p:spPr>
          <a:xfrm>
            <a:off x="395288" y="692150"/>
            <a:ext cx="8435975" cy="4525963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高潮而驚疑、緊張、焦慮，最後完全鬆弛，獲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致一種情緒宣洩之後的快感。而掩卷嗟嘆之餘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，除了研究文學技巧，也能品味出作家所欲呈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現的主題，從而理解作家的襟懷及對人生社會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的特殊看法。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小說創作為了表達作者的某種觀點與旨趣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，必定有虛構的成分；但是即使虛構，也得處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理得合情合理，接近真實。事實上，小說反映</a:t>
            </a:r>
          </a:p>
        </p:txBody>
      </p:sp>
      <p:sp>
        <p:nvSpPr>
          <p:cNvPr id="60419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-6</a:t>
            </a:r>
          </a:p>
        </p:txBody>
      </p:sp>
      <p:pic>
        <p:nvPicPr>
          <p:cNvPr id="60420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0213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7" name="直排文字版面配置區 4"/>
          <p:cNvSpPr>
            <a:spLocks/>
          </p:cNvSpPr>
          <p:nvPr/>
        </p:nvSpPr>
        <p:spPr bwMode="auto">
          <a:xfrm>
            <a:off x="539750" y="836613"/>
            <a:ext cx="8208963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en-US">
                <a:ea typeface="標楷體" pitchFamily="65" charset="-120"/>
              </a:rPr>
              <a:t>教小伙計寫字，給小孩們分豆的細節，側面呈現人物性格。可看出孔乙己的善良、天真，及他內心的孤寂。在冷酷無情的世道裡，只能從單純的孩童身上尋得慰藉；然而，連孩童也無情的耍笑他。他的可悲可見，社會的可悲更可見。</a:t>
            </a:r>
          </a:p>
        </p:txBody>
      </p:sp>
      <p:pic>
        <p:nvPicPr>
          <p:cNvPr id="180228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1" name="直排文字版面配置區 4"/>
          <p:cNvSpPr>
            <a:spLocks/>
          </p:cNvSpPr>
          <p:nvPr/>
        </p:nvSpPr>
        <p:spPr bwMode="auto">
          <a:xfrm>
            <a:off x="539750" y="836613"/>
            <a:ext cx="8208963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en-US">
                <a:ea typeface="標楷體" pitchFamily="65" charset="-120"/>
              </a:rPr>
              <a:t>藉酒店裡的笑聲揭示並鞭撻社會的冷酷。人們笑孔乙己竊書後的強辯、滿口「之乎者也」的酸腐氣，及用「手」走路的窘態。這種笑聲是殘忍的，他們卻從中感到了「快活」。</a:t>
            </a:r>
          </a:p>
          <a:p>
            <a:pPr eaLnBrk="1" hangingPunct="1">
              <a:lnSpc>
                <a:spcPct val="120000"/>
              </a:lnSpc>
            </a:pPr>
            <a:endParaRPr lang="zh-TW" altLang="en-US">
              <a:ea typeface="標楷體" pitchFamily="65" charset="-120"/>
            </a:endParaRPr>
          </a:p>
        </p:txBody>
      </p:sp>
      <p:pic>
        <p:nvPicPr>
          <p:cNvPr id="181252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5" name="直排文字版面配置區 4"/>
          <p:cNvSpPr>
            <a:spLocks/>
          </p:cNvSpPr>
          <p:nvPr/>
        </p:nvSpPr>
        <p:spPr bwMode="auto">
          <a:xfrm>
            <a:off x="539750" y="836613"/>
            <a:ext cx="8208963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en-US">
                <a:ea typeface="標楷體" pitchFamily="65" charset="-120"/>
              </a:rPr>
              <a:t>掌櫃說了二次話，每次只有一句，而且關心的是孔乙己欠下的十九個錢，隱然暗示社會上像掌櫃如此市儈氣十足、落井下石者，不乏其人。</a:t>
            </a:r>
          </a:p>
          <a:p>
            <a:pPr eaLnBrk="1" hangingPunct="1">
              <a:lnSpc>
                <a:spcPct val="120000"/>
              </a:lnSpc>
            </a:pPr>
            <a:endParaRPr lang="zh-TW" altLang="en-US">
              <a:ea typeface="標楷體" pitchFamily="65" charset="-120"/>
            </a:endParaRPr>
          </a:p>
        </p:txBody>
      </p:sp>
      <p:pic>
        <p:nvPicPr>
          <p:cNvPr id="182276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299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1.茴　香豆</a:t>
            </a:r>
            <a:r>
              <a:rPr lang="zh-TW" altLang="zh-TW">
                <a:ea typeface="標楷體" pitchFamily="65" charset="-120"/>
              </a:rPr>
              <a:t>：蠶豆加茴香、桂皮、食鹽煮成的下</a:t>
            </a:r>
            <a:endParaRPr lang="zh-TW" altLang="en-US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ea typeface="標楷體" pitchFamily="65" charset="-120"/>
              </a:rPr>
              <a:t>酒物。茴香，香料植物，果實可提煉出油，供作</a:t>
            </a:r>
            <a:endParaRPr lang="zh-TW" altLang="en-US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ea typeface="標楷體" pitchFamily="65" charset="-120"/>
              </a:rPr>
              <a:t>藥用。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3300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3301" name="Group 8"/>
          <p:cNvGrpSpPr>
            <a:grpSpLocks/>
          </p:cNvGrpSpPr>
          <p:nvPr/>
        </p:nvGrpSpPr>
        <p:grpSpPr bwMode="auto">
          <a:xfrm>
            <a:off x="1116013" y="981075"/>
            <a:ext cx="431800" cy="576263"/>
            <a:chOff x="703" y="663"/>
            <a:chExt cx="272" cy="363"/>
          </a:xfrm>
        </p:grpSpPr>
        <p:sp>
          <p:nvSpPr>
            <p:cNvPr id="183302" name="Text Box 6"/>
            <p:cNvSpPr txBox="1">
              <a:spLocks noChangeArrowheads="1"/>
            </p:cNvSpPr>
            <p:nvPr/>
          </p:nvSpPr>
          <p:spPr bwMode="auto">
            <a:xfrm>
              <a:off x="703" y="663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ea typeface="標楷體" pitchFamily="65" charset="-120"/>
                </a:rPr>
                <a:t>ㄏㄨㄟ</a:t>
              </a:r>
            </a:p>
          </p:txBody>
        </p:sp>
        <p:pic>
          <p:nvPicPr>
            <p:cNvPr id="183303" name="Picture 7" descr="黑-二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79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3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2.短衣幫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：此處指做工的人。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3.闊綽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：豪華奢侈。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4.穿長衫的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：此指讀過書且較有身分、地位的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人。</a:t>
            </a:r>
          </a:p>
        </p:txBody>
      </p:sp>
      <p:pic>
        <p:nvPicPr>
          <p:cNvPr id="184324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7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5.舀　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：用瓢勺等器具取水酒之類液體的動作。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6.羼　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：混雜。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5348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5349" name="Group 5"/>
          <p:cNvGrpSpPr>
            <a:grpSpLocks/>
          </p:cNvGrpSpPr>
          <p:nvPr/>
        </p:nvGrpSpPr>
        <p:grpSpPr bwMode="auto">
          <a:xfrm>
            <a:off x="1187450" y="1557338"/>
            <a:ext cx="431800" cy="431800"/>
            <a:chOff x="612" y="255"/>
            <a:chExt cx="272" cy="272"/>
          </a:xfrm>
        </p:grpSpPr>
        <p:sp>
          <p:nvSpPr>
            <p:cNvPr id="185353" name="Text Box 6"/>
            <p:cNvSpPr txBox="1">
              <a:spLocks noChangeArrowheads="1"/>
            </p:cNvSpPr>
            <p:nvPr/>
          </p:nvSpPr>
          <p:spPr bwMode="auto">
            <a:xfrm>
              <a:off x="612" y="255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ea typeface="標楷體" pitchFamily="65" charset="-120"/>
                </a:rPr>
                <a:t>ㄔㄢ</a:t>
              </a:r>
            </a:p>
          </p:txBody>
        </p:sp>
        <p:pic>
          <p:nvPicPr>
            <p:cNvPr id="185354" name="Picture 7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34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5350" name="Group 8"/>
          <p:cNvGrpSpPr>
            <a:grpSpLocks/>
          </p:cNvGrpSpPr>
          <p:nvPr/>
        </p:nvGrpSpPr>
        <p:grpSpPr bwMode="auto">
          <a:xfrm>
            <a:off x="1187450" y="1125538"/>
            <a:ext cx="431800" cy="431800"/>
            <a:chOff x="1973" y="1797"/>
            <a:chExt cx="272" cy="272"/>
          </a:xfrm>
        </p:grpSpPr>
        <p:sp>
          <p:nvSpPr>
            <p:cNvPr id="185351" name="Text Box 9"/>
            <p:cNvSpPr txBox="1">
              <a:spLocks noChangeArrowheads="1"/>
            </p:cNvSpPr>
            <p:nvPr/>
          </p:nvSpPr>
          <p:spPr bwMode="auto">
            <a:xfrm>
              <a:off x="1973" y="1797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ea typeface="標楷體" pitchFamily="65" charset="-120"/>
                </a:rPr>
                <a:t>ㄧㄠ</a:t>
              </a:r>
            </a:p>
          </p:txBody>
        </p:sp>
        <p:pic>
          <p:nvPicPr>
            <p:cNvPr id="185352" name="Picture 10" descr="黑-三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184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1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7.薦頭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：以介紹傭工為業的人。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6372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5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8.一部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：量詞，此處將全部的鬍子視為一體，故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稱「一部」。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7396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19" name="矩形 1"/>
          <p:cNvSpPr>
            <a:spLocks noChangeArrowheads="1"/>
          </p:cNvSpPr>
          <p:nvPr/>
        </p:nvSpPr>
        <p:spPr bwMode="auto">
          <a:xfrm>
            <a:off x="250825" y="981075"/>
            <a:ext cx="8713788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9.描紅紙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：供兒童摹寫毛筆字用的字帖，印有紅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色楷體字。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10.上大人孔乙己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：是印在小孩子習字帖上的文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字，提供基礎筆畫練習之用。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補注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「上大人，孔乙己，化三千，七十士，爾小生，八</a:t>
            </a:r>
            <a:endParaRPr lang="zh-TW" altLang="en-US" sz="28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九子，佳作仁，可知禮也。」三字一句，共二十五字。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8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8420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323850" y="2997200"/>
            <a:ext cx="719138" cy="3603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3" name="矩形 1"/>
          <p:cNvSpPr>
            <a:spLocks noChangeArrowheads="1"/>
          </p:cNvSpPr>
          <p:nvPr/>
        </p:nvSpPr>
        <p:spPr bwMode="auto">
          <a:xfrm>
            <a:off x="179388" y="981075"/>
            <a:ext cx="87137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11.君子固窮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：君子窮困的時候，仍能堅守節操。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語見《論語‧衛靈公》：「君子固窮，小人窮斯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濫矣。」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補注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孟子曰：「士窮不失義，達不離道。」（《孟子‧</a:t>
            </a:r>
            <a:endParaRPr lang="zh-TW" altLang="en-US" sz="28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盡心》上）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8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9444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250825" y="2565400"/>
            <a:ext cx="719138" cy="3603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body" idx="1"/>
          </p:nvPr>
        </p:nvSpPr>
        <p:spPr>
          <a:xfrm>
            <a:off x="395288" y="765175"/>
            <a:ext cx="8435975" cy="5688013"/>
          </a:xfrm>
        </p:spPr>
        <p:txBody>
          <a:bodyPr/>
          <a:lstStyle/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人生，取材於人生，必定有相當的真實性。小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說是事實加Ｘ或減Ｘ，小說並不等於事實，所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以一般作者寫小說的素材儘管可能來自真實的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資料、個人的經驗、所見所聞，以及書報雜誌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等傳播媒介，甚至乞靈於歷史性的史料，但作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者必定以它為基礎，而有所增刪，增刪的條件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全看作者的旨趣而決定。也就是說，作者確定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了某種題旨之後，他的情節安排與結構布局，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便完全圍繞著題旨去經營。</a:t>
            </a:r>
          </a:p>
        </p:txBody>
      </p:sp>
      <p:sp>
        <p:nvSpPr>
          <p:cNvPr id="61443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-7</a:t>
            </a:r>
          </a:p>
        </p:txBody>
      </p:sp>
      <p:pic>
        <p:nvPicPr>
          <p:cNvPr id="61444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7" name="矩形 1"/>
          <p:cNvSpPr>
            <a:spLocks noChangeArrowheads="1"/>
          </p:cNvSpPr>
          <p:nvPr/>
        </p:nvSpPr>
        <p:spPr bwMode="auto">
          <a:xfrm>
            <a:off x="250825" y="981075"/>
            <a:ext cx="87137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57188" indent="-35718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2325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30313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83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12.進學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：按科舉制度，童生參加考試考取生員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（也稱秀才），入府學或縣學修習學業，稱為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「進學」。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補注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科舉制度，通過童試稱「生員（秀才）」，鄉試及</a:t>
            </a:r>
            <a:endParaRPr lang="zh-TW" altLang="en-US" sz="28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第稱「舉人」。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•三元及第、連中三元的「三元」如下：</a:t>
            </a:r>
          </a:p>
        </p:txBody>
      </p:sp>
      <p:pic>
        <p:nvPicPr>
          <p:cNvPr id="190468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323850" y="2563813"/>
            <a:ext cx="719138" cy="3603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標楷體" pitchFamily="65" charset="-120"/>
            </a:endParaRPr>
          </a:p>
        </p:txBody>
      </p:sp>
      <p:graphicFrame>
        <p:nvGraphicFramePr>
          <p:cNvPr id="746542" name="Group 46"/>
          <p:cNvGraphicFramePr>
            <a:graphicFrameLocks noGrp="1"/>
          </p:cNvGraphicFramePr>
          <p:nvPr/>
        </p:nvGraphicFramePr>
        <p:xfrm>
          <a:off x="1020763" y="4076700"/>
          <a:ext cx="4487862" cy="2320925"/>
        </p:xfrm>
        <a:graphic>
          <a:graphicData uri="http://schemas.openxmlformats.org/drawingml/2006/table">
            <a:tbl>
              <a:tblPr/>
              <a:tblGrid>
                <a:gridCol w="1122362"/>
                <a:gridCol w="1122363"/>
                <a:gridCol w="1120775"/>
                <a:gridCol w="1122362"/>
              </a:tblGrid>
              <a:tr h="1162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殿試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會試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鄉試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及第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1158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狀元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會元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解元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第一名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grpSp>
        <p:nvGrpSpPr>
          <p:cNvPr id="190487" name="Group 49"/>
          <p:cNvGrpSpPr>
            <a:grpSpLocks/>
          </p:cNvGrpSpPr>
          <p:nvPr/>
        </p:nvGrpSpPr>
        <p:grpSpPr bwMode="auto">
          <a:xfrm>
            <a:off x="3917950" y="5373688"/>
            <a:ext cx="438150" cy="647700"/>
            <a:chOff x="3239" y="3385"/>
            <a:chExt cx="276" cy="408"/>
          </a:xfrm>
        </p:grpSpPr>
        <p:sp>
          <p:nvSpPr>
            <p:cNvPr id="190488" name="Text Box 47"/>
            <p:cNvSpPr txBox="1">
              <a:spLocks noChangeArrowheads="1"/>
            </p:cNvSpPr>
            <p:nvPr/>
          </p:nvSpPr>
          <p:spPr bwMode="auto">
            <a:xfrm>
              <a:off x="3239" y="3385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ea typeface="標楷體" pitchFamily="65" charset="-120"/>
                </a:rPr>
                <a:t>ㄐㄧㄝ</a:t>
              </a:r>
            </a:p>
          </p:txBody>
        </p:sp>
        <p:pic>
          <p:nvPicPr>
            <p:cNvPr id="190489" name="Picture 48" descr="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356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1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13.粉板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：舊時店鋪用來記事或記帳的小木板。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1492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5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14.頹唐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：委靡不振。</a:t>
            </a:r>
          </a:p>
        </p:txBody>
      </p:sp>
      <p:pic>
        <p:nvPicPr>
          <p:cNvPr id="192516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39" name="矩形 1"/>
          <p:cNvSpPr>
            <a:spLocks noChangeArrowheads="1"/>
          </p:cNvSpPr>
          <p:nvPr/>
        </p:nvSpPr>
        <p:spPr bwMode="auto">
          <a:xfrm>
            <a:off x="323850" y="981075"/>
            <a:ext cx="856932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15.回字有四樣寫法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：回字通常只有三種寫法： 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囘、囬、回，第四種寫法： （見《康熙字典備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考》）極罕見。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16.努著嘴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：翹起嘴脣，噘　著嘴。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17.蘸　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：以物沾液體。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3540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3541" name="Group 5"/>
          <p:cNvGrpSpPr>
            <a:grpSpLocks/>
          </p:cNvGrpSpPr>
          <p:nvPr/>
        </p:nvGrpSpPr>
        <p:grpSpPr bwMode="auto">
          <a:xfrm>
            <a:off x="1476375" y="3068638"/>
            <a:ext cx="438150" cy="431800"/>
            <a:chOff x="3375" y="2296"/>
            <a:chExt cx="276" cy="272"/>
          </a:xfrm>
        </p:grpSpPr>
        <p:sp>
          <p:nvSpPr>
            <p:cNvPr id="193544" name="Text Box 6"/>
            <p:cNvSpPr txBox="1">
              <a:spLocks noChangeArrowheads="1"/>
            </p:cNvSpPr>
            <p:nvPr/>
          </p:nvSpPr>
          <p:spPr bwMode="auto">
            <a:xfrm>
              <a:off x="3375" y="2296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ea typeface="標楷體" pitchFamily="65" charset="-120"/>
                </a:rPr>
                <a:t>ㄓㄢ</a:t>
              </a:r>
            </a:p>
          </p:txBody>
        </p:sp>
        <p:pic>
          <p:nvPicPr>
            <p:cNvPr id="193545" name="Picture 7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238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3542" name="Text Box 8"/>
          <p:cNvSpPr txBox="1">
            <a:spLocks noChangeArrowheads="1"/>
          </p:cNvSpPr>
          <p:nvPr/>
        </p:nvSpPr>
        <p:spPr bwMode="auto">
          <a:xfrm>
            <a:off x="5141913" y="2492375"/>
            <a:ext cx="3667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ea typeface="標楷體" pitchFamily="65" charset="-120"/>
              </a:rPr>
              <a:t>ㄐㄩㄝ</a:t>
            </a:r>
          </a:p>
        </p:txBody>
      </p:sp>
      <p:pic>
        <p:nvPicPr>
          <p:cNvPr id="19354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1557338"/>
            <a:ext cx="35401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3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18.多乎哉不多也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：這裡是「多麼？不多了」的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意思。語出《論語‧子罕》：「吾少也賤，故多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能鄙事。君子多乎哉？不多也。」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800">
                <a:solidFill>
                  <a:srgbClr val="FF0000"/>
                </a:solidFill>
                <a:ea typeface="標楷體" pitchFamily="65" charset="-120"/>
              </a:rPr>
              <a:t>語譯：我年輕的時候地位低賤，所以學會了許多謀生的</a:t>
            </a:r>
            <a:endParaRPr lang="zh-TW" altLang="en-US" sz="2800">
              <a:solidFill>
                <a:srgbClr val="FF0000"/>
              </a:solidFill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800">
                <a:solidFill>
                  <a:srgbClr val="FF0000"/>
                </a:solidFill>
                <a:ea typeface="標楷體" pitchFamily="65" charset="-120"/>
              </a:rPr>
              <a:t>技能。君子會嫌技能多嗎？我想不會的。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8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4564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7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19.服辯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：又作「服辨」、「伏辯」，即認罪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書。</a:t>
            </a:r>
          </a:p>
        </p:txBody>
      </p:sp>
      <p:pic>
        <p:nvPicPr>
          <p:cNvPr id="195588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1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20.夾襖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：用兩層布製成的上衣。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21.蒲　包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：用蒲葉所編成可裝東西的用具。</a:t>
            </a:r>
          </a:p>
        </p:txBody>
      </p:sp>
      <p:pic>
        <p:nvPicPr>
          <p:cNvPr id="196612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6613" name="Group 5"/>
          <p:cNvGrpSpPr>
            <a:grpSpLocks/>
          </p:cNvGrpSpPr>
          <p:nvPr/>
        </p:nvGrpSpPr>
        <p:grpSpPr bwMode="auto">
          <a:xfrm>
            <a:off x="1403350" y="1557338"/>
            <a:ext cx="431800" cy="431800"/>
            <a:chOff x="4740" y="1797"/>
            <a:chExt cx="272" cy="272"/>
          </a:xfrm>
        </p:grpSpPr>
        <p:sp>
          <p:nvSpPr>
            <p:cNvPr id="196614" name="Text Box 6"/>
            <p:cNvSpPr txBox="1">
              <a:spLocks noChangeArrowheads="1"/>
            </p:cNvSpPr>
            <p:nvPr/>
          </p:nvSpPr>
          <p:spPr bwMode="auto">
            <a:xfrm>
              <a:off x="4740" y="1797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ea typeface="標楷體" pitchFamily="65" charset="-120"/>
                </a:rPr>
                <a:t>ㄆㄨ</a:t>
              </a:r>
            </a:p>
          </p:txBody>
        </p:sp>
        <p:pic>
          <p:nvPicPr>
            <p:cNvPr id="196615" name="Picture 7" descr="黑-二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184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5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22.年關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：年底。舊時在農曆年底要把欠的帳結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清，令人覺得像關卡一樣，故稱為「年關」。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7636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8682" name="Group 26"/>
          <p:cNvGraphicFramePr>
            <a:graphicFrameLocks noGrp="1"/>
          </p:cNvGraphicFramePr>
          <p:nvPr>
            <p:ph idx="4294967295"/>
          </p:nvPr>
        </p:nvGraphicFramePr>
        <p:xfrm>
          <a:off x="698500" y="908050"/>
          <a:ext cx="7761288" cy="2795588"/>
        </p:xfrm>
        <a:graphic>
          <a:graphicData uri="http://schemas.openxmlformats.org/drawingml/2006/table">
            <a:tbl>
              <a:tblPr/>
              <a:tblGrid>
                <a:gridCol w="865188"/>
                <a:gridCol w="762000"/>
                <a:gridCol w="2317750"/>
                <a:gridCol w="3816350"/>
              </a:tblGrid>
              <a:tr h="5791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字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110820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傍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臨近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傍午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82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靠近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傍水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8680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81" name="Text Box 27"/>
          <p:cNvSpPr txBox="1">
            <a:spLocks noChangeArrowheads="1"/>
          </p:cNvSpPr>
          <p:nvPr/>
        </p:nvSpPr>
        <p:spPr bwMode="auto">
          <a:xfrm>
            <a:off x="1706563" y="1773238"/>
            <a:ext cx="4889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1">
                <a:ea typeface="標楷體" pitchFamily="65" charset="-120"/>
              </a:rPr>
              <a:t>ㄅㄤ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692275" y="2852738"/>
            <a:ext cx="576263" cy="720725"/>
            <a:chOff x="975" y="2976"/>
            <a:chExt cx="363" cy="454"/>
          </a:xfrm>
        </p:grpSpPr>
        <p:sp>
          <p:nvSpPr>
            <p:cNvPr id="198683" name="Text Box 28"/>
            <p:cNvSpPr txBox="1">
              <a:spLocks noChangeArrowheads="1"/>
            </p:cNvSpPr>
            <p:nvPr/>
          </p:nvSpPr>
          <p:spPr bwMode="auto">
            <a:xfrm>
              <a:off x="975" y="2976"/>
              <a:ext cx="308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2000" b="1">
                  <a:ea typeface="標楷體" pitchFamily="65" charset="-120"/>
                </a:rPr>
                <a:t>ㄅㄤ</a:t>
              </a:r>
            </a:p>
          </p:txBody>
        </p:sp>
        <p:pic>
          <p:nvPicPr>
            <p:cNvPr id="198684" name="Picture 49" descr="黑-四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3067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80356" name="Group 68"/>
          <p:cNvGraphicFramePr>
            <a:graphicFrameLocks noGrp="1"/>
          </p:cNvGraphicFramePr>
          <p:nvPr>
            <p:ph idx="4294967295"/>
          </p:nvPr>
        </p:nvGraphicFramePr>
        <p:xfrm>
          <a:off x="698500" y="908050"/>
          <a:ext cx="7977188" cy="3906838"/>
        </p:xfrm>
        <a:graphic>
          <a:graphicData uri="http://schemas.openxmlformats.org/drawingml/2006/table">
            <a:tbl>
              <a:tblPr/>
              <a:tblGrid>
                <a:gridCol w="889000"/>
                <a:gridCol w="782638"/>
                <a:gridCol w="3425825"/>
                <a:gridCol w="2879725"/>
              </a:tblGrid>
              <a:tr h="6492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17495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踱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ㄉ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ㄛ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慢步走路。常用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來表示處在悠閒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或思慮的狀態中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踱進店、踱方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步、踱來踱去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0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跺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ㄉ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ㄛ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以腳用力踏地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跺腳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9705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706" name="Picture 50" descr="黑-四聲-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3495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707" name="Picture 51" descr="黑-四聲-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0052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直排文字版面配置區 4"/>
          <p:cNvSpPr>
            <a:spLocks/>
          </p:cNvSpPr>
          <p:nvPr/>
        </p:nvSpPr>
        <p:spPr bwMode="auto">
          <a:xfrm>
            <a:off x="395288" y="908050"/>
            <a:ext cx="82804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dist"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altLang="en-US" b="1">
                <a:latin typeface="標楷體" pitchFamily="65" charset="-120"/>
                <a:ea typeface="標楷體" pitchFamily="65" charset="-120"/>
              </a:rPr>
              <a:t>吶喊</a:t>
            </a:r>
            <a:r>
              <a:rPr lang="en-US" altLang="en-US">
                <a:latin typeface="標楷體" pitchFamily="65" charset="-120"/>
                <a:ea typeface="標楷體" pitchFamily="65" charset="-120"/>
              </a:rPr>
              <a:t>：是魯迅第一本小說集，收集從一九一八至一九二二年間創作的十四篇小說，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如〈狂人日記〉</a:t>
            </a:r>
            <a:r>
              <a:rPr lang="en-US" altLang="en-US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〈</a:t>
            </a:r>
            <a:r>
              <a:rPr lang="en-US" altLang="en-US">
                <a:latin typeface="標楷體" pitchFamily="65" charset="-120"/>
                <a:ea typeface="標楷體" pitchFamily="65" charset="-120"/>
              </a:rPr>
              <a:t>阿</a:t>
            </a:r>
            <a:r>
              <a:rPr kumimoji="0" lang="zh-TW" altLang="zh-TW">
                <a:latin typeface="標楷體" pitchFamily="65" charset="-120"/>
                <a:ea typeface="標楷體" pitchFamily="65" charset="-120"/>
              </a:rPr>
              <a:t>Ｑ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正傳〉等</a:t>
            </a:r>
            <a:r>
              <a:rPr lang="en-US" altLang="en-US">
                <a:latin typeface="標楷體" pitchFamily="65" charset="-120"/>
                <a:ea typeface="標楷體" pitchFamily="65" charset="-120"/>
              </a:rPr>
              <a:t>。反映從辛亥革命到五四運動前後的中國社會，揭露出禮教吃人的本質和虛偽，解剖沉默的國民靈魂、批判國民的劣根性，塑造知識分子、城市貧民和被壓迫、被奴役農民的藝術形象。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2468" name="Picture 6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81365" name="Group 53"/>
          <p:cNvGraphicFramePr>
            <a:graphicFrameLocks noGrp="1"/>
          </p:cNvGraphicFramePr>
          <p:nvPr>
            <p:ph idx="4294967295"/>
          </p:nvPr>
        </p:nvGraphicFramePr>
        <p:xfrm>
          <a:off x="698500" y="908050"/>
          <a:ext cx="7905750" cy="1858963"/>
        </p:xfrm>
        <a:graphic>
          <a:graphicData uri="http://schemas.openxmlformats.org/drawingml/2006/table">
            <a:tbl>
              <a:tblPr/>
              <a:tblGrid>
                <a:gridCol w="881063"/>
                <a:gridCol w="776287"/>
                <a:gridCol w="2360613"/>
                <a:gridCol w="3887787"/>
              </a:tblGrid>
              <a:tr h="5790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6399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羼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ㄔ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ㄢ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混雜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羼水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9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孱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ㄔ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ㄢ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衰弱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孱弱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0729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30" name="Picture 43" descr="黑-四聲-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70021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31" name="Picture 44" descr="黑-二聲-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2764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1761" name="Group 33"/>
          <p:cNvGraphicFramePr>
            <a:graphicFrameLocks noGrp="1"/>
          </p:cNvGraphicFramePr>
          <p:nvPr>
            <p:ph idx="4294967295"/>
          </p:nvPr>
        </p:nvGraphicFramePr>
        <p:xfrm>
          <a:off x="698500" y="908050"/>
          <a:ext cx="7905750" cy="3086100"/>
        </p:xfrm>
        <a:graphic>
          <a:graphicData uri="http://schemas.openxmlformats.org/drawingml/2006/table">
            <a:tbl>
              <a:tblPr/>
              <a:tblGrid>
                <a:gridCol w="881063"/>
                <a:gridCol w="776287"/>
                <a:gridCol w="3152775"/>
                <a:gridCol w="3095625"/>
              </a:tblGrid>
              <a:tr h="5790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7189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蘸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以物沾液體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蘸酒、蘸醬油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428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醮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ㄐ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ㄧ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ㄠ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僧道設壇祈神求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福的過程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建醮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7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已婚婦女再嫁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改醮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1756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57" name="Picture 50" descr="黑-四聲-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9241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1758" name="Group 34"/>
          <p:cNvGrpSpPr>
            <a:grpSpLocks/>
          </p:cNvGrpSpPr>
          <p:nvPr/>
        </p:nvGrpSpPr>
        <p:grpSpPr bwMode="auto">
          <a:xfrm>
            <a:off x="1692275" y="1557338"/>
            <a:ext cx="647700" cy="792162"/>
            <a:chOff x="1066" y="1026"/>
            <a:chExt cx="408" cy="499"/>
          </a:xfrm>
        </p:grpSpPr>
        <p:pic>
          <p:nvPicPr>
            <p:cNvPr id="201759" name="Picture 49" descr="黑-四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1117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1760" name="Text Box 31"/>
            <p:cNvSpPr txBox="1">
              <a:spLocks noChangeArrowheads="1"/>
            </p:cNvSpPr>
            <p:nvPr/>
          </p:nvSpPr>
          <p:spPr bwMode="auto">
            <a:xfrm>
              <a:off x="1066" y="1026"/>
              <a:ext cx="308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2000" b="1">
                  <a:ea typeface="標楷體" pitchFamily="65" charset="-120"/>
                </a:rPr>
                <a:t>ㄓㄢ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11"/>
          <p:cNvSpPr>
            <a:spLocks noChangeArrowheads="1"/>
          </p:cNvSpPr>
          <p:nvPr/>
        </p:nvSpPr>
        <p:spPr bwMode="auto">
          <a:xfrm>
            <a:off x="719138" y="1700213"/>
            <a:ext cx="79565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600" b="1">
                <a:solidFill>
                  <a:srgbClr val="000000"/>
                </a:solidFill>
                <a:ea typeface="標楷體" pitchFamily="65" charset="-120"/>
              </a:rPr>
              <a:t>四、結構表</a:t>
            </a:r>
          </a:p>
        </p:txBody>
      </p:sp>
      <p:pic>
        <p:nvPicPr>
          <p:cNvPr id="202755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62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9388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79" name="Picture 63" descr="下ICON-回課文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516563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3780" name="Group 65"/>
          <p:cNvGrpSpPr>
            <a:grpSpLocks/>
          </p:cNvGrpSpPr>
          <p:nvPr/>
        </p:nvGrpSpPr>
        <p:grpSpPr bwMode="auto">
          <a:xfrm>
            <a:off x="179388" y="646113"/>
            <a:ext cx="8170862" cy="5875337"/>
            <a:chOff x="113" y="407"/>
            <a:chExt cx="5147" cy="3701"/>
          </a:xfrm>
        </p:grpSpPr>
        <p:sp>
          <p:nvSpPr>
            <p:cNvPr id="203781" name="Text Box 44"/>
            <p:cNvSpPr txBox="1">
              <a:spLocks noChangeArrowheads="1"/>
            </p:cNvSpPr>
            <p:nvPr/>
          </p:nvSpPr>
          <p:spPr bwMode="auto">
            <a:xfrm>
              <a:off x="574" y="1647"/>
              <a:ext cx="173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ea typeface="標楷體" pitchFamily="65" charset="-120"/>
                </a:rPr>
                <a:t>追憶孔乙己</a:t>
              </a:r>
            </a:p>
          </p:txBody>
        </p:sp>
        <p:sp>
          <p:nvSpPr>
            <p:cNvPr id="203782" name="Text Box 44"/>
            <p:cNvSpPr txBox="1">
              <a:spLocks noChangeArrowheads="1"/>
            </p:cNvSpPr>
            <p:nvPr/>
          </p:nvSpPr>
          <p:spPr bwMode="auto">
            <a:xfrm>
              <a:off x="580" y="3720"/>
              <a:ext cx="72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ea typeface="標楷體" pitchFamily="65" charset="-120"/>
                </a:rPr>
                <a:t>回到現在</a:t>
              </a:r>
              <a:r>
                <a:rPr lang="en-US" altLang="zh-TW" sz="1800" b="1">
                  <a:latin typeface="標楷體" pitchFamily="65" charset="-120"/>
                  <a:ea typeface="標楷體" pitchFamily="65" charset="-120"/>
                </a:rPr>
                <a:t>—</a:t>
              </a:r>
            </a:p>
          </p:txBody>
        </p:sp>
        <p:sp>
          <p:nvSpPr>
            <p:cNvPr id="203783" name="Text Box 44"/>
            <p:cNvSpPr txBox="1">
              <a:spLocks noChangeArrowheads="1"/>
            </p:cNvSpPr>
            <p:nvPr/>
          </p:nvSpPr>
          <p:spPr bwMode="auto">
            <a:xfrm>
              <a:off x="580" y="474"/>
              <a:ext cx="57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ea typeface="標楷體" pitchFamily="65" charset="-120"/>
                </a:rPr>
                <a:t>時空背景</a:t>
              </a:r>
              <a:endParaRPr lang="en-US" altLang="zh-TW" sz="1800" b="1">
                <a:latin typeface="標楷體" pitchFamily="65" charset="-120"/>
                <a:ea typeface="標楷體" pitchFamily="65" charset="-120"/>
              </a:endParaRPr>
            </a:p>
          </p:txBody>
        </p:sp>
        <p:grpSp>
          <p:nvGrpSpPr>
            <p:cNvPr id="203784" name="Group 6"/>
            <p:cNvGrpSpPr>
              <a:grpSpLocks/>
            </p:cNvGrpSpPr>
            <p:nvPr/>
          </p:nvGrpSpPr>
          <p:grpSpPr bwMode="auto">
            <a:xfrm>
              <a:off x="1179" y="407"/>
              <a:ext cx="1247" cy="347"/>
              <a:chOff x="1383" y="482"/>
              <a:chExt cx="1247" cy="346"/>
            </a:xfrm>
          </p:grpSpPr>
          <p:sp>
            <p:nvSpPr>
              <p:cNvPr id="203833" name="Text Box 44"/>
              <p:cNvSpPr txBox="1">
                <a:spLocks noChangeArrowheads="1"/>
              </p:cNvSpPr>
              <p:nvPr/>
            </p:nvSpPr>
            <p:spPr bwMode="auto">
              <a:xfrm>
                <a:off x="1622" y="482"/>
                <a:ext cx="1008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ea typeface="標楷體" pitchFamily="65" charset="-120"/>
                  </a:rPr>
                  <a:t>時間</a:t>
                </a:r>
                <a:r>
                  <a:rPr lang="en-US" altLang="zh-TW" sz="1800" b="1">
                    <a:latin typeface="標楷體" pitchFamily="65" charset="-120"/>
                    <a:ea typeface="標楷體" pitchFamily="65" charset="-120"/>
                  </a:rPr>
                  <a:t>—</a:t>
                </a:r>
                <a:r>
                  <a:rPr lang="zh-TW" altLang="en-US" sz="1800" b="1">
                    <a:latin typeface="標楷體" pitchFamily="65" charset="-120"/>
                    <a:ea typeface="標楷體" pitchFamily="65" charset="-120"/>
                  </a:rPr>
                  <a:t>清末民初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ea typeface="標楷體" pitchFamily="65" charset="-120"/>
                  </a:rPr>
                  <a:t>空間</a:t>
                </a:r>
                <a:r>
                  <a:rPr lang="en-US" altLang="zh-TW" sz="1800" b="1">
                    <a:latin typeface="標楷體" pitchFamily="65" charset="-120"/>
                    <a:ea typeface="標楷體" pitchFamily="65" charset="-120"/>
                  </a:rPr>
                  <a:t>—</a:t>
                </a:r>
                <a:r>
                  <a:rPr lang="zh-TW" altLang="en-US" sz="1800" b="1">
                    <a:ea typeface="標楷體" pitchFamily="65" charset="-120"/>
                  </a:rPr>
                  <a:t>咸亨酒店</a:t>
                </a:r>
              </a:p>
            </p:txBody>
          </p:sp>
          <p:grpSp>
            <p:nvGrpSpPr>
              <p:cNvPr id="203834" name="Group 8"/>
              <p:cNvGrpSpPr>
                <a:grpSpLocks/>
              </p:cNvGrpSpPr>
              <p:nvPr/>
            </p:nvGrpSpPr>
            <p:grpSpPr bwMode="auto">
              <a:xfrm>
                <a:off x="1383" y="577"/>
                <a:ext cx="227" cy="173"/>
                <a:chOff x="1383" y="577"/>
                <a:chExt cx="227" cy="173"/>
              </a:xfrm>
            </p:grpSpPr>
            <p:sp>
              <p:nvSpPr>
                <p:cNvPr id="203835" name="Line 49"/>
                <p:cNvSpPr>
                  <a:spLocks noChangeShapeType="1"/>
                </p:cNvSpPr>
                <p:nvPr/>
              </p:nvSpPr>
              <p:spPr bwMode="auto">
                <a:xfrm>
                  <a:off x="1383" y="664"/>
                  <a:ext cx="11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03836" name="AutoShape 10"/>
                <p:cNvSpPr>
                  <a:spLocks/>
                </p:cNvSpPr>
                <p:nvPr/>
              </p:nvSpPr>
              <p:spPr bwMode="auto">
                <a:xfrm>
                  <a:off x="1497" y="577"/>
                  <a:ext cx="113" cy="173"/>
                </a:xfrm>
                <a:prstGeom prst="leftBracket">
                  <a:avLst>
                    <a:gd name="adj" fmla="val 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 b="1"/>
                </a:p>
              </p:txBody>
            </p:sp>
          </p:grpSp>
        </p:grpSp>
        <p:grpSp>
          <p:nvGrpSpPr>
            <p:cNvPr id="203785" name="Group 61"/>
            <p:cNvGrpSpPr>
              <a:grpSpLocks/>
            </p:cNvGrpSpPr>
            <p:nvPr/>
          </p:nvGrpSpPr>
          <p:grpSpPr bwMode="auto">
            <a:xfrm>
              <a:off x="294" y="572"/>
              <a:ext cx="240" cy="3278"/>
              <a:chOff x="258" y="618"/>
              <a:chExt cx="240" cy="3264"/>
            </a:xfrm>
          </p:grpSpPr>
          <p:sp>
            <p:nvSpPr>
              <p:cNvPr id="203831" name="Line 13"/>
              <p:cNvSpPr>
                <a:spLocks noChangeShapeType="1"/>
              </p:cNvSpPr>
              <p:nvPr/>
            </p:nvSpPr>
            <p:spPr bwMode="auto">
              <a:xfrm>
                <a:off x="258" y="2100"/>
                <a:ext cx="22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3832" name="AutoShape 13"/>
              <p:cNvSpPr>
                <a:spLocks/>
              </p:cNvSpPr>
              <p:nvPr/>
            </p:nvSpPr>
            <p:spPr bwMode="auto">
              <a:xfrm>
                <a:off x="385" y="618"/>
                <a:ext cx="113" cy="3264"/>
              </a:xfrm>
              <a:prstGeom prst="leftBracket">
                <a:avLst>
                  <a:gd name="adj" fmla="val 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 b="1"/>
              </a:p>
            </p:txBody>
          </p:sp>
        </p:grpSp>
        <p:grpSp>
          <p:nvGrpSpPr>
            <p:cNvPr id="203786" name="Group 14"/>
            <p:cNvGrpSpPr>
              <a:grpSpLocks/>
            </p:cNvGrpSpPr>
            <p:nvPr/>
          </p:nvGrpSpPr>
          <p:grpSpPr bwMode="auto">
            <a:xfrm>
              <a:off x="999" y="693"/>
              <a:ext cx="4140" cy="865"/>
              <a:chOff x="1020" y="765"/>
              <a:chExt cx="4140" cy="861"/>
            </a:xfrm>
          </p:grpSpPr>
          <p:sp>
            <p:nvSpPr>
              <p:cNvPr id="203823" name="Text Box 44"/>
              <p:cNvSpPr txBox="1">
                <a:spLocks noChangeArrowheads="1"/>
              </p:cNvSpPr>
              <p:nvPr/>
            </p:nvSpPr>
            <p:spPr bwMode="auto">
              <a:xfrm>
                <a:off x="1020" y="1111"/>
                <a:ext cx="11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ea typeface="標楷體" pitchFamily="65" charset="-120"/>
                  </a:rPr>
                  <a:t>第一次出場</a:t>
                </a:r>
                <a:r>
                  <a:rPr lang="en-US" altLang="zh-TW" sz="1800" b="1">
                    <a:latin typeface="標楷體" pitchFamily="65" charset="-120"/>
                    <a:ea typeface="標楷體" pitchFamily="65" charset="-120"/>
                  </a:rPr>
                  <a:t>—</a:t>
                </a:r>
                <a:r>
                  <a:rPr lang="zh-TW" altLang="en-US" sz="1800" b="1">
                    <a:ea typeface="標楷體" pitchFamily="65" charset="-120"/>
                  </a:rPr>
                  <a:t>描述</a:t>
                </a:r>
                <a:endParaRPr lang="en-US" altLang="zh-TW" sz="1800" b="1">
                  <a:latin typeface="標楷體" pitchFamily="65" charset="-120"/>
                  <a:ea typeface="標楷體" pitchFamily="65" charset="-120"/>
                </a:endParaRPr>
              </a:p>
            </p:txBody>
          </p:sp>
          <p:grpSp>
            <p:nvGrpSpPr>
              <p:cNvPr id="203824" name="Group 16"/>
              <p:cNvGrpSpPr>
                <a:grpSpLocks/>
              </p:cNvGrpSpPr>
              <p:nvPr/>
            </p:nvGrpSpPr>
            <p:grpSpPr bwMode="auto">
              <a:xfrm>
                <a:off x="2182" y="765"/>
                <a:ext cx="2978" cy="861"/>
                <a:chOff x="2312" y="881"/>
                <a:chExt cx="2978" cy="861"/>
              </a:xfrm>
            </p:grpSpPr>
            <p:sp>
              <p:nvSpPr>
                <p:cNvPr id="203825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554" y="881"/>
                  <a:ext cx="2736" cy="8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800" b="1">
                      <a:latin typeface="標楷體" pitchFamily="65" charset="-120"/>
                      <a:ea typeface="標楷體" pitchFamily="65" charset="-120"/>
                    </a:rPr>
                    <a:t>外貌</a:t>
                  </a:r>
                  <a:r>
                    <a:rPr lang="en-US" altLang="zh-TW" sz="1800" b="1">
                      <a:latin typeface="標楷體" pitchFamily="65" charset="-120"/>
                      <a:ea typeface="標楷體" pitchFamily="65" charset="-120"/>
                    </a:rPr>
                    <a:t>—</a:t>
                  </a:r>
                  <a:r>
                    <a:rPr lang="zh-TW" altLang="en-US" sz="1800" b="1">
                      <a:latin typeface="標楷體" pitchFamily="65" charset="-120"/>
                      <a:ea typeface="標楷體" pitchFamily="65" charset="-120"/>
                    </a:rPr>
                    <a:t>高大、青白臉色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800" b="1">
                      <a:latin typeface="標楷體" pitchFamily="65" charset="-120"/>
                      <a:ea typeface="標楷體" pitchFamily="65" charset="-120"/>
                    </a:rPr>
                    <a:t>衣著</a:t>
                  </a:r>
                  <a:r>
                    <a:rPr lang="en-US" altLang="zh-TW" sz="1800" b="1">
                      <a:latin typeface="標楷體" pitchFamily="65" charset="-120"/>
                      <a:ea typeface="標楷體" pitchFamily="65" charset="-120"/>
                    </a:rPr>
                    <a:t>—</a:t>
                  </a:r>
                  <a:r>
                    <a:rPr lang="zh-TW" altLang="en-US" sz="1800" b="1">
                      <a:latin typeface="標楷體" pitchFamily="65" charset="-120"/>
                      <a:ea typeface="標楷體" pitchFamily="65" charset="-120"/>
                    </a:rPr>
                    <a:t>長衫髒破站著喝酒</a:t>
                  </a:r>
                  <a:r>
                    <a:rPr lang="en-US" altLang="zh-TW" sz="1800" b="1">
                      <a:latin typeface="標楷體" pitchFamily="65" charset="-120"/>
                      <a:ea typeface="標楷體" pitchFamily="65" charset="-120"/>
                    </a:rPr>
                    <a:t>—</a:t>
                  </a:r>
                  <a:r>
                    <a:rPr lang="zh-TW" altLang="en-US" sz="1800" b="1">
                      <a:latin typeface="標楷體" pitchFamily="65" charset="-120"/>
                      <a:ea typeface="標楷體" pitchFamily="65" charset="-120"/>
                    </a:rPr>
                    <a:t>讀書而無法仕進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800" b="1">
                      <a:latin typeface="標楷體" pitchFamily="65" charset="-120"/>
                      <a:ea typeface="標楷體" pitchFamily="65" charset="-120"/>
                    </a:rPr>
                    <a:t>言語</a:t>
                  </a:r>
                  <a:r>
                    <a:rPr lang="en-US" altLang="zh-TW" sz="1800" b="1">
                      <a:latin typeface="標楷體" pitchFamily="65" charset="-120"/>
                      <a:ea typeface="標楷體" pitchFamily="65" charset="-120"/>
                    </a:rPr>
                    <a:t>—</a:t>
                  </a:r>
                  <a:r>
                    <a:rPr lang="zh-TW" altLang="en-US" sz="1800" b="1">
                      <a:latin typeface="標楷體" pitchFamily="65" charset="-120"/>
                      <a:ea typeface="標楷體" pitchFamily="65" charset="-120"/>
                    </a:rPr>
                    <a:t>之乎者也</a:t>
                  </a:r>
                  <a:r>
                    <a:rPr lang="en-US" altLang="zh-TW" sz="1800" b="1">
                      <a:latin typeface="標楷體" pitchFamily="65" charset="-120"/>
                      <a:ea typeface="標楷體" pitchFamily="65" charset="-120"/>
                    </a:rPr>
                    <a:t>—</a:t>
                  </a:r>
                  <a:r>
                    <a:rPr lang="zh-TW" altLang="en-US" sz="1800" b="1">
                      <a:latin typeface="標楷體" pitchFamily="65" charset="-120"/>
                      <a:ea typeface="標楷體" pitchFamily="65" charset="-120"/>
                    </a:rPr>
                    <a:t>迂腐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800" b="1">
                      <a:latin typeface="標楷體" pitchFamily="65" charset="-120"/>
                      <a:ea typeface="標楷體" pitchFamily="65" charset="-120"/>
                    </a:rPr>
                    <a:t>傷疤</a:t>
                  </a:r>
                  <a:r>
                    <a:rPr lang="en-US" altLang="zh-TW" sz="1800" b="1">
                      <a:latin typeface="標楷體" pitchFamily="65" charset="-120"/>
                      <a:ea typeface="標楷體" pitchFamily="65" charset="-120"/>
                    </a:rPr>
                    <a:t>—</a:t>
                  </a:r>
                  <a:r>
                    <a:rPr lang="zh-TW" altLang="en-US" sz="1800" b="1">
                      <a:latin typeface="標楷體" pitchFamily="65" charset="-120"/>
                      <a:ea typeface="標楷體" pitchFamily="65" charset="-120"/>
                    </a:rPr>
                    <a:t>被打</a:t>
                  </a:r>
                  <a:r>
                    <a:rPr lang="en-US" altLang="zh-TW" sz="1800" b="1">
                      <a:latin typeface="標楷體" pitchFamily="65" charset="-120"/>
                      <a:ea typeface="標楷體" pitchFamily="65" charset="-120"/>
                    </a:rPr>
                    <a:t>—</a:t>
                  </a:r>
                  <a:r>
                    <a:rPr lang="zh-TW" altLang="en-US" sz="1800" b="1">
                      <a:latin typeface="標楷體" pitchFamily="65" charset="-120"/>
                      <a:ea typeface="標楷體" pitchFamily="65" charset="-120"/>
                    </a:rPr>
                    <a:t>尊嚴掃地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800" b="1">
                      <a:latin typeface="標楷體" pitchFamily="65" charset="-120"/>
                      <a:ea typeface="標楷體" pitchFamily="65" charset="-120"/>
                    </a:rPr>
                    <a:t>偷書被打辯駁</a:t>
                  </a:r>
                  <a:r>
                    <a:rPr lang="en-US" altLang="zh-TW" sz="1800" b="1">
                      <a:latin typeface="標楷體" pitchFamily="65" charset="-120"/>
                      <a:ea typeface="標楷體" pitchFamily="65" charset="-120"/>
                    </a:rPr>
                    <a:t>—</a:t>
                  </a:r>
                  <a:r>
                    <a:rPr lang="zh-TW" altLang="en-US" sz="1800" b="1">
                      <a:latin typeface="標楷體" pitchFamily="65" charset="-120"/>
                      <a:ea typeface="標楷體" pitchFamily="65" charset="-120"/>
                    </a:rPr>
                    <a:t>迂闊自欺</a:t>
                  </a:r>
                </a:p>
              </p:txBody>
            </p:sp>
            <p:grpSp>
              <p:nvGrpSpPr>
                <p:cNvPr id="203826" name="Group 18"/>
                <p:cNvGrpSpPr>
                  <a:grpSpLocks/>
                </p:cNvGrpSpPr>
                <p:nvPr/>
              </p:nvGrpSpPr>
              <p:grpSpPr bwMode="auto">
                <a:xfrm>
                  <a:off x="2312" y="977"/>
                  <a:ext cx="227" cy="691"/>
                  <a:chOff x="2312" y="977"/>
                  <a:chExt cx="227" cy="691"/>
                </a:xfrm>
              </p:grpSpPr>
              <p:sp>
                <p:nvSpPr>
                  <p:cNvPr id="203827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312" y="1322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03828" name="AutoShape 20"/>
                  <p:cNvSpPr>
                    <a:spLocks/>
                  </p:cNvSpPr>
                  <p:nvPr/>
                </p:nvSpPr>
                <p:spPr bwMode="auto">
                  <a:xfrm>
                    <a:off x="2426" y="977"/>
                    <a:ext cx="113" cy="691"/>
                  </a:xfrm>
                  <a:prstGeom prst="leftBracket">
                    <a:avLst>
                      <a:gd name="adj" fmla="val 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zh-TW" altLang="en-US" sz="1800" b="1"/>
                  </a:p>
                </p:txBody>
              </p:sp>
              <p:sp>
                <p:nvSpPr>
                  <p:cNvPr id="20382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426" y="1148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0383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426" y="1496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</p:grpSp>
        <p:sp>
          <p:nvSpPr>
            <p:cNvPr id="203787" name="Text Box 44"/>
            <p:cNvSpPr txBox="1">
              <a:spLocks noChangeArrowheads="1"/>
            </p:cNvSpPr>
            <p:nvPr/>
          </p:nvSpPr>
          <p:spPr bwMode="auto">
            <a:xfrm>
              <a:off x="1020" y="1570"/>
              <a:ext cx="417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ea typeface="標楷體" pitchFamily="65" charset="-120"/>
                </a:rPr>
                <a:t>插敘介紹孔乙己</a:t>
              </a:r>
              <a:r>
                <a:rPr lang="en-US" altLang="zh-TW" sz="1800" b="1">
                  <a:latin typeface="標楷體" pitchFamily="65" charset="-120"/>
                  <a:ea typeface="標楷體" pitchFamily="65" charset="-120"/>
                </a:rPr>
                <a:t>—</a:t>
              </a:r>
              <a:r>
                <a:rPr lang="zh-TW" altLang="en-US" sz="1800" b="1">
                  <a:ea typeface="標楷體" pitchFamily="65" charset="-120"/>
                </a:rPr>
                <a:t>落魄、好吃懶做、偷竊，但不拖欠酒錢的讀書人</a:t>
              </a:r>
            </a:p>
          </p:txBody>
        </p:sp>
        <p:grpSp>
          <p:nvGrpSpPr>
            <p:cNvPr id="203788" name="Group 65"/>
            <p:cNvGrpSpPr>
              <a:grpSpLocks/>
            </p:cNvGrpSpPr>
            <p:nvPr/>
          </p:nvGrpSpPr>
          <p:grpSpPr bwMode="auto">
            <a:xfrm>
              <a:off x="999" y="1786"/>
              <a:ext cx="3160" cy="519"/>
              <a:chOff x="1262" y="1797"/>
              <a:chExt cx="3160" cy="517"/>
            </a:xfrm>
          </p:grpSpPr>
          <p:sp>
            <p:nvSpPr>
              <p:cNvPr id="203817" name="Text Box 44"/>
              <p:cNvSpPr txBox="1">
                <a:spLocks noChangeArrowheads="1"/>
              </p:cNvSpPr>
              <p:nvPr/>
            </p:nvSpPr>
            <p:spPr bwMode="auto">
              <a:xfrm>
                <a:off x="1262" y="1969"/>
                <a:ext cx="100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ea typeface="標楷體" pitchFamily="65" charset="-120"/>
                  </a:rPr>
                  <a:t>第二、三次出場</a:t>
                </a:r>
                <a:endParaRPr lang="en-US" altLang="zh-TW" sz="1800" b="1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203818" name="Text Box 44"/>
              <p:cNvSpPr txBox="1">
                <a:spLocks noChangeArrowheads="1"/>
              </p:cNvSpPr>
              <p:nvPr/>
            </p:nvSpPr>
            <p:spPr bwMode="auto">
              <a:xfrm>
                <a:off x="2550" y="1797"/>
                <a:ext cx="1872" cy="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latin typeface="標楷體" pitchFamily="65" charset="-120"/>
                    <a:ea typeface="標楷體" pitchFamily="65" charset="-120"/>
                  </a:rPr>
                  <a:t>被嘲諷撈不到秀才</a:t>
                </a:r>
                <a:r>
                  <a:rPr lang="en-US" altLang="zh-TW" sz="1800" b="1">
                    <a:latin typeface="標楷體" pitchFamily="65" charset="-120"/>
                    <a:ea typeface="標楷體" pitchFamily="65" charset="-120"/>
                  </a:rPr>
                  <a:t>—</a:t>
                </a:r>
                <a:r>
                  <a:rPr lang="zh-TW" altLang="en-US" sz="1800" b="1">
                    <a:latin typeface="標楷體" pitchFamily="65" charset="-120"/>
                    <a:ea typeface="標楷體" pitchFamily="65" charset="-120"/>
                  </a:rPr>
                  <a:t>頹唐不安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latin typeface="標楷體" pitchFamily="65" charset="-120"/>
                    <a:ea typeface="標楷體" pitchFamily="65" charset="-120"/>
                  </a:rPr>
                  <a:t>想教小伙計寫字，被拒</a:t>
                </a:r>
                <a:r>
                  <a:rPr lang="en-US" altLang="zh-TW" sz="1800" b="1">
                    <a:latin typeface="標楷體" pitchFamily="65" charset="-120"/>
                    <a:ea typeface="標楷體" pitchFamily="65" charset="-120"/>
                  </a:rPr>
                  <a:t>—</a:t>
                </a:r>
                <a:r>
                  <a:rPr lang="zh-TW" altLang="en-US" sz="1800" b="1">
                    <a:latin typeface="標楷體" pitchFamily="65" charset="-120"/>
                    <a:ea typeface="標楷體" pitchFamily="65" charset="-120"/>
                  </a:rPr>
                  <a:t>惋惜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latin typeface="標楷體" pitchFamily="65" charset="-120"/>
                    <a:ea typeface="標楷體" pitchFamily="65" charset="-120"/>
                  </a:rPr>
                  <a:t>請小孩子吃茴香豆</a:t>
                </a:r>
                <a:r>
                  <a:rPr lang="en-US" altLang="zh-TW" sz="1800" b="1">
                    <a:latin typeface="標楷體" pitchFamily="65" charset="-120"/>
                    <a:ea typeface="標楷體" pitchFamily="65" charset="-120"/>
                  </a:rPr>
                  <a:t>—</a:t>
                </a:r>
                <a:r>
                  <a:rPr lang="zh-TW" altLang="en-US" sz="1800" b="1">
                    <a:latin typeface="標楷體" pitchFamily="65" charset="-120"/>
                    <a:ea typeface="標楷體" pitchFamily="65" charset="-120"/>
                  </a:rPr>
                  <a:t>尋求慰藉</a:t>
                </a:r>
              </a:p>
            </p:txBody>
          </p:sp>
          <p:sp>
            <p:nvSpPr>
              <p:cNvPr id="203819" name="Line 31"/>
              <p:cNvSpPr>
                <a:spLocks noChangeShapeType="1"/>
              </p:cNvSpPr>
              <p:nvPr/>
            </p:nvSpPr>
            <p:spPr bwMode="auto">
              <a:xfrm>
                <a:off x="2283" y="2063"/>
                <a:ext cx="1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203820" name="Group 64"/>
              <p:cNvGrpSpPr>
                <a:grpSpLocks/>
              </p:cNvGrpSpPr>
              <p:nvPr/>
            </p:nvGrpSpPr>
            <p:grpSpPr bwMode="auto">
              <a:xfrm>
                <a:off x="2407" y="1891"/>
                <a:ext cx="128" cy="314"/>
                <a:chOff x="2396" y="1801"/>
                <a:chExt cx="113" cy="521"/>
              </a:xfrm>
            </p:grpSpPr>
            <p:sp>
              <p:nvSpPr>
                <p:cNvPr id="203821" name="AutoShape 29"/>
                <p:cNvSpPr>
                  <a:spLocks/>
                </p:cNvSpPr>
                <p:nvPr/>
              </p:nvSpPr>
              <p:spPr bwMode="auto">
                <a:xfrm>
                  <a:off x="2396" y="1801"/>
                  <a:ext cx="113" cy="521"/>
                </a:xfrm>
                <a:prstGeom prst="leftBracket">
                  <a:avLst>
                    <a:gd name="adj" fmla="val 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 b="1"/>
                </a:p>
              </p:txBody>
            </p:sp>
            <p:sp>
              <p:nvSpPr>
                <p:cNvPr id="203822" name="Line 32"/>
                <p:cNvSpPr>
                  <a:spLocks noChangeShapeType="1"/>
                </p:cNvSpPr>
                <p:nvPr/>
              </p:nvSpPr>
              <p:spPr bwMode="auto">
                <a:xfrm>
                  <a:off x="2396" y="2069"/>
                  <a:ext cx="1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203789" name="Group 33"/>
            <p:cNvGrpSpPr>
              <a:grpSpLocks/>
            </p:cNvGrpSpPr>
            <p:nvPr/>
          </p:nvGrpSpPr>
          <p:grpSpPr bwMode="auto">
            <a:xfrm>
              <a:off x="1017" y="2324"/>
              <a:ext cx="3566" cy="347"/>
              <a:chOff x="1038" y="2703"/>
              <a:chExt cx="3566" cy="345"/>
            </a:xfrm>
          </p:grpSpPr>
          <p:sp>
            <p:nvSpPr>
              <p:cNvPr id="203811" name="Text Box 44"/>
              <p:cNvSpPr txBox="1">
                <a:spLocks noChangeArrowheads="1"/>
              </p:cNvSpPr>
              <p:nvPr/>
            </p:nvSpPr>
            <p:spPr bwMode="auto">
              <a:xfrm>
                <a:off x="1038" y="2704"/>
                <a:ext cx="864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ea typeface="標楷體" pitchFamily="65" charset="-120"/>
                  </a:rPr>
                  <a:t>傳聞孔乙己被</a:t>
                </a:r>
                <a:endParaRPr lang="en-US" altLang="zh-TW" sz="1800" b="1">
                  <a:latin typeface="標楷體" pitchFamily="65" charset="-120"/>
                  <a:ea typeface="標楷體" pitchFamily="65" charset="-12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ea typeface="標楷體" pitchFamily="65" charset="-120"/>
                  </a:rPr>
                  <a:t>丁舉人打斷腿</a:t>
                </a:r>
              </a:p>
            </p:txBody>
          </p:sp>
          <p:grpSp>
            <p:nvGrpSpPr>
              <p:cNvPr id="203812" name="Group 35"/>
              <p:cNvGrpSpPr>
                <a:grpSpLocks/>
              </p:cNvGrpSpPr>
              <p:nvPr/>
            </p:nvGrpSpPr>
            <p:grpSpPr bwMode="auto">
              <a:xfrm>
                <a:off x="1915" y="2703"/>
                <a:ext cx="2689" cy="344"/>
                <a:chOff x="2373" y="2614"/>
                <a:chExt cx="2689" cy="344"/>
              </a:xfrm>
            </p:grpSpPr>
            <p:sp>
              <p:nvSpPr>
                <p:cNvPr id="203813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614" y="2614"/>
                  <a:ext cx="2448" cy="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800" b="1">
                      <a:latin typeface="標楷體" pitchFamily="65" charset="-120"/>
                      <a:ea typeface="標楷體" pitchFamily="65" charset="-120"/>
                    </a:rPr>
                    <a:t>丁舉人的殘酷，強者對弱者的毫不寬容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800" b="1">
                      <a:latin typeface="標楷體" pitchFamily="65" charset="-120"/>
                      <a:ea typeface="標楷體" pitchFamily="65" charset="-120"/>
                    </a:rPr>
                    <a:t>百無一用</a:t>
                  </a:r>
                  <a:r>
                    <a:rPr lang="zh-TW" altLang="zh-TW" sz="1800" b="1">
                      <a:ea typeface="標楷體" pitchFamily="65" charset="-120"/>
                    </a:rPr>
                    <a:t>、</a:t>
                  </a:r>
                  <a:r>
                    <a:rPr lang="zh-TW" altLang="en-US" sz="1800" b="1">
                      <a:latin typeface="標楷體" pitchFamily="65" charset="-120"/>
                      <a:ea typeface="標楷體" pitchFamily="65" charset="-120"/>
                    </a:rPr>
                    <a:t>末路窮途的窮書生的悲哀</a:t>
                  </a:r>
                </a:p>
              </p:txBody>
            </p:sp>
            <p:grpSp>
              <p:nvGrpSpPr>
                <p:cNvPr id="203814" name="Group 37"/>
                <p:cNvGrpSpPr>
                  <a:grpSpLocks/>
                </p:cNvGrpSpPr>
                <p:nvPr/>
              </p:nvGrpSpPr>
              <p:grpSpPr bwMode="auto">
                <a:xfrm>
                  <a:off x="2373" y="2710"/>
                  <a:ext cx="226" cy="172"/>
                  <a:chOff x="2373" y="2710"/>
                  <a:chExt cx="226" cy="172"/>
                </a:xfrm>
              </p:grpSpPr>
              <p:sp>
                <p:nvSpPr>
                  <p:cNvPr id="203815" name="AutoShape 38"/>
                  <p:cNvSpPr>
                    <a:spLocks/>
                  </p:cNvSpPr>
                  <p:nvPr/>
                </p:nvSpPr>
                <p:spPr bwMode="auto">
                  <a:xfrm>
                    <a:off x="2486" y="2710"/>
                    <a:ext cx="113" cy="172"/>
                  </a:xfrm>
                  <a:prstGeom prst="leftBracket">
                    <a:avLst>
                      <a:gd name="adj" fmla="val 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zh-TW" altLang="en-US" sz="1800" b="1"/>
                  </a:p>
                </p:txBody>
              </p:sp>
              <p:sp>
                <p:nvSpPr>
                  <p:cNvPr id="203816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373" y="2796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</p:grpSp>
        <p:grpSp>
          <p:nvGrpSpPr>
            <p:cNvPr id="203790" name="Group 40"/>
            <p:cNvGrpSpPr>
              <a:grpSpLocks/>
            </p:cNvGrpSpPr>
            <p:nvPr/>
          </p:nvGrpSpPr>
          <p:grpSpPr bwMode="auto">
            <a:xfrm>
              <a:off x="975" y="2698"/>
              <a:ext cx="4285" cy="865"/>
              <a:chOff x="1020" y="2902"/>
              <a:chExt cx="4285" cy="861"/>
            </a:xfrm>
          </p:grpSpPr>
          <p:sp>
            <p:nvSpPr>
              <p:cNvPr id="203803" name="Text Box 44"/>
              <p:cNvSpPr txBox="1">
                <a:spLocks noChangeArrowheads="1"/>
              </p:cNvSpPr>
              <p:nvPr/>
            </p:nvSpPr>
            <p:spPr bwMode="auto">
              <a:xfrm>
                <a:off x="1020" y="3249"/>
                <a:ext cx="72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ea typeface="標楷體" pitchFamily="65" charset="-120"/>
                  </a:rPr>
                  <a:t>第四次出場</a:t>
                </a:r>
                <a:endParaRPr lang="en-US" altLang="zh-TW" sz="1800" b="1">
                  <a:latin typeface="標楷體" pitchFamily="65" charset="-120"/>
                  <a:ea typeface="標楷體" pitchFamily="65" charset="-120"/>
                </a:endParaRPr>
              </a:p>
            </p:txBody>
          </p:sp>
          <p:grpSp>
            <p:nvGrpSpPr>
              <p:cNvPr id="203804" name="Group 42"/>
              <p:cNvGrpSpPr>
                <a:grpSpLocks/>
              </p:cNvGrpSpPr>
              <p:nvPr/>
            </p:nvGrpSpPr>
            <p:grpSpPr bwMode="auto">
              <a:xfrm>
                <a:off x="1752" y="2902"/>
                <a:ext cx="3553" cy="861"/>
                <a:chOff x="2367" y="3067"/>
                <a:chExt cx="3553" cy="861"/>
              </a:xfrm>
            </p:grpSpPr>
            <p:sp>
              <p:nvSpPr>
                <p:cNvPr id="203805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608" y="3067"/>
                  <a:ext cx="3312" cy="8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800" b="1">
                      <a:latin typeface="標楷體" pitchFamily="65" charset="-120"/>
                      <a:ea typeface="標楷體" pitchFamily="65" charset="-120"/>
                    </a:rPr>
                    <a:t>時間</a:t>
                  </a:r>
                  <a:r>
                    <a:rPr lang="en-US" altLang="zh-TW" sz="1800" b="1">
                      <a:latin typeface="標楷體" pitchFamily="65" charset="-120"/>
                      <a:ea typeface="標楷體" pitchFamily="65" charset="-120"/>
                    </a:rPr>
                    <a:t>—</a:t>
                  </a:r>
                  <a:r>
                    <a:rPr lang="zh-TW" altLang="en-US" sz="1800" b="1">
                      <a:latin typeface="標楷體" pitchFamily="65" charset="-120"/>
                      <a:ea typeface="標楷體" pitchFamily="65" charset="-120"/>
                    </a:rPr>
                    <a:t>中秋以後，將近初冬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800" b="1">
                      <a:latin typeface="標楷體" pitchFamily="65" charset="-120"/>
                      <a:ea typeface="標楷體" pitchFamily="65" charset="-120"/>
                    </a:rPr>
                    <a:t>狀態</a:t>
                  </a:r>
                  <a:r>
                    <a:rPr lang="en-US" altLang="zh-TW" sz="1800" b="1">
                      <a:latin typeface="標楷體" pitchFamily="65" charset="-120"/>
                      <a:ea typeface="標楷體" pitchFamily="65" charset="-120"/>
                    </a:rPr>
                    <a:t>—</a:t>
                  </a:r>
                  <a:r>
                    <a:rPr lang="zh-TW" altLang="en-US" sz="1800" b="1">
                      <a:latin typeface="標楷體" pitchFamily="65" charset="-120"/>
                      <a:ea typeface="標楷體" pitchFamily="65" charset="-120"/>
                    </a:rPr>
                    <a:t>用手走來（喪失人的尊嚴）、黑瘦（更窮苦）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800" b="1">
                      <a:latin typeface="標楷體" pitchFamily="65" charset="-120"/>
                      <a:ea typeface="標楷體" pitchFamily="65" charset="-120"/>
                    </a:rPr>
                    <a:t>舉止</a:t>
                  </a:r>
                  <a:r>
                    <a:rPr lang="en-US" altLang="zh-TW" sz="1800" b="1">
                      <a:latin typeface="標楷體" pitchFamily="65" charset="-120"/>
                      <a:ea typeface="標楷體" pitchFamily="65" charset="-120"/>
                    </a:rPr>
                    <a:t>—</a:t>
                  </a:r>
                  <a:r>
                    <a:rPr lang="zh-TW" altLang="en-US" sz="1800" b="1">
                      <a:latin typeface="標楷體" pitchFamily="65" charset="-120"/>
                      <a:ea typeface="標楷體" pitchFamily="65" charset="-120"/>
                    </a:rPr>
                    <a:t>付錢喝酒、懇求別取笑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800" b="1">
                      <a:latin typeface="標楷體" pitchFamily="65" charset="-120"/>
                      <a:ea typeface="標楷體" pitchFamily="65" charset="-120"/>
                    </a:rPr>
                    <a:t>掌櫃只記掛孔乙己所欠的十九個錢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800" b="1">
                      <a:latin typeface="標楷體" pitchFamily="65" charset="-120"/>
                      <a:ea typeface="標楷體" pitchFamily="65" charset="-120"/>
                    </a:rPr>
                    <a:t>在眾人笑聲中用手走去</a:t>
                  </a:r>
                </a:p>
              </p:txBody>
            </p:sp>
            <p:grpSp>
              <p:nvGrpSpPr>
                <p:cNvPr id="203806" name="Group 44"/>
                <p:cNvGrpSpPr>
                  <a:grpSpLocks/>
                </p:cNvGrpSpPr>
                <p:nvPr/>
              </p:nvGrpSpPr>
              <p:grpSpPr bwMode="auto">
                <a:xfrm>
                  <a:off x="2367" y="3161"/>
                  <a:ext cx="227" cy="692"/>
                  <a:chOff x="2367" y="3161"/>
                  <a:chExt cx="227" cy="692"/>
                </a:xfrm>
              </p:grpSpPr>
              <p:sp>
                <p:nvSpPr>
                  <p:cNvPr id="203807" name="AutoShape 45"/>
                  <p:cNvSpPr>
                    <a:spLocks/>
                  </p:cNvSpPr>
                  <p:nvPr/>
                </p:nvSpPr>
                <p:spPr bwMode="auto">
                  <a:xfrm>
                    <a:off x="2480" y="3161"/>
                    <a:ext cx="113" cy="692"/>
                  </a:xfrm>
                  <a:prstGeom prst="leftBracket">
                    <a:avLst>
                      <a:gd name="adj" fmla="val 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zh-TW" altLang="en-US" sz="1800" b="1"/>
                  </a:p>
                </p:txBody>
              </p:sp>
              <p:sp>
                <p:nvSpPr>
                  <p:cNvPr id="203808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2480" y="3333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03809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367" y="350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03810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480" y="3681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</p:grpSp>
        <p:sp>
          <p:nvSpPr>
            <p:cNvPr id="203791" name="Text Box 44"/>
            <p:cNvSpPr txBox="1">
              <a:spLocks noChangeArrowheads="1"/>
            </p:cNvSpPr>
            <p:nvPr/>
          </p:nvSpPr>
          <p:spPr bwMode="auto">
            <a:xfrm>
              <a:off x="1303" y="3633"/>
              <a:ext cx="720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zh-TW" sz="1800" b="1">
                  <a:latin typeface="標楷體" pitchFamily="65" charset="-120"/>
                  <a:ea typeface="標楷體" pitchFamily="65" charset="-120"/>
                </a:rPr>
                <a:t>孔乙己可能</a:t>
              </a:r>
              <a:endParaRPr lang="zh-TW" altLang="en-US" sz="1800" b="1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zh-TW" sz="1800" b="1">
                  <a:latin typeface="標楷體" pitchFamily="65" charset="-120"/>
                  <a:ea typeface="標楷體" pitchFamily="65" charset="-120"/>
                </a:rPr>
                <a:t>已死的結局</a:t>
              </a:r>
              <a:endParaRPr lang="en-US" altLang="zh-TW" sz="1800" b="1">
                <a:latin typeface="標楷體" pitchFamily="65" charset="-120"/>
                <a:ea typeface="標楷體" pitchFamily="65" charset="-120"/>
              </a:endParaRPr>
            </a:p>
          </p:txBody>
        </p:sp>
        <p:grpSp>
          <p:nvGrpSpPr>
            <p:cNvPr id="203792" name="Group 50"/>
            <p:cNvGrpSpPr>
              <a:grpSpLocks/>
            </p:cNvGrpSpPr>
            <p:nvPr/>
          </p:nvGrpSpPr>
          <p:grpSpPr bwMode="auto">
            <a:xfrm>
              <a:off x="2038" y="3589"/>
              <a:ext cx="2833" cy="519"/>
              <a:chOff x="1973" y="3748"/>
              <a:chExt cx="2833" cy="517"/>
            </a:xfrm>
          </p:grpSpPr>
          <p:sp>
            <p:nvSpPr>
              <p:cNvPr id="203799" name="Text Box 44"/>
              <p:cNvSpPr txBox="1">
                <a:spLocks noChangeArrowheads="1"/>
              </p:cNvSpPr>
              <p:nvPr/>
            </p:nvSpPr>
            <p:spPr bwMode="auto">
              <a:xfrm>
                <a:off x="2214" y="3748"/>
                <a:ext cx="2592" cy="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zh-TW" sz="1800" b="1">
                    <a:latin typeface="標楷體" pitchFamily="65" charset="-120"/>
                    <a:ea typeface="標楷體" pitchFamily="65" charset="-120"/>
                  </a:rPr>
                  <a:t>年關、端午、中秋</a:t>
                </a:r>
                <a:r>
                  <a:rPr lang="zh-TW" altLang="zh-TW" sz="1800" b="1">
                    <a:ea typeface="標楷體" pitchFamily="65" charset="-120"/>
                  </a:rPr>
                  <a:t>、</a:t>
                </a:r>
                <a:r>
                  <a:rPr lang="zh-TW" altLang="zh-TW" sz="1800" b="1">
                    <a:latin typeface="標楷體" pitchFamily="65" charset="-120"/>
                    <a:ea typeface="標楷體" pitchFamily="65" charset="-120"/>
                  </a:rPr>
                  <a:t>又年關，不見孔乙己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zh-TW" sz="1800" b="1">
                    <a:latin typeface="標楷體" pitchFamily="65" charset="-120"/>
                    <a:ea typeface="標楷體" pitchFamily="65" charset="-120"/>
                  </a:rPr>
                  <a:t>掌櫃只叨唸「還欠十九個錢」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zh-TW" sz="1800" b="1">
                    <a:latin typeface="標楷體" pitchFamily="65" charset="-120"/>
                    <a:ea typeface="標楷體" pitchFamily="65" charset="-120"/>
                  </a:rPr>
                  <a:t>至今未見孔乙己，小伙計想他大約死了</a:t>
                </a:r>
                <a:endParaRPr lang="en-US" altLang="zh-TW" sz="1800" b="1">
                  <a:latin typeface="標楷體" pitchFamily="65" charset="-120"/>
                  <a:ea typeface="標楷體" pitchFamily="65" charset="-120"/>
                </a:endParaRPr>
              </a:p>
            </p:txBody>
          </p:sp>
          <p:grpSp>
            <p:nvGrpSpPr>
              <p:cNvPr id="203800" name="Group 52"/>
              <p:cNvGrpSpPr>
                <a:grpSpLocks/>
              </p:cNvGrpSpPr>
              <p:nvPr/>
            </p:nvGrpSpPr>
            <p:grpSpPr bwMode="auto">
              <a:xfrm>
                <a:off x="1973" y="3841"/>
                <a:ext cx="227" cy="348"/>
                <a:chOff x="1973" y="3841"/>
                <a:chExt cx="227" cy="348"/>
              </a:xfrm>
            </p:grpSpPr>
            <p:sp>
              <p:nvSpPr>
                <p:cNvPr id="203801" name="AutoShape 53"/>
                <p:cNvSpPr>
                  <a:spLocks/>
                </p:cNvSpPr>
                <p:nvPr/>
              </p:nvSpPr>
              <p:spPr bwMode="auto">
                <a:xfrm>
                  <a:off x="2086" y="3841"/>
                  <a:ext cx="113" cy="348"/>
                </a:xfrm>
                <a:prstGeom prst="leftBracket">
                  <a:avLst>
                    <a:gd name="adj" fmla="val 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 b="1"/>
                </a:p>
              </p:txBody>
            </p:sp>
            <p:sp>
              <p:nvSpPr>
                <p:cNvPr id="203802" name="Line 54"/>
                <p:cNvSpPr>
                  <a:spLocks noChangeShapeType="1"/>
                </p:cNvSpPr>
                <p:nvPr/>
              </p:nvSpPr>
              <p:spPr bwMode="auto">
                <a:xfrm>
                  <a:off x="1973" y="4016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203793" name="Group 62"/>
            <p:cNvGrpSpPr>
              <a:grpSpLocks/>
            </p:cNvGrpSpPr>
            <p:nvPr/>
          </p:nvGrpSpPr>
          <p:grpSpPr bwMode="auto">
            <a:xfrm>
              <a:off x="793" y="1103"/>
              <a:ext cx="204" cy="2027"/>
              <a:chOff x="748" y="1162"/>
              <a:chExt cx="204" cy="2018"/>
            </a:xfrm>
          </p:grpSpPr>
          <p:sp>
            <p:nvSpPr>
              <p:cNvPr id="203795" name="Line 13"/>
              <p:cNvSpPr>
                <a:spLocks noChangeShapeType="1"/>
              </p:cNvSpPr>
              <p:nvPr/>
            </p:nvSpPr>
            <p:spPr bwMode="auto">
              <a:xfrm>
                <a:off x="748" y="2115"/>
                <a:ext cx="20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3796" name="AutoShape 57"/>
              <p:cNvSpPr>
                <a:spLocks/>
              </p:cNvSpPr>
              <p:nvPr/>
            </p:nvSpPr>
            <p:spPr bwMode="auto">
              <a:xfrm>
                <a:off x="839" y="1162"/>
                <a:ext cx="113" cy="2018"/>
              </a:xfrm>
              <a:prstGeom prst="leftBracket">
                <a:avLst>
                  <a:gd name="adj" fmla="val 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 b="1"/>
              </a:p>
            </p:txBody>
          </p:sp>
          <p:sp>
            <p:nvSpPr>
              <p:cNvPr id="203797" name="Line 13"/>
              <p:cNvSpPr>
                <a:spLocks noChangeShapeType="1"/>
              </p:cNvSpPr>
              <p:nvPr/>
            </p:nvSpPr>
            <p:spPr bwMode="auto">
              <a:xfrm>
                <a:off x="839" y="1752"/>
                <a:ext cx="1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3798" name="Line 13"/>
              <p:cNvSpPr>
                <a:spLocks noChangeShapeType="1"/>
              </p:cNvSpPr>
              <p:nvPr/>
            </p:nvSpPr>
            <p:spPr bwMode="auto">
              <a:xfrm>
                <a:off x="839" y="2544"/>
                <a:ext cx="1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03794" name="Text Box 2"/>
            <p:cNvSpPr txBox="1">
              <a:spLocks noChangeArrowheads="1"/>
            </p:cNvSpPr>
            <p:nvPr/>
          </p:nvSpPr>
          <p:spPr bwMode="auto">
            <a:xfrm>
              <a:off x="113" y="1755"/>
              <a:ext cx="227" cy="57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dist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ea typeface="標楷體" pitchFamily="65" charset="-120"/>
                </a:rPr>
                <a:t>孔乙己</a:t>
              </a:r>
              <a:endParaRPr lang="en-US" altLang="zh-TW" sz="2000" b="1"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11"/>
          <p:cNvSpPr>
            <a:spLocks noChangeArrowheads="1"/>
          </p:cNvSpPr>
          <p:nvPr/>
        </p:nvSpPr>
        <p:spPr bwMode="auto">
          <a:xfrm>
            <a:off x="719138" y="1700213"/>
            <a:ext cx="79565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600" b="1">
                <a:solidFill>
                  <a:srgbClr val="000000"/>
                </a:solidFill>
                <a:ea typeface="標楷體" pitchFamily="65" charset="-120"/>
              </a:rPr>
              <a:t>五、課文賞析</a:t>
            </a:r>
          </a:p>
        </p:txBody>
      </p:sp>
      <p:pic>
        <p:nvPicPr>
          <p:cNvPr id="204803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622300"/>
            <a:ext cx="8712200" cy="575945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　　小說一開始便以衣著、空間與動作，劃分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勞動者和讀過書且較有身分地位的人：做工的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「多是短衣幫」，「靠櫃外站著喝」；讀過書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的「穿長衫」進「店面隔壁的房子裡」，「慢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慢的坐喝」。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　　全文透過孔乙己四次出場，勾勒出其形貌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與遭遇。第一次出現時，作者寫孔乙己「皺紋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間時常夾些傷痕」，既寫蒼老，更刻劃其困頓</a:t>
            </a:r>
          </a:p>
        </p:txBody>
      </p:sp>
      <p:sp>
        <p:nvSpPr>
          <p:cNvPr id="205827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pic>
        <p:nvPicPr>
          <p:cNvPr id="20582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836613"/>
            <a:ext cx="8374062" cy="5545137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的處境，「傷痕」二字隱然透露社會對他的殘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酷。第二次出現時，他在小伙計面前熱心教導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「回」字有四種寫法，但小伙計也跟著其他人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鄙夷　孔乙己。第三次出現時，孔乙己給小孩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子茴香豆吃，表現他雖然落魄，但仍有一顆善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良的心。第四次出現時，孔乙己「臉上黑而且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瘦，已經不成樣子」，被打斷腿的他再也站不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起來了。</a:t>
            </a:r>
          </a:p>
        </p:txBody>
      </p:sp>
      <p:sp>
        <p:nvSpPr>
          <p:cNvPr id="206851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pic>
        <p:nvPicPr>
          <p:cNvPr id="206852" name="Picture 5" descr="圖片2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141663"/>
            <a:ext cx="298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3" name="Picture 6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60363" y="765175"/>
            <a:ext cx="8604250" cy="4525963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　　小說中有幾個重要的情節，如孔乙己一再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強調自己「清白」，眾人卻不斷揭他瘡疤；對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於孔乙己所受的苦，眾人拿他尋開心，甚至最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後孔乙己被丁舉人打斷腿的慘事，仍是旁人的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笑料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mtClean="0">
                <a:ea typeface="標楷體" pitchFamily="65" charset="-120"/>
              </a:rPr>
              <a:t>這些對比的敘述充滿張力，顯現作者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不僅關注孔乙己遭受迫害，更凸顯人世間的冷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酷與麻木，這正是魯迅亟　　欲揭出病因、療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救社會的寫作目的。</a:t>
            </a:r>
          </a:p>
        </p:txBody>
      </p:sp>
      <p:sp>
        <p:nvSpPr>
          <p:cNvPr id="207875" name="Rectangle 2"/>
          <p:cNvSpPr txBox="1">
            <a:spLocks noChangeArrowheads="1"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</a:t>
            </a:r>
          </a:p>
        </p:txBody>
      </p:sp>
      <p:grpSp>
        <p:nvGrpSpPr>
          <p:cNvPr id="207876" name="Group 9"/>
          <p:cNvGrpSpPr>
            <a:grpSpLocks/>
          </p:cNvGrpSpPr>
          <p:nvPr/>
        </p:nvGrpSpPr>
        <p:grpSpPr bwMode="auto">
          <a:xfrm>
            <a:off x="4967288" y="5084763"/>
            <a:ext cx="433387" cy="431800"/>
            <a:chOff x="3129" y="3203"/>
            <a:chExt cx="273" cy="272"/>
          </a:xfrm>
        </p:grpSpPr>
        <p:sp>
          <p:nvSpPr>
            <p:cNvPr id="207879" name="Text Box 4"/>
            <p:cNvSpPr txBox="1">
              <a:spLocks noChangeArrowheads="1"/>
            </p:cNvSpPr>
            <p:nvPr/>
          </p:nvSpPr>
          <p:spPr bwMode="auto">
            <a:xfrm>
              <a:off x="3129" y="3203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ea typeface="標楷體" pitchFamily="65" charset="-120"/>
                </a:rPr>
                <a:t>ㄐㄧ</a:t>
              </a:r>
            </a:p>
          </p:txBody>
        </p:sp>
        <p:pic>
          <p:nvPicPr>
            <p:cNvPr id="207880" name="Picture 5" descr="二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" y="324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7877" name="Picture 7" descr="圖片2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5111750"/>
            <a:ext cx="298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78" name="Picture 8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19113" y="765175"/>
            <a:ext cx="8229600" cy="4525963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　　作者以寫實的筆觸，揭露現實、控訴現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實，不僅喚起大眾對社會現象的關注，也藉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由孔乙己迂腐且不合時宜的形象，令人省思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今日知識分子該有的能力與格局。文章小中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見大，堪稱魯迅傳世佳作。</a:t>
            </a:r>
          </a:p>
        </p:txBody>
      </p:sp>
      <p:sp>
        <p:nvSpPr>
          <p:cNvPr id="208899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-4</a:t>
            </a:r>
          </a:p>
        </p:txBody>
      </p:sp>
      <p:pic>
        <p:nvPicPr>
          <p:cNvPr id="208900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8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3" name="Text Box 5"/>
          <p:cNvSpPr txBox="1">
            <a:spLocks noChangeArrowheads="1"/>
          </p:cNvSpPr>
          <p:nvPr/>
        </p:nvSpPr>
        <p:spPr bwMode="auto">
          <a:xfrm>
            <a:off x="684213" y="908050"/>
            <a:ext cx="61928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ea typeface="標楷體" pitchFamily="65" charset="-120"/>
              </a:rPr>
              <a:t>鄙夷</a:t>
            </a:r>
            <a:r>
              <a:rPr lang="zh-TW" altLang="en-US">
                <a:ea typeface="標楷體" pitchFamily="65" charset="-120"/>
              </a:rPr>
              <a:t>：瞧不起。</a:t>
            </a:r>
          </a:p>
          <a:p>
            <a:pPr eaLnBrk="1" hangingPunct="1">
              <a:spcBef>
                <a:spcPct val="50000"/>
              </a:spcBef>
            </a:pPr>
            <a:endParaRPr lang="zh-TW" altLang="en-US" b="1">
              <a:ea typeface="標楷體" pitchFamily="65" charset="-120"/>
            </a:endParaRPr>
          </a:p>
        </p:txBody>
      </p:sp>
      <p:pic>
        <p:nvPicPr>
          <p:cNvPr id="209924" name="Picture 9" descr="下ICON-回課文賞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6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直排文字版面配置區 4"/>
          <p:cNvSpPr>
            <a:spLocks/>
          </p:cNvSpPr>
          <p:nvPr/>
        </p:nvSpPr>
        <p:spPr bwMode="auto">
          <a:xfrm>
            <a:off x="395288" y="908050"/>
            <a:ext cx="856932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en-US" b="1">
                <a:ea typeface="標楷體" pitchFamily="65" charset="-120"/>
              </a:rPr>
              <a:t>舊社會的弊端</a:t>
            </a:r>
            <a:r>
              <a:rPr lang="zh-TW" altLang="en-US">
                <a:ea typeface="標楷體" pitchFamily="65" charset="-120"/>
              </a:rPr>
              <a:t>：此指科舉制度結束前後的社會現象。科舉廢除，使讀書人一生努力的目標頓然落空，孔乙己是讀書人，但考不上秀才，被人嘲笑，不受尊重；失去舞臺的讀書人在社會上無立足地，且備受奚落嘲笑。孔乙己和丁舉人是科舉制度所分化的兩極，社會對於受苦的孔乙己撻伐諷刺，卻對丁舉人任用私刑的惡行包容接受，呈現世界沒有正義公理，社會缺乏憐憫同情的弊端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7" name="Text Box 4"/>
          <p:cNvSpPr txBox="1">
            <a:spLocks noChangeArrowheads="1"/>
          </p:cNvSpPr>
          <p:nvPr/>
        </p:nvSpPr>
        <p:spPr bwMode="auto">
          <a:xfrm>
            <a:off x="755650" y="836613"/>
            <a:ext cx="61928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ea typeface="標楷體" pitchFamily="65" charset="-120"/>
              </a:rPr>
              <a:t>亟：</a:t>
            </a:r>
            <a:r>
              <a:rPr lang="zh-TW" altLang="en-US">
                <a:ea typeface="標楷體" pitchFamily="65" charset="-120"/>
              </a:rPr>
              <a:t>急切。</a:t>
            </a:r>
          </a:p>
          <a:p>
            <a:pPr eaLnBrk="1" hangingPunct="1">
              <a:spcBef>
                <a:spcPct val="50000"/>
              </a:spcBef>
            </a:pPr>
            <a:endParaRPr lang="zh-TW" altLang="en-US">
              <a:ea typeface="標楷體" pitchFamily="65" charset="-120"/>
            </a:endParaRPr>
          </a:p>
        </p:txBody>
      </p:sp>
      <p:pic>
        <p:nvPicPr>
          <p:cNvPr id="210948" name="Picture 6" descr="下ICON-回課文賞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kumimoji="0" lang="zh-TW" altLang="en-US" sz="66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六、問</a:t>
            </a:r>
            <a:r>
              <a:rPr lang="zh-TW" altLang="en-US" sz="66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題討論</a:t>
            </a:r>
          </a:p>
        </p:txBody>
      </p:sp>
      <p:pic>
        <p:nvPicPr>
          <p:cNvPr id="211971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內容版面配置區 2"/>
          <p:cNvSpPr txBox="1">
            <a:spLocks/>
          </p:cNvSpPr>
          <p:nvPr/>
        </p:nvSpPr>
        <p:spPr bwMode="auto">
          <a:xfrm>
            <a:off x="107950" y="620713"/>
            <a:ext cx="87963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一、這篇小說為何透過小伙計的觀點來敘述孔乙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己？作者的用意何在？</a:t>
            </a:r>
          </a:p>
        </p:txBody>
      </p:sp>
      <p:sp>
        <p:nvSpPr>
          <p:cNvPr id="585733" name="Rectangle 5"/>
          <p:cNvSpPr>
            <a:spLocks noChangeArrowheads="1"/>
          </p:cNvSpPr>
          <p:nvPr/>
        </p:nvSpPr>
        <p:spPr bwMode="auto">
          <a:xfrm>
            <a:off x="107950" y="1700213"/>
            <a:ext cx="8929688" cy="44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赤子情懷，真實人生：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孔乙己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第一人稱寫成，敘事者「我」是酒店裡的小伙計，此感受發自一個孩子的內心，沒有矯飾。魯迅選擇從入世未深的少年角度來審視生活，以他的眼睛來觀察周遭社會，留意到旁人不曾注意的瑣碎小事，提供真切的畫面，如分茴香豆給孩子、從不拖欠的好品行，讓讀者看見孔乙己雖迂腐卻有善良的心；雖潦倒頹唐、貧窮不爭氣，卻知羞恥，因此得以更真實、更全面的看見孔乙己的人生。</a:t>
            </a:r>
          </a:p>
        </p:txBody>
      </p:sp>
      <p:pic>
        <p:nvPicPr>
          <p:cNvPr id="212996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3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3"/>
          <p:cNvSpPr>
            <a:spLocks noChangeArrowheads="1"/>
          </p:cNvSpPr>
          <p:nvPr/>
        </p:nvSpPr>
        <p:spPr bwMode="auto">
          <a:xfrm>
            <a:off x="323850" y="733425"/>
            <a:ext cx="8640763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小人物眼中的大鏡頭：小伙計做的是溫酒之類枯燥的差事，所以關注的是孔乙己惹人發笑和遭人恥笑的鏡頭，這樣的情節正符合孩子的心理特點，讓小說呈現悲喜交融的樣貌。其次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，透過小伙計的眼睛將場景與敘事集中於酒店當中，孔乙己的生活便被聚焦於視角之下，充滿表現的張力。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14019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內容版面配置區 2"/>
          <p:cNvSpPr txBox="1">
            <a:spLocks/>
          </p:cNvSpPr>
          <p:nvPr/>
        </p:nvSpPr>
        <p:spPr bwMode="auto">
          <a:xfrm>
            <a:off x="250825" y="765175"/>
            <a:ext cx="88931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ea typeface="標楷體" pitchFamily="65" charset="-120"/>
              </a:rPr>
              <a:t>二、試根據這篇小說，分析孔乙己的性格特徵。</a:t>
            </a:r>
          </a:p>
        </p:txBody>
      </p:sp>
      <p:sp>
        <p:nvSpPr>
          <p:cNvPr id="586755" name="Rectangle 3"/>
          <p:cNvSpPr>
            <a:spLocks noChangeArrowheads="1"/>
          </p:cNvSpPr>
          <p:nvPr/>
        </p:nvSpPr>
        <p:spPr bwMode="auto">
          <a:xfrm>
            <a:off x="107950" y="1485900"/>
            <a:ext cx="8929688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0850" indent="-45085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73138" indent="-3429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495425" indent="-3429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2017713" indent="-3429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540000" indent="-3429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9972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4544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9116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3688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個性善良：被笑而從不笑人，大方的給每個小孩一顆茴香豆。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愛面子：明明是被打斷腿，卻說成跌斷。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好吃懶做：做不到幾天（抄書）便連書紙筆硯一起消失，但在某方面他仍堅持在酒店裡不拖欠酒錢。</a:t>
            </a:r>
          </a:p>
        </p:txBody>
      </p:sp>
      <p:pic>
        <p:nvPicPr>
          <p:cNvPr id="215044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5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內容版面配置區 2"/>
          <p:cNvSpPr txBox="1">
            <a:spLocks/>
          </p:cNvSpPr>
          <p:nvPr/>
        </p:nvSpPr>
        <p:spPr bwMode="auto">
          <a:xfrm>
            <a:off x="107950" y="765175"/>
            <a:ext cx="88931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ea typeface="標楷體" pitchFamily="65" charset="-120"/>
              </a:rPr>
              <a:t>三、這篇小說中，哪些細節透露出社會的冷漠？</a:t>
            </a:r>
            <a:endParaRPr lang="zh-TW" altLang="en-US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87779" name="Rectangle 3"/>
          <p:cNvSpPr>
            <a:spLocks noChangeArrowheads="1"/>
          </p:cNvSpPr>
          <p:nvPr/>
        </p:nvSpPr>
        <p:spPr bwMode="auto">
          <a:xfrm>
            <a:off x="107950" y="1341438"/>
            <a:ext cx="8929688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0850" indent="-450850" eaLnBrk="0" hangingPunct="0">
              <a:spcBef>
                <a:spcPct val="20000"/>
              </a:spcBef>
              <a:buChar char="•"/>
              <a:tabLst>
                <a:tab pos="45085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73138" indent="-342900" eaLnBrk="0" hangingPunct="0">
              <a:spcBef>
                <a:spcPct val="20000"/>
              </a:spcBef>
              <a:buChar char="–"/>
              <a:tabLst>
                <a:tab pos="45085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495425" indent="-342900" eaLnBrk="0" hangingPunct="0">
              <a:spcBef>
                <a:spcPct val="20000"/>
              </a:spcBef>
              <a:buChar char="•"/>
              <a:tabLst>
                <a:tab pos="45085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2017713" indent="-342900" eaLnBrk="0" hangingPunct="0">
              <a:spcBef>
                <a:spcPct val="20000"/>
              </a:spcBef>
              <a:buChar char="–"/>
              <a:tabLst>
                <a:tab pos="45085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540000" indent="-342900" eaLnBrk="0" hangingPunct="0">
              <a:spcBef>
                <a:spcPct val="20000"/>
              </a:spcBef>
              <a:buChar char="»"/>
              <a:tabLst>
                <a:tab pos="45085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9972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085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4544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085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9116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085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3688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085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 sz="31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對於孔乙己的窮愁潦倒，眾人卻拿他逗趣尋開心，給他取綽號，嘲笑他窮酸。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 sz="31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他熱心教小伙計識字，卻被小伙計認為「討飯一樣的人，也配考我麼」。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 sz="31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孔乙己一再強調自己「清白」，眾人卻一再揭他瘡疤。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 sz="31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孔乙己被丁舉人打斷了腿的慘事，卻只是人們閒聊的話題，掌櫃隨口問，酒客信嘴答，一個漫不經心，一個毫不在意。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 sz="31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孔乙己未出現，掌櫃卻只關心孔乙己欠的酒錢。</a:t>
            </a:r>
          </a:p>
        </p:txBody>
      </p:sp>
      <p:pic>
        <p:nvPicPr>
          <p:cNvPr id="216068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9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6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七、應用練習</a:t>
            </a:r>
          </a:p>
        </p:txBody>
      </p:sp>
      <p:pic>
        <p:nvPicPr>
          <p:cNvPr id="217091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內容版面配置區 2"/>
          <p:cNvSpPr>
            <a:spLocks noGrp="1"/>
          </p:cNvSpPr>
          <p:nvPr>
            <p:ph idx="1"/>
          </p:nvPr>
        </p:nvSpPr>
        <p:spPr>
          <a:xfrm>
            <a:off x="107950" y="1052513"/>
            <a:ext cx="903605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下列選項「　」內的讀音，何者正確？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「茴」香豆：ㄏㄨㄟˊ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「羼」水：ㄔㄢ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「舀」酒：ㄊㄠˊ 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「蘸」墨汁：ㄓㄢ</a:t>
            </a:r>
          </a:p>
          <a:p>
            <a:pPr eaLnBrk="1" hangingPunct="1">
              <a:buFontTx/>
              <a:buNone/>
            </a:pP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538163" y="1052513"/>
            <a:ext cx="720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endParaRPr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5589" name="內容版面配置區 2"/>
          <p:cNvSpPr>
            <a:spLocks/>
          </p:cNvSpPr>
          <p:nvPr/>
        </p:nvSpPr>
        <p:spPr bwMode="auto">
          <a:xfrm>
            <a:off x="323850" y="4508500"/>
            <a:ext cx="8229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zh-TW" b="1">
                <a:latin typeface="標楷體" pitchFamily="65" charset="-120"/>
                <a:ea typeface="標楷體" pitchFamily="65" charset="-120"/>
              </a:rPr>
              <a:t>解析：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ㄔㄢˋ。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ㄧㄠˇ。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ㄓㄢˋ。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8117" name="Rectangle 7"/>
          <p:cNvSpPr>
            <a:spLocks noChangeArrowheads="1"/>
          </p:cNvSpPr>
          <p:nvPr/>
        </p:nvSpPr>
        <p:spPr bwMode="auto">
          <a:xfrm>
            <a:off x="2339975" y="-26988"/>
            <a:ext cx="409575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4400" b="1">
                <a:solidFill>
                  <a:schemeClr val="bg1"/>
                </a:solidFill>
                <a:ea typeface="標楷體" pitchFamily="65" charset="-120"/>
              </a:rPr>
              <a:t>一、單一選擇題</a:t>
            </a:r>
            <a:endParaRPr lang="zh-TW" altLang="en-US" sz="4400" b="1">
              <a:solidFill>
                <a:schemeClr val="bg1"/>
              </a:solidFill>
              <a:ea typeface="標楷體" pitchFamily="65" charset="-120"/>
            </a:endParaRPr>
          </a:p>
        </p:txBody>
      </p:sp>
      <p:pic>
        <p:nvPicPr>
          <p:cNvPr id="218118" name="Picture 8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/>
      <p:bldP spid="195589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內容版面配置區 2"/>
          <p:cNvSpPr>
            <a:spLocks noGrp="1"/>
          </p:cNvSpPr>
          <p:nvPr>
            <p:ph idx="1"/>
          </p:nvPr>
        </p:nvSpPr>
        <p:spPr>
          <a:xfrm>
            <a:off x="215900" y="765175"/>
            <a:ext cx="9109075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下列選項「　」內的字形，何者正確？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「暈」素不忌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一「付」凶臉孔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「吊」著打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一「牒」茴香豆</a:t>
            </a:r>
          </a:p>
          <a:p>
            <a:pPr marL="0" indent="0" eaLnBrk="1" hangingPunct="1">
              <a:buFontTx/>
              <a:buNone/>
            </a:pP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611188" y="765175"/>
            <a:ext cx="64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</a:p>
        </p:txBody>
      </p:sp>
      <p:sp>
        <p:nvSpPr>
          <p:cNvPr id="197637" name="內容版面配置區 2"/>
          <p:cNvSpPr>
            <a:spLocks/>
          </p:cNvSpPr>
          <p:nvPr/>
        </p:nvSpPr>
        <p:spPr bwMode="auto">
          <a:xfrm>
            <a:off x="468313" y="4076700"/>
            <a:ext cx="8208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暈→葷。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付→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副。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牒→碟。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19141" name="Picture 7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/>
      <p:bldP spid="197637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內容版面配置區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2909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下列字詞解釋，何者正確？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用指甲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「蘸」了酒：稀釋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「薦頭」的情面大：社會上有頭有臉的人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「頹唐」不安：恐懼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生活「闊綽」：豪華奢侈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827088" y="69215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</a:p>
        </p:txBody>
      </p:sp>
      <p:sp>
        <p:nvSpPr>
          <p:cNvPr id="199685" name="內容版面配置區 2"/>
          <p:cNvSpPr>
            <a:spLocks/>
          </p:cNvSpPr>
          <p:nvPr/>
        </p:nvSpPr>
        <p:spPr bwMode="auto">
          <a:xfrm>
            <a:off x="539750" y="3530600"/>
            <a:ext cx="84248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以物沾液體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以介紹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傭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工為業的人。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委靡不振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0165" name="Picture 7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4" grpId="0"/>
      <p:bldP spid="1996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TW" altLang="en-US" sz="4400" b="1">
              <a:solidFill>
                <a:schemeClr val="hlink"/>
              </a:solidFill>
            </a:endParaRPr>
          </a:p>
        </p:txBody>
      </p:sp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2051050" y="2206625"/>
            <a:ext cx="51133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6000" b="1">
                <a:ea typeface="標楷體" pitchFamily="65" charset="-120"/>
              </a:rPr>
              <a:t>二、作者介紹</a:t>
            </a:r>
          </a:p>
        </p:txBody>
      </p:sp>
      <p:pic>
        <p:nvPicPr>
          <p:cNvPr id="64516" name="Picture 7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內容版面配置區 2"/>
          <p:cNvSpPr>
            <a:spLocks noGrp="1"/>
          </p:cNvSpPr>
          <p:nvPr>
            <p:ph idx="1"/>
          </p:nvPr>
        </p:nvSpPr>
        <p:spPr>
          <a:xfrm>
            <a:off x="277813" y="774700"/>
            <a:ext cx="8686800" cy="3517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下列選項「　」內的詞語替換，何者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不恰當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？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孔乙己身上常常沒有「現錢」：現金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你怎的連半個秀才也「撈不到」：考不上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但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這些顧客，多是「短衣幫」：不怕冷的人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大抵沒有這樣「闊綽」：寬裕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682625" y="7651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</a:p>
        </p:txBody>
      </p:sp>
      <p:sp>
        <p:nvSpPr>
          <p:cNvPr id="201733" name="內容版面配置區 2"/>
          <p:cNvSpPr>
            <a:spLocks/>
          </p:cNvSpPr>
          <p:nvPr/>
        </p:nvSpPr>
        <p:spPr bwMode="auto">
          <a:xfrm>
            <a:off x="395288" y="4364038"/>
            <a:ext cx="8229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做工的人。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1189" name="Picture 7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2" grpId="0"/>
      <p:bldP spid="201733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內容版面配置區 2"/>
          <p:cNvSpPr>
            <a:spLocks noGrp="1"/>
          </p:cNvSpPr>
          <p:nvPr>
            <p:ph idx="1"/>
          </p:nvPr>
        </p:nvSpPr>
        <p:spPr>
          <a:xfrm>
            <a:off x="107950" y="701675"/>
            <a:ext cx="9036050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「孔乙己是站著喝酒而穿長衫的唯一的人。」關於這句話的解讀，下列何者正確？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孔乙己豪邁不羈，不屑與當時的知識分子為伍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從穿長衫卻站著喝酒，顯現孔乙己社經地位的尷尬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孔乙己擔心酒店的桌椅汙穢了長衫，所以站著喝酒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孔乙己站著喝酒以便觀察酒店內所有的人、事、物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538163" y="7620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</a:p>
        </p:txBody>
      </p:sp>
      <p:pic>
        <p:nvPicPr>
          <p:cNvPr id="222212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內容版面配置區 2"/>
          <p:cNvSpPr>
            <a:spLocks noGrp="1"/>
          </p:cNvSpPr>
          <p:nvPr>
            <p:ph idx="1"/>
          </p:nvPr>
        </p:nvSpPr>
        <p:spPr>
          <a:xfrm>
            <a:off x="323850" y="919163"/>
            <a:ext cx="8640763" cy="2797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從「君子固窮」、「對呀對呀！……回字有四樣寫法，你知道麼」 、「多乎哉？不多也」這些語言刻劃出孔乙己的哪些特質？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酸腐過氣、格局狹小 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引經據典、熱心助人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不求甚解、樂於分享 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驕傲自大、喜歡批評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754063" y="9048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</a:p>
        </p:txBody>
      </p:sp>
      <p:pic>
        <p:nvPicPr>
          <p:cNvPr id="223236" name="Picture 7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763588"/>
            <a:ext cx="8858250" cy="5473700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：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從不合時宜的文言語彙，適足以表現過氣文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人的酸腐；而將認字當成大學問並沾沾自喜，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更顯示知識格局的狹小。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4259" name="Picture 5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內容版面配置區 2"/>
          <p:cNvSpPr>
            <a:spLocks noGrp="1"/>
          </p:cNvSpPr>
          <p:nvPr>
            <p:ph idx="1"/>
          </p:nvPr>
        </p:nvSpPr>
        <p:spPr>
          <a:xfrm>
            <a:off x="95250" y="692150"/>
            <a:ext cx="904875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「青白臉色，皺紋間時常夾些傷痕，一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部亂蓬蓬的花白的鬍子。穿的雖然是長衫，可是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又髒又破，似乎十多年沒有補，也沒有洗。」以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上描述孔乙己形象的文字，讓讀者了解孔乙己是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個怎樣的人？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骯髒懶惰的敗家子</a:t>
            </a:r>
            <a:r>
              <a:rPr lang="zh-TW" altLang="zh-TW" sz="200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落拓潦倒的可憐人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喪家逃亡的貴族子弟</a:t>
            </a:r>
            <a:r>
              <a:rPr lang="zh-TW" altLang="zh-TW" sz="200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身體孱 弱的癆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病鬼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538163" y="69215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</a:p>
        </p:txBody>
      </p:sp>
      <p:sp>
        <p:nvSpPr>
          <p:cNvPr id="206853" name="內容版面配置區 2"/>
          <p:cNvSpPr>
            <a:spLocks/>
          </p:cNvSpPr>
          <p:nvPr/>
        </p:nvSpPr>
        <p:spPr bwMode="auto">
          <a:xfrm>
            <a:off x="107950" y="4768850"/>
            <a:ext cx="885666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從「青白臉色」、「傷痕」、「亂蓬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蓬的花白的鬍子」加上「又髒又破」的長衫，可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見其境遇潦倒。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25285" name="群組 2"/>
          <p:cNvGrpSpPr>
            <a:grpSpLocks/>
          </p:cNvGrpSpPr>
          <p:nvPr/>
        </p:nvGrpSpPr>
        <p:grpSpPr bwMode="auto">
          <a:xfrm>
            <a:off x="6453188" y="4333875"/>
            <a:ext cx="407987" cy="390525"/>
            <a:chOff x="5819629" y="188640"/>
            <a:chExt cx="407080" cy="390523"/>
          </a:xfrm>
        </p:grpSpPr>
        <p:sp>
          <p:nvSpPr>
            <p:cNvPr id="225290" name="文字方塊 1"/>
            <p:cNvSpPr txBox="1">
              <a:spLocks noChangeArrowheads="1"/>
            </p:cNvSpPr>
            <p:nvPr/>
          </p:nvSpPr>
          <p:spPr bwMode="auto">
            <a:xfrm>
              <a:off x="5819629" y="188640"/>
              <a:ext cx="365897" cy="390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b="1">
                  <a:ea typeface="標楷體" pitchFamily="65" charset="-120"/>
                </a:rPr>
                <a:t>ㄔㄢ</a:t>
              </a:r>
            </a:p>
          </p:txBody>
        </p:sp>
        <p:pic>
          <p:nvPicPr>
            <p:cNvPr id="225291" name="Picture 9" descr="D:\City\公事\THE PEOPLE\10202\102-PPT-II修訂\icon2\注音ICON\黑-二聲-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709" y="277489"/>
              <a:ext cx="216000" cy="2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286" name="群組 4"/>
          <p:cNvGrpSpPr>
            <a:grpSpLocks/>
          </p:cNvGrpSpPr>
          <p:nvPr/>
        </p:nvGrpSpPr>
        <p:grpSpPr bwMode="auto">
          <a:xfrm>
            <a:off x="7829550" y="4333875"/>
            <a:ext cx="414338" cy="390525"/>
            <a:chOff x="6467699" y="0"/>
            <a:chExt cx="413191" cy="390523"/>
          </a:xfrm>
        </p:grpSpPr>
        <p:sp>
          <p:nvSpPr>
            <p:cNvPr id="225288" name="文字方塊 3"/>
            <p:cNvSpPr txBox="1">
              <a:spLocks noChangeArrowheads="1"/>
            </p:cNvSpPr>
            <p:nvPr/>
          </p:nvSpPr>
          <p:spPr bwMode="auto">
            <a:xfrm>
              <a:off x="6467699" y="0"/>
              <a:ext cx="365698" cy="390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b="1">
                  <a:ea typeface="標楷體" pitchFamily="65" charset="-120"/>
                </a:rPr>
                <a:t>ㄌㄠ</a:t>
              </a:r>
            </a:p>
          </p:txBody>
        </p:sp>
        <p:pic>
          <p:nvPicPr>
            <p:cNvPr id="225289" name="Picture 10" descr="D:\City\公事\THE PEOPLE\10202\102-PPT-II修訂\icon2\注音ICON\黑-二聲-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4890" y="88849"/>
              <a:ext cx="216000" cy="2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287" name="Picture 13" descr="下一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/>
      <p:bldP spid="206853" grpId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內容版面配置區 2"/>
          <p:cNvSpPr>
            <a:spLocks noGrp="1"/>
          </p:cNvSpPr>
          <p:nvPr>
            <p:ph idx="1"/>
          </p:nvPr>
        </p:nvSpPr>
        <p:spPr>
          <a:xfrm>
            <a:off x="158750" y="768350"/>
            <a:ext cx="8805863" cy="28082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「孔乙己是這樣的使人快活，可是沒有他，別人也便這麼過。」由此句推測人們是用什麼心態看待孔乙己？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幸災樂禍　 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雪中送炭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乘人之危　 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人云亦云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609600" y="7651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</a:p>
        </p:txBody>
      </p:sp>
      <p:sp>
        <p:nvSpPr>
          <p:cNvPr id="208901" name="內容版面配置區 2"/>
          <p:cNvSpPr>
            <a:spLocks/>
          </p:cNvSpPr>
          <p:nvPr/>
        </p:nvSpPr>
        <p:spPr bwMode="auto">
          <a:xfrm>
            <a:off x="250825" y="3505200"/>
            <a:ext cx="8713788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對於他人的不幸遭遇引以為樂。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比喻在人艱困危急之時，給予適時的援助。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趁人有危難時加以要挾、迫害。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形容沒有獨立的見解，只會盲從跟隨。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6309" name="Picture 7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/>
      <p:bldP spid="208901" grpId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內容版面配置區 2"/>
          <p:cNvSpPr>
            <a:spLocks noGrp="1"/>
          </p:cNvSpPr>
          <p:nvPr>
            <p:ph idx="1"/>
          </p:nvPr>
        </p:nvSpPr>
        <p:spPr>
          <a:xfrm>
            <a:off x="323850" y="692150"/>
            <a:ext cx="8675688" cy="5276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下列選項中，關於魯迅的敘述，何者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錯誤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？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本名周樹人，曾赴日本學醫，後棄醫從文，企圖用文學改變國民精神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(B)《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阿Ｑ正傳》及《朝花夕拾》是其重要的小說代表作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小說以諷刺傳統社會弊病，剖析人性而稱世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其雜文結合文學性與政論性，嚴峻凜然、犀利深刻</a:t>
            </a:r>
          </a:p>
          <a:p>
            <a:pPr eaLnBrk="1" hangingPunct="1">
              <a:buFontTx/>
              <a:buNone/>
            </a:pP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754063" y="69215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</a:p>
        </p:txBody>
      </p:sp>
      <p:sp>
        <p:nvSpPr>
          <p:cNvPr id="210949" name="內容版面配置區 2"/>
          <p:cNvSpPr>
            <a:spLocks/>
          </p:cNvSpPr>
          <p:nvPr/>
        </p:nvSpPr>
        <p:spPr bwMode="auto">
          <a:xfrm>
            <a:off x="468313" y="5589588"/>
            <a:ext cx="8229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zh-TW" b="1">
                <a:latin typeface="標楷體" pitchFamily="65" charset="-120"/>
                <a:ea typeface="標楷體" pitchFamily="65" charset="-120"/>
              </a:rPr>
              <a:t>解析：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(B)《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朝花夕拾》為其散文集。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7333" name="Picture 7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/>
      <p:bldP spid="210949" grpId="0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內容版面配置區 2"/>
          <p:cNvSpPr>
            <a:spLocks noGrp="1"/>
          </p:cNvSpPr>
          <p:nvPr>
            <p:ph idx="1"/>
          </p:nvPr>
        </p:nvSpPr>
        <p:spPr>
          <a:xfrm>
            <a:off x="395288" y="765175"/>
            <a:ext cx="8229600" cy="39893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本文透過對孔乙己的描述，諷刺封建時代科舉制度對讀書人的戕　害，下列哪一部小說的內容也有相同的呈現？ 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(A)《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三國演義》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西遊記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》 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(C)《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儒林外史》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(D)《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金瓶梅》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838200" y="7651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</a:p>
        </p:txBody>
      </p:sp>
      <p:grpSp>
        <p:nvGrpSpPr>
          <p:cNvPr id="228356" name="群組 5"/>
          <p:cNvGrpSpPr>
            <a:grpSpLocks/>
          </p:cNvGrpSpPr>
          <p:nvPr/>
        </p:nvGrpSpPr>
        <p:grpSpPr bwMode="auto">
          <a:xfrm>
            <a:off x="6499225" y="1268413"/>
            <a:ext cx="449263" cy="539750"/>
            <a:chOff x="8338331" y="3501008"/>
            <a:chExt cx="449876" cy="541196"/>
          </a:xfrm>
        </p:grpSpPr>
        <p:sp>
          <p:nvSpPr>
            <p:cNvPr id="228358" name="文字方塊 4"/>
            <p:cNvSpPr txBox="1">
              <a:spLocks noChangeArrowheads="1"/>
            </p:cNvSpPr>
            <p:nvPr/>
          </p:nvSpPr>
          <p:spPr bwMode="auto">
            <a:xfrm>
              <a:off x="8338331" y="3501008"/>
              <a:ext cx="367213" cy="54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b="1">
                  <a:ea typeface="標楷體" pitchFamily="65" charset="-120"/>
                </a:rPr>
                <a:t>ㄑㄧㄤ</a:t>
              </a:r>
            </a:p>
          </p:txBody>
        </p:sp>
        <p:pic>
          <p:nvPicPr>
            <p:cNvPr id="228359" name="Picture 9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207" y="3690598"/>
              <a:ext cx="216000" cy="2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8357" name="Picture 9" descr="下一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6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內容版面配置區 2"/>
          <p:cNvSpPr>
            <a:spLocks noGrp="1"/>
          </p:cNvSpPr>
          <p:nvPr>
            <p:ph idx="1"/>
          </p:nvPr>
        </p:nvSpPr>
        <p:spPr>
          <a:xfrm>
            <a:off x="250825" y="763588"/>
            <a:ext cx="8858250" cy="5473700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：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元末‧羅貫中取材自三國歷史改編而成的故事。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明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吳承恩著，以唐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玄奘遠赴西域取經的故事為原型，結合書籍及民間傳說改編成書。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清‧吳敬梓揭露科舉弊害，嘲諷思想迂腐的士大夫階層。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明‧蘭陵笑笑生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著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，全書由《水滸傳》武松殺嫂一段演化而來，揭露當時腐朽黑暗的社會現象。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9379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內容版面配置區 2"/>
          <p:cNvSpPr>
            <a:spLocks noGrp="1"/>
          </p:cNvSpPr>
          <p:nvPr>
            <p:ph idx="1"/>
          </p:nvPr>
        </p:nvSpPr>
        <p:spPr>
          <a:xfrm>
            <a:off x="179388" y="765175"/>
            <a:ext cx="8640762" cy="1800225"/>
          </a:xfrm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None/>
            </a:pPr>
            <a:r>
              <a:rPr lang="zh-TW" altLang="zh-TW" smtClean="0">
                <a:ea typeface="標楷體" pitchFamily="65" charset="-120"/>
              </a:rPr>
              <a:t>二、本文中，作者善用對比手法凸顯人物及主題。請就課文內容，將「長衫客」或「短衣幫」的不同特質填入空格中。</a:t>
            </a:r>
            <a:endParaRPr lang="en-US" altLang="zh-TW" smtClean="0">
              <a:ea typeface="標楷體" pitchFamily="65" charset="-120"/>
            </a:endParaRPr>
          </a:p>
        </p:txBody>
      </p:sp>
      <p:graphicFrame>
        <p:nvGraphicFramePr>
          <p:cNvPr id="229430" name="Group 54"/>
          <p:cNvGraphicFramePr>
            <a:graphicFrameLocks noGrp="1"/>
          </p:cNvGraphicFramePr>
          <p:nvPr/>
        </p:nvGraphicFramePr>
        <p:xfrm>
          <a:off x="73025" y="2349500"/>
          <a:ext cx="8964613" cy="3743325"/>
        </p:xfrm>
        <a:graphic>
          <a:graphicData uri="http://schemas.openxmlformats.org/drawingml/2006/table">
            <a:tbl>
              <a:tblPr/>
              <a:tblGrid>
                <a:gridCol w="668338"/>
                <a:gridCol w="1609725"/>
                <a:gridCol w="3232150"/>
                <a:gridCol w="3454400"/>
              </a:tblGrid>
              <a:tr h="4857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7915" marR="67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人物特質</a:t>
                      </a:r>
                    </a:p>
                  </a:txBody>
                  <a:tcPr marL="67915" marR="67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長衫客</a:t>
                      </a:r>
                    </a:p>
                  </a:txBody>
                  <a:tcPr marL="67915" marR="67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短衣幫</a:t>
                      </a:r>
                    </a:p>
                  </a:txBody>
                  <a:tcPr marL="67915" marR="67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449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例</a:t>
                      </a:r>
                    </a:p>
                  </a:txBody>
                  <a:tcPr marL="67915" marR="679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穿著</a:t>
                      </a:r>
                    </a:p>
                  </a:txBody>
                  <a:tcPr marL="67915" marR="67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長衫</a:t>
                      </a:r>
                    </a:p>
                  </a:txBody>
                  <a:tcPr marL="67915" marR="67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短衣衫</a:t>
                      </a:r>
                    </a:p>
                  </a:txBody>
                  <a:tcPr marL="67915" marR="67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endParaRPr kumimoji="0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7915" marR="679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社會地位</a:t>
                      </a:r>
                    </a:p>
                  </a:txBody>
                  <a:tcPr marL="67915" marR="67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7915" marR="67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幹粗活的貧窮百姓</a:t>
                      </a:r>
                    </a:p>
                  </a:txBody>
                  <a:tcPr marL="67915" marR="67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endParaRPr kumimoji="0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7915" marR="679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喝酒姿勢</a:t>
                      </a:r>
                    </a:p>
                  </a:txBody>
                  <a:tcPr marL="67915" marR="67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坐著</a:t>
                      </a:r>
                    </a:p>
                  </a:txBody>
                  <a:tcPr marL="67915" marR="67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7915" marR="67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endParaRPr kumimoji="0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7915" marR="679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喝酒位置</a:t>
                      </a:r>
                    </a:p>
                  </a:txBody>
                  <a:tcPr marL="67915" marR="67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店面隔壁的房子裡</a:t>
                      </a:r>
                    </a:p>
                  </a:txBody>
                  <a:tcPr marL="67915" marR="67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7915" marR="67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endParaRPr kumimoji="0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7915" marR="679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花費</a:t>
                      </a:r>
                    </a:p>
                  </a:txBody>
                  <a:tcPr marL="67915" marR="67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至少十幾文錢</a:t>
                      </a:r>
                    </a:p>
                  </a:txBody>
                  <a:tcPr marL="67915" marR="67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7915" marR="67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endParaRPr kumimoji="0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7915" marR="679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食物</a:t>
                      </a:r>
                    </a:p>
                  </a:txBody>
                  <a:tcPr marL="67915" marR="679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7915" marR="67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一碗酒加上鹽煮筍或茴香豆</a:t>
                      </a:r>
                    </a:p>
                  </a:txBody>
                  <a:tcPr marL="67915" marR="67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087" name="Rectangle 47"/>
          <p:cNvSpPr>
            <a:spLocks noChangeArrowheads="1"/>
          </p:cNvSpPr>
          <p:nvPr/>
        </p:nvSpPr>
        <p:spPr bwMode="auto">
          <a:xfrm>
            <a:off x="2341563" y="3198813"/>
            <a:ext cx="288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 b="1">
                <a:solidFill>
                  <a:srgbClr val="FF0000"/>
                </a:solidFill>
                <a:ea typeface="標楷體" pitchFamily="65" charset="-120"/>
              </a:rPr>
              <a:t>富裕的知識分子</a:t>
            </a:r>
          </a:p>
        </p:txBody>
      </p:sp>
      <p:sp>
        <p:nvSpPr>
          <p:cNvPr id="215088" name="Rectangle 48"/>
          <p:cNvSpPr>
            <a:spLocks noChangeArrowheads="1"/>
          </p:cNvSpPr>
          <p:nvPr/>
        </p:nvSpPr>
        <p:spPr bwMode="auto">
          <a:xfrm>
            <a:off x="5581650" y="3717925"/>
            <a:ext cx="935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 b="1">
                <a:solidFill>
                  <a:srgbClr val="FF0000"/>
                </a:solidFill>
                <a:ea typeface="標楷體" pitchFamily="65" charset="-120"/>
              </a:rPr>
              <a:t>站著</a:t>
            </a:r>
          </a:p>
        </p:txBody>
      </p:sp>
      <p:sp>
        <p:nvSpPr>
          <p:cNvPr id="215090" name="Rectangle 50"/>
          <p:cNvSpPr>
            <a:spLocks noChangeArrowheads="1"/>
          </p:cNvSpPr>
          <p:nvPr/>
        </p:nvSpPr>
        <p:spPr bwMode="auto">
          <a:xfrm>
            <a:off x="5581650" y="4206875"/>
            <a:ext cx="3527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 b="1">
                <a:solidFill>
                  <a:srgbClr val="FF0000"/>
                </a:solidFill>
                <a:ea typeface="標楷體" pitchFamily="65" charset="-120"/>
              </a:rPr>
              <a:t>曲尺形的大櫃檯外</a:t>
            </a:r>
          </a:p>
        </p:txBody>
      </p:sp>
      <p:sp>
        <p:nvSpPr>
          <p:cNvPr id="215094" name="Rectangle 54"/>
          <p:cNvSpPr>
            <a:spLocks noChangeArrowheads="1"/>
          </p:cNvSpPr>
          <p:nvPr/>
        </p:nvSpPr>
        <p:spPr bwMode="auto">
          <a:xfrm>
            <a:off x="5581650" y="4710113"/>
            <a:ext cx="3527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 b="1">
                <a:solidFill>
                  <a:srgbClr val="FF0000"/>
                </a:solidFill>
                <a:ea typeface="標楷體" pitchFamily="65" charset="-120"/>
              </a:rPr>
              <a:t>四、五文錢</a:t>
            </a:r>
          </a:p>
        </p:txBody>
      </p:sp>
      <p:sp>
        <p:nvSpPr>
          <p:cNvPr id="215095" name="Rectangle 55"/>
          <p:cNvSpPr>
            <a:spLocks noChangeArrowheads="1"/>
          </p:cNvSpPr>
          <p:nvPr/>
        </p:nvSpPr>
        <p:spPr bwMode="auto">
          <a:xfrm>
            <a:off x="2341563" y="5430838"/>
            <a:ext cx="2232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 b="1">
                <a:solidFill>
                  <a:srgbClr val="FF0000"/>
                </a:solidFill>
                <a:ea typeface="標楷體" pitchFamily="65" charset="-120"/>
              </a:rPr>
              <a:t>酒加葷菜</a:t>
            </a:r>
          </a:p>
        </p:txBody>
      </p:sp>
      <p:pic>
        <p:nvPicPr>
          <p:cNvPr id="230451" name="Picture 5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0928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7" grpId="0"/>
      <p:bldP spid="215088" grpId="0"/>
      <p:bldP spid="215090" grpId="0"/>
      <p:bldP spid="215094" grpId="0"/>
      <p:bldP spid="2150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 txBox="1">
            <a:spLocks noChangeArrowheads="1"/>
          </p:cNvSpPr>
          <p:nvPr/>
        </p:nvSpPr>
        <p:spPr bwMode="auto">
          <a:xfrm>
            <a:off x="179388" y="755650"/>
            <a:ext cx="8821737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魯迅　，本名周樹人，字豫才，浙江省紹興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市人。生於清德宗光緒七年（西元一八八一年）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，卒於民國二十五年，年五十六。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魯迅自幼即奠定深厚的國學基礎，十八歲進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江南水師學堂，其間受西方進化論的影響，進而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大量閱讀外國文學和社會科學。二十二歲以官費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赴日本學醫，後棄醫從文，企圖用文學改變國民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精神。二十九歲回國，歷任杭州浙江師範學堂、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北京女子師範大學、廈門大學等教職。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5539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pic>
        <p:nvPicPr>
          <p:cNvPr id="65540" name="Picture 6" descr="圖片2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1006475"/>
            <a:ext cx="298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7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內容版面配置區 2"/>
          <p:cNvSpPr>
            <a:spLocks noGrp="1"/>
          </p:cNvSpPr>
          <p:nvPr>
            <p:ph idx="1"/>
          </p:nvPr>
        </p:nvSpPr>
        <p:spPr>
          <a:xfrm>
            <a:off x="457200" y="981075"/>
            <a:ext cx="8435975" cy="5184775"/>
          </a:xfrm>
        </p:spPr>
        <p:txBody>
          <a:bodyPr/>
          <a:lstStyle/>
          <a:p>
            <a:pPr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無論是在大飯店還是小飯館，飲食的過程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中，人生百態盡在其中。溫馨的一幕、爭執的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場面，或是令人驚喜的片刻，都讓在場的人難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忘。請以「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餐館一隅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」為題，敘述自己用餐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經驗中，讓你印象最深的人物或事件。文長約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四百字。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作法提示：</a:t>
            </a:r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文章請從旁觀者的立場進行敘述。</a:t>
            </a:r>
          </a:p>
          <a:p>
            <a:pPr eaLnBrk="1" hangingPunct="1">
              <a:buFontTx/>
              <a:buNone/>
            </a:pP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全文宜著重凸顯人物形象或事件背後的啟示。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31427" name="群組 2"/>
          <p:cNvGrpSpPr>
            <a:grpSpLocks/>
          </p:cNvGrpSpPr>
          <p:nvPr/>
        </p:nvGrpSpPr>
        <p:grpSpPr bwMode="auto">
          <a:xfrm>
            <a:off x="4211638" y="2852738"/>
            <a:ext cx="414337" cy="336550"/>
            <a:chOff x="7328629" y="4630651"/>
            <a:chExt cx="415127" cy="337508"/>
          </a:xfrm>
        </p:grpSpPr>
        <p:sp>
          <p:nvSpPr>
            <p:cNvPr id="231430" name="文字方塊 1"/>
            <p:cNvSpPr txBox="1">
              <a:spLocks noChangeArrowheads="1"/>
            </p:cNvSpPr>
            <p:nvPr/>
          </p:nvSpPr>
          <p:spPr bwMode="auto">
            <a:xfrm>
              <a:off x="7328629" y="4725144"/>
              <a:ext cx="369332" cy="243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b="1">
                  <a:ea typeface="標楷體" pitchFamily="65" charset="-120"/>
                </a:rPr>
                <a:t>ㄩ</a:t>
              </a:r>
            </a:p>
          </p:txBody>
        </p:sp>
        <p:pic>
          <p:nvPicPr>
            <p:cNvPr id="231431" name="Picture 7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7756" y="4630651"/>
              <a:ext cx="216000" cy="2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1428" name="Rectangle 8"/>
          <p:cNvSpPr>
            <a:spLocks noChangeArrowheads="1"/>
          </p:cNvSpPr>
          <p:nvPr/>
        </p:nvSpPr>
        <p:spPr bwMode="auto">
          <a:xfrm>
            <a:off x="2700338" y="-26988"/>
            <a:ext cx="353695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ea typeface="標楷體" pitchFamily="65" charset="-120"/>
              </a:rPr>
              <a:t>三、寫作練習</a:t>
            </a:r>
            <a:endParaRPr lang="en-US" altLang="zh-TW" sz="4400" b="1">
              <a:solidFill>
                <a:schemeClr val="bg1"/>
              </a:solidFill>
              <a:ea typeface="標楷體" pitchFamily="65" charset="-120"/>
            </a:endParaRPr>
          </a:p>
        </p:txBody>
      </p:sp>
      <p:pic>
        <p:nvPicPr>
          <p:cNvPr id="231429" name="Picture 9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0213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內容版面配置區 2"/>
          <p:cNvSpPr>
            <a:spLocks noGrp="1"/>
          </p:cNvSpPr>
          <p:nvPr>
            <p:ph idx="1"/>
          </p:nvPr>
        </p:nvSpPr>
        <p:spPr>
          <a:xfrm>
            <a:off x="590550" y="765175"/>
            <a:ext cx="8229600" cy="4525963"/>
          </a:xfrm>
        </p:spPr>
        <p:txBody>
          <a:bodyPr/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餐館一隅</a:t>
            </a:r>
            <a:endParaRPr lang="zh-TW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那是一個煙雨濛濛的周末，五臟廟的號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角在黃昏時刻響起，雙腳不聽使喚的前往巷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口「老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張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牛肉麵」，也許很多巷口都有一家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這樣的店，但是我家巷口這一家不同，老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張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是坐著輪椅送牛肉麵的。</a:t>
            </a:r>
            <a:endParaRPr lang="zh-TW" altLang="en-US" smtClean="0"/>
          </a:p>
        </p:txBody>
      </p:sp>
      <p:sp>
        <p:nvSpPr>
          <p:cNvPr id="232451" name="Text Box 6"/>
          <p:cNvSpPr txBox="1">
            <a:spLocks noChangeArrowheads="1"/>
          </p:cNvSpPr>
          <p:nvPr/>
        </p:nvSpPr>
        <p:spPr bwMode="auto">
          <a:xfrm>
            <a:off x="3349625" y="-26988"/>
            <a:ext cx="3167063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ea typeface="標楷體" pitchFamily="65" charset="-120"/>
              </a:rPr>
              <a:t>參考範例</a:t>
            </a:r>
          </a:p>
        </p:txBody>
      </p:sp>
      <p:pic>
        <p:nvPicPr>
          <p:cNvPr id="232452" name="Picture 8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內容版面配置區 2"/>
          <p:cNvSpPr>
            <a:spLocks noGrp="1"/>
          </p:cNvSpPr>
          <p:nvPr>
            <p:ph idx="1"/>
          </p:nvPr>
        </p:nvSpPr>
        <p:spPr>
          <a:xfrm>
            <a:off x="611188" y="692150"/>
            <a:ext cx="8496300" cy="55340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依照慣例選了靠餐車最近的位子坐下，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因為這樣方便與老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張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聊天，也可以順便幫忙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跑堂，老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張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人好，通常就多給我一盤泡菜或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豆乾。這一天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張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嫂不在，老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張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的手腳更靈活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，當他一手端著剛起鍋的牛肉麵，另一手便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迅速按住輪椅，確認方向，轉動並滑向客人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，送上餐點，然後輕聲重複確認點餐，接著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點頭微笑，一手又按住輪椅，轉輪離開，整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3475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內容版面配置區 2"/>
          <p:cNvSpPr>
            <a:spLocks noGrp="1"/>
          </p:cNvSpPr>
          <p:nvPr>
            <p:ph idx="1"/>
          </p:nvPr>
        </p:nvSpPr>
        <p:spPr>
          <a:xfrm>
            <a:off x="600075" y="692150"/>
            <a:ext cx="8220075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個流程通常只需要三十秒。而四肢健全的我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，經常記不住客人的餐點，說是幫忙跑堂，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我走來走去還不如老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張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滑來滑去的快。在餐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車後面的位子，讓我更清楚看到老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張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俐落的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身手：切豆乾、淋醬油、下麵、舀湯，然後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加上他獨一無二的迅疾雷電風火輪，跑堂送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餐，他才是專家。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4499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內容版面配置區 2"/>
          <p:cNvSpPr>
            <a:spLocks noGrp="1"/>
          </p:cNvSpPr>
          <p:nvPr>
            <p:ph idx="1"/>
          </p:nvPr>
        </p:nvSpPr>
        <p:spPr>
          <a:xfrm>
            <a:off x="600075" y="692150"/>
            <a:ext cx="8075613" cy="489743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老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張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為什麼坐在輪椅上已經不可考，巷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子裡曾經有老人家傳言他的腿是被自己母親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打斷的；如果問老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張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，他一向都說：「他的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腳比別人懶惰，所以找兩個輪子來使喚。」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我喜歡老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張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的爽朗，喜歡他誠懇、用心的牛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肉麵，更喜歡靜靜的坐在角落欣賞他上菜的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身影。　　　　　　　　　　　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林盈盈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5523" name="Picture 7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6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八、統測精選</a:t>
            </a:r>
          </a:p>
        </p:txBody>
      </p:sp>
      <p:pic>
        <p:nvPicPr>
          <p:cNvPr id="236547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693738"/>
            <a:ext cx="8785225" cy="547211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下列含「非」、「不」的文句，何者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沒有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語病？</a:t>
            </a:r>
          </a:p>
          <a:p>
            <a:pPr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那本暢銷書所講的，無非是些老生常談而已，略過不看倒也無妨</a:t>
            </a:r>
          </a:p>
          <a:p>
            <a:pPr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春節過後，民生物資價格不斷上漲，怎能不讓消費者不為之氣結</a:t>
            </a:r>
          </a:p>
          <a:p>
            <a:pPr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好不容易打敗許多對手，才能晉級決賽，所以我一定非堅持下去</a:t>
            </a:r>
          </a:p>
          <a:p>
            <a:pPr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氣象局說今天紫外線很強，出門不要忘了防晒，才能避免不晒傷         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﹝103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﹞</a:t>
            </a:r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6732588" y="1196975"/>
            <a:ext cx="201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答案：</a:t>
            </a: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endParaRPr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7572" name="Picture 5" descr="下一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774700"/>
            <a:ext cx="8569325" cy="4525963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解析：</a:t>
            </a:r>
          </a:p>
          <a:p>
            <a:pPr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應改為「怎能讓消費者不為之氣結」。</a:t>
            </a:r>
          </a:p>
          <a:p>
            <a:pPr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應改為「一定會堅持下去」。</a:t>
            </a:r>
          </a:p>
          <a:p>
            <a:pPr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應改為「才能避免晒傷」。</a:t>
            </a:r>
          </a:p>
          <a:p>
            <a:pPr>
              <a:buFontTx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本題測驗學生語文表達的能力。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8595" name="Picture 6" descr="下一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4"/>
          <p:cNvSpPr txBox="1">
            <a:spLocks noChangeArrowheads="1"/>
          </p:cNvSpPr>
          <p:nvPr/>
        </p:nvSpPr>
        <p:spPr bwMode="auto">
          <a:xfrm>
            <a:off x="323850" y="765175"/>
            <a:ext cx="8496300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小說敘寫人物，常以「臉部表情的描摹」來加強表現效果。下列文句，何者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沒有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使用這樣的敘寫方式？　</a:t>
            </a:r>
          </a:p>
          <a:p>
            <a:pPr algn="di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鳳姐偏揀了一碗鴿子蛋放在劉姥姥桌上。賈母這邊說聲「請」，劉姥姥便站起身來，高聲說道：「老劉！老劉！食量大如牛；吃個老母豬不抬頭！」說完，卻鼓著腮幫子，兩眼直視，一聲不語。眾人先還發怔，後來一想，上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上下下都一齊哈哈大笑起來　</a:t>
            </a:r>
          </a:p>
        </p:txBody>
      </p:sp>
      <p:pic>
        <p:nvPicPr>
          <p:cNvPr id="239619" name="Picture 5" descr="下一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0213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4"/>
          <p:cNvSpPr txBox="1">
            <a:spLocks noChangeArrowheads="1"/>
          </p:cNvSpPr>
          <p:nvPr/>
        </p:nvSpPr>
        <p:spPr bwMode="auto">
          <a:xfrm>
            <a:off x="395288" y="692150"/>
            <a:ext cx="828040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dist" eaLnBrk="1" hangingPunct="1">
              <a:spcBef>
                <a:spcPct val="50000"/>
              </a:spcBef>
              <a:buFontTx/>
              <a:buNone/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秀潔突然咬牙切齒地說：「不管有沒有觀眾，戲都應該好好演！」阿旺嫂正蹲著替孩子綁鞋帶，愣住了，手停下來，轉過頭，用疑惑的眼光仰視她，似乎不相信這句話出自她的口中；兩人目光「恰」的一下碰上了，秀潔立即別過頭去，她沒想到自己會這樣說　</a:t>
            </a:r>
          </a:p>
          <a:p>
            <a:pPr algn="dist" eaLnBrk="1" hangingPunct="1">
              <a:spcBef>
                <a:spcPct val="50000"/>
              </a:spcBef>
              <a:buFontTx/>
              <a:buNone/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「花菜賣多少錢？」巡警問。「大人要的，不用問價，肯要我的東西，就算運氣好。」參（秦得參）說。他就擇幾莖好的，用稻草貫著，恭敬地獻給他。「不，稱稱看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40643" name="Picture 5" descr="下一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0213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 txBox="1">
            <a:spLocks noChangeArrowheads="1"/>
          </p:cNvSpPr>
          <p:nvPr/>
        </p:nvSpPr>
        <p:spPr bwMode="auto">
          <a:xfrm>
            <a:off x="395288" y="765175"/>
            <a:ext cx="8675687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　　民國七年首次用魯迅為名，發表了中國新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文學　史上第一篇白話小說</a:t>
            </a:r>
            <a:r>
              <a:rPr lang="en-US" altLang="zh-TW">
                <a:ea typeface="標楷體" pitchFamily="65" charset="-120"/>
              </a:rPr>
              <a:t>〈</a:t>
            </a:r>
            <a:r>
              <a:rPr lang="zh-TW" altLang="en-US">
                <a:ea typeface="標楷體" pitchFamily="65" charset="-120"/>
              </a:rPr>
              <a:t>狂人日記</a:t>
            </a:r>
            <a:r>
              <a:rPr lang="en-US" altLang="zh-TW">
                <a:ea typeface="標楷體" pitchFamily="65" charset="-120"/>
              </a:rPr>
              <a:t>〉</a:t>
            </a:r>
            <a:r>
              <a:rPr lang="zh-TW" altLang="en-US">
                <a:ea typeface="標楷體" pitchFamily="65" charset="-120"/>
              </a:rPr>
              <a:t>　，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民國十年所發表的中篇小說</a:t>
            </a:r>
            <a:r>
              <a:rPr lang="en-US" altLang="zh-TW">
                <a:ea typeface="標楷體" pitchFamily="65" charset="-120"/>
              </a:rPr>
              <a:t>〈</a:t>
            </a:r>
            <a:r>
              <a:rPr lang="zh-TW" altLang="en-US">
                <a:ea typeface="標楷體" pitchFamily="65" charset="-120"/>
              </a:rPr>
              <a:t>阿Ｑ正傳</a:t>
            </a:r>
            <a:r>
              <a:rPr lang="en-US" altLang="zh-TW">
                <a:ea typeface="標楷體" pitchFamily="65" charset="-120"/>
              </a:rPr>
              <a:t>〉</a:t>
            </a:r>
            <a:r>
              <a:rPr lang="zh-TW" altLang="en-US">
                <a:ea typeface="標楷體" pitchFamily="65" charset="-120"/>
              </a:rPr>
              <a:t>　尤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為著名，其小說以諷刺傳統社會弊病，剖析人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性而稱世。此外，他創作最多的是「雜文　」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，將文學性與政論性結合成短小精悍   的說理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文章，文風嚴峻凜　然、文筆犀利深刻。</a:t>
            </a:r>
          </a:p>
        </p:txBody>
      </p:sp>
      <p:sp>
        <p:nvSpPr>
          <p:cNvPr id="66563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pic>
        <p:nvPicPr>
          <p:cNvPr id="66564" name="Picture 4" descr="圖片2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1628775"/>
            <a:ext cx="298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 descr="圖片2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1628775"/>
            <a:ext cx="298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 descr="圖片2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2205038"/>
            <a:ext cx="298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7" name="Group 9"/>
          <p:cNvGrpSpPr>
            <a:grpSpLocks/>
          </p:cNvGrpSpPr>
          <p:nvPr/>
        </p:nvGrpSpPr>
        <p:grpSpPr bwMode="auto">
          <a:xfrm>
            <a:off x="3708400" y="4365625"/>
            <a:ext cx="431800" cy="720725"/>
            <a:chOff x="2835" y="2568"/>
            <a:chExt cx="272" cy="454"/>
          </a:xfrm>
        </p:grpSpPr>
        <p:sp>
          <p:nvSpPr>
            <p:cNvPr id="66573" name="Text Box 7"/>
            <p:cNvSpPr txBox="1">
              <a:spLocks noChangeArrowheads="1"/>
            </p:cNvSpPr>
            <p:nvPr/>
          </p:nvSpPr>
          <p:spPr bwMode="auto">
            <a:xfrm>
              <a:off x="2835" y="2568"/>
              <a:ext cx="231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ea typeface="標楷體" pitchFamily="65" charset="-120"/>
                </a:rPr>
                <a:t>ㄌㄧㄣ</a:t>
              </a:r>
            </a:p>
          </p:txBody>
        </p:sp>
        <p:pic>
          <p:nvPicPr>
            <p:cNvPr id="66574" name="Picture 8" descr="黑-三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75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6568" name="Picture 10" descr="圖片2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357563"/>
            <a:ext cx="298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11" descr="下一頁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70" name="Group 15"/>
          <p:cNvGrpSpPr>
            <a:grpSpLocks/>
          </p:cNvGrpSpPr>
          <p:nvPr/>
        </p:nvGrpSpPr>
        <p:grpSpPr bwMode="auto">
          <a:xfrm>
            <a:off x="6948488" y="3860800"/>
            <a:ext cx="431800" cy="647700"/>
            <a:chOff x="1837" y="1117"/>
            <a:chExt cx="272" cy="408"/>
          </a:xfrm>
        </p:grpSpPr>
        <p:sp>
          <p:nvSpPr>
            <p:cNvPr id="66571" name="Text Box 16"/>
            <p:cNvSpPr txBox="1">
              <a:spLocks noChangeArrowheads="1"/>
            </p:cNvSpPr>
            <p:nvPr/>
          </p:nvSpPr>
          <p:spPr bwMode="auto">
            <a:xfrm>
              <a:off x="1837" y="1117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ea typeface="標楷體" pitchFamily="65" charset="-120"/>
                </a:rPr>
                <a:t>ㄏ ㄢ</a:t>
              </a:r>
            </a:p>
          </p:txBody>
        </p:sp>
        <p:pic>
          <p:nvPicPr>
            <p:cNvPr id="66572" name="Picture 17" descr="四聲-小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20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4"/>
          <p:cNvSpPr txBox="1">
            <a:spLocks noChangeArrowheads="1"/>
          </p:cNvSpPr>
          <p:nvPr/>
        </p:nvSpPr>
        <p:spPr bwMode="auto">
          <a:xfrm>
            <a:off x="395288" y="788988"/>
            <a:ext cx="8280400" cy="56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！」巡警幾番推辭著說，誠實的參，亦就掛上「稱仔」稱一稱，說：「大人，真客氣啦！才一斤十四兩。」　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（喝酒的人）又故意的高聲嚷道：「你一定又偷人家的東西了！」孔乙己睜大眼睛說，「你怎麼這樣憑空汙人清白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」「什麼清白？我前天親眼見了你偷何家的書，吊著打。」孔乙己便漲紅了臉，額上的青筋條條綻出，爭辯道：「竊書不能算偷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竊書！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讀書人的事，能算偷麼？」	  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〔105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統測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〕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4859338" y="5949950"/>
            <a:ext cx="201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答案：</a:t>
            </a: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endParaRPr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41668" name="Picture 6" descr="下一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0213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4"/>
          <p:cNvSpPr txBox="1">
            <a:spLocks noChangeArrowheads="1"/>
          </p:cNvSpPr>
          <p:nvPr/>
        </p:nvSpPr>
        <p:spPr bwMode="auto">
          <a:xfrm>
            <a:off x="395288" y="692150"/>
            <a:ext cx="8353425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ea typeface="標楷體" pitchFamily="65" charset="-120"/>
              </a:rPr>
              <a:t>解析：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「鼓著腮幫子，兩眼直視」寫劉姥姥誇張逗趣的表情。出自曹雪芹</a:t>
            </a:r>
            <a:r>
              <a:rPr lang="en-US" altLang="zh-TW">
                <a:solidFill>
                  <a:srgbClr val="FF0000"/>
                </a:solidFill>
                <a:ea typeface="標楷體" pitchFamily="65" charset="-120"/>
              </a:rPr>
              <a:t>〈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劉姥姥</a:t>
            </a:r>
            <a:r>
              <a:rPr lang="en-US" altLang="zh-TW">
                <a:solidFill>
                  <a:srgbClr val="FF0000"/>
                </a:solidFill>
                <a:ea typeface="標楷體" pitchFamily="65" charset="-120"/>
              </a:rPr>
              <a:t>〉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 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en-US" altLang="zh-TW" sz="1800">
                <a:ea typeface="標楷體" pitchFamily="65" charset="-120"/>
              </a:rPr>
              <a:t> 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「咬牙切齒」形容秀潔的憤怒情緒；「用疑惑的眼光仰視她，似乎不相信這句話出自她的口中」寫阿旺嫂帶著懷疑不相信的表情看著怎會說出這句話的秀潔。出自洪醒夫</a:t>
            </a:r>
            <a:r>
              <a:rPr lang="en-US" altLang="zh-TW">
                <a:solidFill>
                  <a:srgbClr val="FF0000"/>
                </a:solidFill>
                <a:ea typeface="標楷體" pitchFamily="65" charset="-120"/>
              </a:rPr>
              <a:t>〈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散戲</a:t>
            </a:r>
            <a:r>
              <a:rPr lang="en-US" altLang="zh-TW">
                <a:solidFill>
                  <a:srgbClr val="FF0000"/>
                </a:solidFill>
                <a:ea typeface="標楷體" pitchFamily="65" charset="-120"/>
              </a:rPr>
              <a:t>〉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出自賴和</a:t>
            </a:r>
            <a:r>
              <a:rPr lang="en-US" altLang="zh-TW">
                <a:solidFill>
                  <a:srgbClr val="FF0000"/>
                </a:solidFill>
                <a:ea typeface="標楷體" pitchFamily="65" charset="-120"/>
              </a:rPr>
              <a:t>〈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一桿「稱仔」</a:t>
            </a:r>
            <a:r>
              <a:rPr lang="en-US" altLang="zh-TW">
                <a:solidFill>
                  <a:srgbClr val="FF0000"/>
                </a:solidFill>
                <a:ea typeface="標楷體" pitchFamily="65" charset="-120"/>
              </a:rPr>
              <a:t>〉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「孔乙己睜大眼睛說，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你怎麼這樣憑空汙人清白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……』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」寫孔乙己被人汙衊的委屈，以及極力爭辯的情況；「漲紅了臉，額上的青筋條條綻出」強調孔乙己的心虛與惶恐。</a:t>
            </a:r>
            <a:endParaRPr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400" b="1">
                <a:ea typeface="標楷體" pitchFamily="65" charset="-120"/>
              </a:rPr>
              <a:t>●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本題測驗學生閱讀與理解的能力。</a:t>
            </a:r>
          </a:p>
        </p:txBody>
      </p:sp>
      <p:pic>
        <p:nvPicPr>
          <p:cNvPr id="242691" name="Picture 6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908050"/>
            <a:ext cx="8496300" cy="6192838"/>
          </a:xfrm>
        </p:spPr>
        <p:txBody>
          <a:bodyPr/>
          <a:lstStyle/>
          <a:p>
            <a:pPr marL="0" indent="0" algn="dist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在客氣的言談場合中，常為了不讓對方擔心</a:t>
            </a:r>
          </a:p>
          <a:p>
            <a:pPr marL="0" indent="0" algn="dist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，而向對方表示「自己狀況不錯」。下列畫底</a:t>
            </a:r>
          </a:p>
          <a:p>
            <a:pPr marL="0" indent="0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線處，何者表現此一言談態度？</a:t>
            </a:r>
          </a:p>
          <a:p>
            <a:pPr marL="0" indent="0" algn="dist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「花菜賣多少錢？」巡警問。「</a:t>
            </a:r>
            <a:r>
              <a:rPr lang="zh-TW" altLang="en-US" u="sng" smtClean="0">
                <a:latin typeface="標楷體" pitchFamily="65" charset="-120"/>
                <a:ea typeface="標楷體" pitchFamily="65" charset="-120"/>
              </a:rPr>
              <a:t>大人要的</a:t>
            </a:r>
          </a:p>
          <a:p>
            <a:pPr marL="0" indent="0">
              <a:buFontTx/>
              <a:buNone/>
            </a:pPr>
            <a:r>
              <a:rPr lang="zh-TW" altLang="en-US" u="sng" smtClean="0">
                <a:latin typeface="標楷體" pitchFamily="65" charset="-120"/>
                <a:ea typeface="標楷體" pitchFamily="65" charset="-120"/>
              </a:rPr>
              <a:t>，不用問價，肯要我的東西，就算運氣好。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」參（秦得參）說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algn="dist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（掌櫃說）「取笑？要是不偷，怎麼會打</a:t>
            </a:r>
          </a:p>
          <a:p>
            <a:pPr marL="0" indent="0" algn="dist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斷腿？」孔乙己低聲說道：「</a:t>
            </a:r>
            <a:r>
              <a:rPr lang="zh-TW" altLang="en-US" u="sng" smtClean="0">
                <a:latin typeface="標楷體" pitchFamily="65" charset="-120"/>
                <a:ea typeface="標楷體" pitchFamily="65" charset="-120"/>
              </a:rPr>
              <a:t>跌斷，跌，跌</a:t>
            </a:r>
          </a:p>
          <a:p>
            <a:pPr marL="0" indent="0">
              <a:buFontTx/>
              <a:buNone/>
            </a:pPr>
            <a:r>
              <a:rPr lang="en-US" altLang="zh-TW" u="sng" smtClean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」他的眼色，很像懇求掌櫃，不要再提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43715" name="Picture 5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908050"/>
            <a:ext cx="8424863" cy="5329238"/>
          </a:xfrm>
        </p:spPr>
        <p:txBody>
          <a:bodyPr/>
          <a:lstStyle/>
          <a:p>
            <a:pPr marL="0" indent="0" algn="dist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賈母問他：「可扭了腰了不曾？叫丫頭們</a:t>
            </a:r>
          </a:p>
          <a:p>
            <a:pPr marL="0" indent="0" algn="dist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搥一搥。」劉姥姥道：「</a:t>
            </a:r>
            <a:r>
              <a:rPr lang="zh-TW" altLang="en-US" u="sng" smtClean="0">
                <a:latin typeface="標楷體" pitchFamily="65" charset="-120"/>
                <a:ea typeface="標楷體" pitchFamily="65" charset="-120"/>
              </a:rPr>
              <a:t>那裡說的我這麼嬌嫩</a:t>
            </a:r>
          </a:p>
          <a:p>
            <a:pPr marL="0" indent="0" algn="dist">
              <a:buFontTx/>
              <a:buNone/>
            </a:pPr>
            <a:r>
              <a:rPr lang="zh-TW" altLang="en-US" u="sng" smtClean="0">
                <a:latin typeface="標楷體" pitchFamily="65" charset="-120"/>
                <a:ea typeface="標楷體" pitchFamily="65" charset="-120"/>
              </a:rPr>
              <a:t>了？那一天不跌兩下子，都要搥起來，還得了</a:t>
            </a:r>
          </a:p>
          <a:p>
            <a:pPr marL="0" indent="0">
              <a:buFontTx/>
              <a:buNone/>
            </a:pPr>
            <a:r>
              <a:rPr lang="zh-TW" altLang="en-US" u="sng" smtClean="0">
                <a:latin typeface="標楷體" pitchFamily="65" charset="-120"/>
                <a:ea typeface="標楷體" pitchFamily="65" charset="-120"/>
              </a:rPr>
              <a:t>呢！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algn="dist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我怔怔地望著她，想起她美麗的橫愛司髻</a:t>
            </a:r>
          </a:p>
          <a:p>
            <a:pPr marL="0" indent="0" algn="dist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，我說：「讓我來替你梳個新的樣式吧！」她</a:t>
            </a:r>
          </a:p>
          <a:p>
            <a:pPr marL="0" indent="0" algn="dist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愀然一笑說：「</a:t>
            </a:r>
            <a:r>
              <a:rPr lang="zh-TW" altLang="en-US" u="sng" smtClean="0">
                <a:latin typeface="標楷體" pitchFamily="65" charset="-120"/>
                <a:ea typeface="標楷體" pitchFamily="65" charset="-120"/>
              </a:rPr>
              <a:t>我還要那樣時髦幹什麼，那是</a:t>
            </a:r>
          </a:p>
          <a:p>
            <a:pPr marL="0" indent="0" algn="dist">
              <a:buFontTx/>
              <a:buNone/>
            </a:pPr>
            <a:r>
              <a:rPr lang="zh-TW" altLang="en-US" u="sng" smtClean="0">
                <a:latin typeface="標楷體" pitchFamily="65" charset="-120"/>
                <a:ea typeface="標楷體" pitchFamily="65" charset="-120"/>
              </a:rPr>
              <a:t>你們年輕人的事了。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」        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﹝106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﹞</a:t>
            </a:r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468313" y="5734050"/>
            <a:ext cx="201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答案：</a:t>
            </a: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endParaRPr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44740" name="Picture 5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774700"/>
            <a:ext cx="8569325" cy="5175250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解析：</a:t>
            </a:r>
          </a:p>
          <a:p>
            <a:pPr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面對階級、權力的不對等，秦得參的回答顯得卑微。出自賴和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一桿「稱仔」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掌櫃以攻擊性的語言對準孔乙己的隱痛，使他難堪，此與題幹「不讓對方擔心」相違。</a:t>
            </a:r>
          </a:p>
          <a:p>
            <a:pPr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出自曹雪芹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劉姥姥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姨娘話裡表達自己已不再年輕貌美，也不需要追求時髦了。出自琦君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髻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本題測驗學生閱讀與理解的能力。</a:t>
            </a:r>
          </a:p>
        </p:txBody>
      </p:sp>
      <p:pic>
        <p:nvPicPr>
          <p:cNvPr id="245763" name="Picture 5" descr="下ICON-回主目錄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6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九、延伸閱讀</a:t>
            </a:r>
          </a:p>
        </p:txBody>
      </p:sp>
      <p:pic>
        <p:nvPicPr>
          <p:cNvPr id="246787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內容版面配置區 2"/>
          <p:cNvSpPr>
            <a:spLocks noGrp="1"/>
          </p:cNvSpPr>
          <p:nvPr>
            <p:ph idx="1"/>
          </p:nvPr>
        </p:nvSpPr>
        <p:spPr>
          <a:xfrm>
            <a:off x="395288" y="765175"/>
            <a:ext cx="8569325" cy="540067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阿Ｑ「先前闊」，見識高，而且「真能做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」，本來幾乎是一個「完人」了，但可惜他體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質上還有一些缺點。最惱人的是在他頭皮上，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頗有幾處不知起於何時的癩瘡疤。這雖然也在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他身上，而看阿Ｑ的意思，倒也似乎以為不足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貴的，因為他諱說「癩」以及一切近於「賴」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的音，後來推而廣之，「光」也諱，「亮」也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諱，再後來，連「燈」、「燭」都諱了。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7811" name="Rectangle 5"/>
          <p:cNvSpPr>
            <a:spLocks noChangeArrowheads="1"/>
          </p:cNvSpPr>
          <p:nvPr/>
        </p:nvSpPr>
        <p:spPr bwMode="auto">
          <a:xfrm>
            <a:off x="1763713" y="-26988"/>
            <a:ext cx="587375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阿Ｑ正傳（節錄）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魯迅</a:t>
            </a:r>
            <a:endParaRPr lang="zh-TW" altLang="en-US" sz="44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47812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內容版面配置區 2"/>
          <p:cNvSpPr>
            <a:spLocks noGrp="1"/>
          </p:cNvSpPr>
          <p:nvPr>
            <p:ph idx="1"/>
          </p:nvPr>
        </p:nvSpPr>
        <p:spPr>
          <a:xfrm>
            <a:off x="590550" y="765175"/>
            <a:ext cx="8229600" cy="547211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一犯諱，不問有心與無心，阿Ｑ便全疤通紅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的發起怒來，估量了對手，口訥的他便罵，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氣力小的他便打；然而不知怎麼一回事，總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還是阿Ｑ吃虧的時候多。於是他漸漸的變換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了方針，大抵改為怒目而視了。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誰知道阿Ｑ採用怒目主義之後，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未莊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的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閒人們便愈喜歡玩笑他。一見面，他們便假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作吃驚的說：「噲，亮起來了。」</a:t>
            </a:r>
            <a:endParaRPr lang="zh-TW" altLang="en-US" smtClean="0"/>
          </a:p>
        </p:txBody>
      </p:sp>
      <p:pic>
        <p:nvPicPr>
          <p:cNvPr id="248835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內容版面配置區 2"/>
          <p:cNvSpPr>
            <a:spLocks noGrp="1"/>
          </p:cNvSpPr>
          <p:nvPr>
            <p:ph idx="1"/>
          </p:nvPr>
        </p:nvSpPr>
        <p:spPr>
          <a:xfrm>
            <a:off x="350838" y="765175"/>
            <a:ext cx="8397875" cy="4751388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阿Ｑ照例的發了怒，他怒目而視了。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   「原來有保險燈在這裡！」他們並不怕。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    阿Ｑ沒有法，只得另外想出報復的話來：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algn="dist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   「你還不配……」這時候，又彷彿在他頭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algn="dist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上的是一種高尚的光榮的癩頭瘡，並非平常的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algn="dist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癩頭瘡了；但上文說過，阿Ｑ是有見識的，他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algn="dist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立刻知道和「犯忌」有點牴觸，便不再往底下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說。</a:t>
            </a:r>
            <a:endParaRPr lang="zh-TW" altLang="en-US" smtClean="0"/>
          </a:p>
        </p:txBody>
      </p:sp>
      <p:pic>
        <p:nvPicPr>
          <p:cNvPr id="249859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內容版面配置區 2"/>
          <p:cNvSpPr>
            <a:spLocks noGrp="1"/>
          </p:cNvSpPr>
          <p:nvPr>
            <p:ph idx="1"/>
          </p:nvPr>
        </p:nvSpPr>
        <p:spPr>
          <a:xfrm>
            <a:off x="395288" y="774700"/>
            <a:ext cx="8424862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閒人還不完，只撩他，於是終而至於打。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阿Ｑ在形式上打敗了，被人揪住黃辮子，在壁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上碰了四五個響頭，閒人這才心滿意足的得勝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的走了，阿Ｑ站了一刻，心裡想，「我總算被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兒子打了，現在的世界真不像樣……」於是也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心滿意足的得勝的走了。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zh-TW" altLang="en-US" smtClean="0"/>
          </a:p>
        </p:txBody>
      </p:sp>
      <p:pic>
        <p:nvPicPr>
          <p:cNvPr id="250883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5" descr="上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092825"/>
            <a:ext cx="10064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直排文字版面配置區 4"/>
          <p:cNvSpPr>
            <a:spLocks/>
          </p:cNvSpPr>
          <p:nvPr/>
        </p:nvSpPr>
        <p:spPr bwMode="auto">
          <a:xfrm>
            <a:off x="179388" y="835025"/>
            <a:ext cx="88201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TW">
                <a:ea typeface="標楷體" pitchFamily="65" charset="-120"/>
              </a:rPr>
              <a:t>〈</a:t>
            </a:r>
            <a:r>
              <a:rPr lang="zh-TW" altLang="en-US">
                <a:ea typeface="標楷體" pitchFamily="65" charset="-120"/>
              </a:rPr>
              <a:t>孔乙己</a:t>
            </a:r>
            <a:r>
              <a:rPr lang="en-US" altLang="zh-TW">
                <a:ea typeface="標楷體" pitchFamily="65" charset="-120"/>
              </a:rPr>
              <a:t>〉</a:t>
            </a:r>
            <a:r>
              <a:rPr lang="zh-TW" altLang="en-US">
                <a:ea typeface="標楷體" pitchFamily="65" charset="-120"/>
              </a:rPr>
              <a:t>為魯迅所寫的第二篇白話小說，魯迅晚年自言在所有小說中，最喜歡這一篇，第一個原因是：「描寫一般社會對於窮苦人物的涼薄」，其次是表現手法「從容不迫」，自然渾成。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 txBox="1">
            <a:spLocks noChangeArrowheads="1"/>
          </p:cNvSpPr>
          <p:nvPr/>
        </p:nvSpPr>
        <p:spPr bwMode="auto">
          <a:xfrm>
            <a:off x="539750" y="692150"/>
            <a:ext cx="8208963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魯迅前期創作成就最大的是小說，後期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主要從事雜文、新詩等。著有小說集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吶喊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徬徨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　等，雜文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華蓋集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且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介　亭雜文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等，散文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朝花夕拾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等，散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文詩　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野草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等，另著有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中國小說史略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。後人將其作品輯為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魯迅全集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587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</a:t>
            </a:r>
          </a:p>
        </p:txBody>
      </p:sp>
      <p:pic>
        <p:nvPicPr>
          <p:cNvPr id="67588" name="Picture 4" descr="圖片2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133600"/>
            <a:ext cx="298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 descr="圖片2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708275"/>
            <a:ext cx="298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6" descr="圖片2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284538"/>
            <a:ext cx="298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7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內容版面配置區 2"/>
          <p:cNvSpPr>
            <a:spLocks noGrp="1"/>
          </p:cNvSpPr>
          <p:nvPr>
            <p:ph idx="1"/>
          </p:nvPr>
        </p:nvSpPr>
        <p:spPr>
          <a:xfrm>
            <a:off x="144463" y="733425"/>
            <a:ext cx="8820150" cy="5719763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阿Ｑ想在心裡的，後來每每說出口來，所以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凡是和阿Ｑ玩笑的人們，幾乎全知道他有這一種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精神上的勝利法，此後每逢揪住他黃辮子的時候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，人就先一著對他說：「阿Ｑ，這不是兒子打老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子，是人打畜生。自己說：『人打畜生！』」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阿Ｑ兩隻手都捏住了自己的辮根，歪著頭，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說道：「打蟲豸  ，好不好？我是蟲豸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──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還不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放麼？」</a:t>
            </a:r>
            <a:endParaRPr lang="zh-TW" altLang="en-US" smtClean="0"/>
          </a:p>
        </p:txBody>
      </p:sp>
      <p:pic>
        <p:nvPicPr>
          <p:cNvPr id="251907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1908" name="Group 6"/>
          <p:cNvGrpSpPr>
            <a:grpSpLocks/>
          </p:cNvGrpSpPr>
          <p:nvPr/>
        </p:nvGrpSpPr>
        <p:grpSpPr bwMode="auto">
          <a:xfrm>
            <a:off x="3030538" y="4724400"/>
            <a:ext cx="461962" cy="576263"/>
            <a:chOff x="1863" y="2976"/>
            <a:chExt cx="291" cy="363"/>
          </a:xfrm>
        </p:grpSpPr>
        <p:sp>
          <p:nvSpPr>
            <p:cNvPr id="251909" name="Text Box 4"/>
            <p:cNvSpPr txBox="1">
              <a:spLocks noChangeArrowheads="1"/>
            </p:cNvSpPr>
            <p:nvPr/>
          </p:nvSpPr>
          <p:spPr bwMode="auto">
            <a:xfrm>
              <a:off x="1863" y="3022"/>
              <a:ext cx="250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400" b="1">
                  <a:ea typeface="標楷體" pitchFamily="65" charset="-120"/>
                </a:rPr>
                <a:t>ㄓ</a:t>
              </a:r>
            </a:p>
          </p:txBody>
        </p:sp>
        <p:pic>
          <p:nvPicPr>
            <p:cNvPr id="251910" name="Picture 50" descr="黑-四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297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內容版面配置區 2"/>
          <p:cNvSpPr>
            <a:spLocks noGrp="1"/>
          </p:cNvSpPr>
          <p:nvPr>
            <p:ph idx="1"/>
          </p:nvPr>
        </p:nvSpPr>
        <p:spPr>
          <a:xfrm>
            <a:off x="250825" y="692150"/>
            <a:ext cx="8713788" cy="54006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但雖然是蟲豸，閒人也並不放，仍舊在就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近什麼地方給他碰了五六個響頭，這才心滿意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足的得勝的走了，他以為阿Ｑ這回可遭了瘟。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然而不到十秒鐘，阿Ｑ也心滿意足的得勝的走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了，他覺得他是第一個能夠自輕自賤的人，除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了「自輕自賤」不算外，餘下的就是「第一個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」。狀元不也是「第一個」麼？「你算是什麼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東西」呢？</a:t>
            </a:r>
            <a:endParaRPr lang="zh-TW" altLang="en-US" smtClean="0">
              <a:ea typeface="標楷體" pitchFamily="65" charset="-120"/>
            </a:endParaRPr>
          </a:p>
        </p:txBody>
      </p:sp>
      <p:pic>
        <p:nvPicPr>
          <p:cNvPr id="252931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內容版面配置區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4525963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阿Ｑ以如是等等妙法克服怨敵之後，便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愉快的跑到酒店裡喝幾碗酒，又和別人調笑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一通，口角一通，又得了勝，愉快的回到土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穀祠，放倒頭睡著了。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（節錄自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魯迅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《阿Ｑ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正傳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zh-TW" altLang="en-US" smtClean="0"/>
          </a:p>
        </p:txBody>
      </p:sp>
      <p:pic>
        <p:nvPicPr>
          <p:cNvPr id="253955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標題 1"/>
          <p:cNvSpPr>
            <a:spLocks noGrp="1"/>
          </p:cNvSpPr>
          <p:nvPr>
            <p:ph type="title"/>
          </p:nvPr>
        </p:nvSpPr>
        <p:spPr>
          <a:xfrm>
            <a:off x="250825" y="701675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TW" sz="3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賞析</a:t>
            </a:r>
            <a:r>
              <a:rPr lang="en-US" altLang="zh-TW" sz="3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】</a:t>
            </a:r>
          </a:p>
        </p:txBody>
      </p:sp>
      <p:sp>
        <p:nvSpPr>
          <p:cNvPr id="254979" name="內容版面配置區 2"/>
          <p:cNvSpPr>
            <a:spLocks noGrp="1"/>
          </p:cNvSpPr>
          <p:nvPr>
            <p:ph idx="1"/>
          </p:nvPr>
        </p:nvSpPr>
        <p:spPr>
          <a:xfrm>
            <a:off x="323850" y="1566863"/>
            <a:ext cx="8640763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阿Ｑ的「精神勝利法」是逃避與自卑扭曲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下的產物。打架挑弱者，罵人找口吃的，但阿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Ｑ「使盡手段卻仍是吃虧」。阿Ｑ在現實無法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得到的勝利，便向精神面尋找出口，他不願接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受自身弱小無力，更迴避現實的失敗。面對自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身的弱處不思改進，只是努力找藉口，「精神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勝利法」看似巧妙圓融，只能讓人瞬息快慰，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卻實是不折不扣的懦夫行為。</a:t>
            </a:r>
            <a:endParaRPr lang="zh-TW" altLang="en-US" smtClean="0"/>
          </a:p>
        </p:txBody>
      </p:sp>
      <p:pic>
        <p:nvPicPr>
          <p:cNvPr id="254980" name="Picture 8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6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十、網路資源</a:t>
            </a:r>
          </a:p>
        </p:txBody>
      </p:sp>
      <p:pic>
        <p:nvPicPr>
          <p:cNvPr id="256003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18"/>
          <p:cNvSpPr>
            <a:spLocks noChangeArrowheads="1"/>
          </p:cNvSpPr>
          <p:nvPr/>
        </p:nvSpPr>
        <p:spPr bwMode="auto">
          <a:xfrm>
            <a:off x="757238" y="836613"/>
            <a:ext cx="77041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  <a:hlinkClick r:id="rId3"/>
              </a:rPr>
              <a:t>中國近代文學史</a:t>
            </a:r>
            <a:endParaRPr kumimoji="0" lang="zh-TW" altLang="en-US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b="1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57027" name="Picture 7" descr="下ICON-回主目錄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 txBox="1">
            <a:spLocks noChangeArrowheads="1"/>
          </p:cNvSpPr>
          <p:nvPr/>
        </p:nvSpPr>
        <p:spPr bwMode="auto">
          <a:xfrm>
            <a:off x="395288" y="765175"/>
            <a:ext cx="8424862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◆ 魯迅生平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薰染書香，備受寵愛的童年時期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西元一八八一年魯迅出生於紹興周氏望族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。魯迅的祖父周介孚，出身翰林，曾任江西知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縣、內閣中書。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書香世家養成魯迅的讀書習慣。魯迅從小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就看書，看的是從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山海經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到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封神演義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》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和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西遊記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之類的神話傳說。其次是抄書，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從陸羽的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茶經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，陸龜蒙的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耒　耜　經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》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耒耜，翻土用的農具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，一直抄到古史傳和地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方志。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8611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-4</a:t>
            </a:r>
          </a:p>
        </p:txBody>
      </p:sp>
      <p:grpSp>
        <p:nvGrpSpPr>
          <p:cNvPr id="68612" name="Group 10"/>
          <p:cNvGrpSpPr>
            <a:grpSpLocks/>
          </p:cNvGrpSpPr>
          <p:nvPr/>
        </p:nvGrpSpPr>
        <p:grpSpPr bwMode="auto">
          <a:xfrm>
            <a:off x="6516688" y="5013325"/>
            <a:ext cx="431800" cy="431800"/>
            <a:chOff x="4150" y="3158"/>
            <a:chExt cx="272" cy="272"/>
          </a:xfrm>
        </p:grpSpPr>
        <p:sp>
          <p:nvSpPr>
            <p:cNvPr id="68617" name="Text Box 4"/>
            <p:cNvSpPr txBox="1">
              <a:spLocks noChangeArrowheads="1"/>
            </p:cNvSpPr>
            <p:nvPr/>
          </p:nvSpPr>
          <p:spPr bwMode="auto">
            <a:xfrm>
              <a:off x="4150" y="3158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ea typeface="標楷體" pitchFamily="65" charset="-120"/>
                </a:rPr>
                <a:t>ㄌㄟ</a:t>
              </a:r>
            </a:p>
          </p:txBody>
        </p:sp>
        <p:pic>
          <p:nvPicPr>
            <p:cNvPr id="68618" name="Picture 6" descr="三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3248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613" name="Picture 12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4" name="Group 14"/>
          <p:cNvGrpSpPr>
            <a:grpSpLocks/>
          </p:cNvGrpSpPr>
          <p:nvPr/>
        </p:nvGrpSpPr>
        <p:grpSpPr bwMode="auto">
          <a:xfrm>
            <a:off x="7380288" y="5013325"/>
            <a:ext cx="431800" cy="504825"/>
            <a:chOff x="4649" y="3158"/>
            <a:chExt cx="272" cy="318"/>
          </a:xfrm>
        </p:grpSpPr>
        <p:sp>
          <p:nvSpPr>
            <p:cNvPr id="68615" name="Text Box 5"/>
            <p:cNvSpPr txBox="1">
              <a:spLocks noChangeArrowheads="1"/>
            </p:cNvSpPr>
            <p:nvPr/>
          </p:nvSpPr>
          <p:spPr bwMode="auto">
            <a:xfrm>
              <a:off x="4649" y="3204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ea typeface="標楷體" pitchFamily="65" charset="-120"/>
                </a:rPr>
                <a:t>ㄙ</a:t>
              </a:r>
            </a:p>
          </p:txBody>
        </p:sp>
        <p:pic>
          <p:nvPicPr>
            <p:cNvPr id="68616" name="Picture 13" descr="四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" y="3158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 txBox="1">
            <a:spLocks noChangeArrowheads="1"/>
          </p:cNvSpPr>
          <p:nvPr/>
        </p:nvSpPr>
        <p:spPr bwMode="auto">
          <a:xfrm>
            <a:off x="539750" y="765175"/>
            <a:ext cx="8208963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家道中落，隱忍負重的少年時期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魯迅十一歲那年，祖父周介孚因替親友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向浙江鄉試的主考官行賄，被關進了監獄。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第二年，魯迅父親周伯宜突然吐血，病情時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緩時急，在魯迅十五歲時，留下寡妻和四個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孩子，撒手歸天。周家蹶然敗落，周圍的人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也全都變了臉：被大舅父家的人稱「乞食者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」，同住的親戚也都一個個換了嘴臉。他因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此把人情和世事看得陰暗無趣，萌生強烈的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憤世之情。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9635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-5</a:t>
            </a:r>
          </a:p>
        </p:txBody>
      </p:sp>
      <p:pic>
        <p:nvPicPr>
          <p:cNvPr id="6963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 txBox="1">
            <a:spLocks noChangeArrowheads="1"/>
          </p:cNvSpPr>
          <p:nvPr/>
        </p:nvSpPr>
        <p:spPr bwMode="auto">
          <a:xfrm>
            <a:off x="539750" y="692150"/>
            <a:ext cx="8208963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離鄉背井，浸潤新學的青年時期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1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南京江南水師學堂與礦路學堂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礙於家境，魯迅選擇免費的南京江南水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師學堂。後來，轉到礦路學堂。課堂上的功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課，他幾乎不需要溫習，但每次考試，全班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二十幾人中，他多半是第一名。畢業後，正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當出洋留學的風氣日盛，便爭取官費的名額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到日本去。</a:t>
            </a:r>
          </a:p>
        </p:txBody>
      </p:sp>
      <p:sp>
        <p:nvSpPr>
          <p:cNvPr id="70659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-6</a:t>
            </a:r>
          </a:p>
        </p:txBody>
      </p:sp>
      <p:pic>
        <p:nvPicPr>
          <p:cNvPr id="70660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ChangeArrowheads="1"/>
          </p:cNvSpPr>
          <p:nvPr/>
        </p:nvSpPr>
        <p:spPr bwMode="auto">
          <a:xfrm>
            <a:off x="539750" y="692150"/>
            <a:ext cx="8353425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1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日本仙台醫校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西元一九○二年三月，魯迅東渡日本。先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在東京的弘文學院學習日語，再到仙台的醫學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專科學校學習醫學。在大多數場合，魯迅不多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話，給人一種沉靜老實的印象。他很少與同學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交往，從不與人同行。他要離開仙台時，也是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一個人悄悄的離開。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683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-7</a:t>
            </a:r>
          </a:p>
        </p:txBody>
      </p:sp>
      <p:pic>
        <p:nvPicPr>
          <p:cNvPr id="7168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 txBox="1">
            <a:spLocks noChangeArrowheads="1"/>
          </p:cNvSpPr>
          <p:nvPr/>
        </p:nvSpPr>
        <p:spPr bwMode="auto">
          <a:xfrm>
            <a:off x="539750" y="692150"/>
            <a:ext cx="82804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3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回國謀生，沉浮飄搖的中年時期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魯迅棄醫從文，二十九歲回到國內，先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任學堂教員，辛亥革命後，任紹興師範學堂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的校長。西元一九二四年春，北京女子師範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學校因反對校長楊蔭榆而發生學潮（三一八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事件），魯迅挺身支援而被免職。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西元一九一八年，他以魯迅為筆名開始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向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新青年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投稿。先是小說，再是詩，再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是雜文和長論，以投身新文化運動為繩梯，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他決意要爬出那個「待死」的深坑。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2707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-8</a:t>
            </a:r>
          </a:p>
        </p:txBody>
      </p:sp>
      <p:pic>
        <p:nvPicPr>
          <p:cNvPr id="7270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 txBox="1">
            <a:spLocks noChangeArrowheads="1"/>
          </p:cNvSpPr>
          <p:nvPr/>
        </p:nvSpPr>
        <p:spPr bwMode="auto">
          <a:xfrm>
            <a:off x="539750" y="692150"/>
            <a:ext cx="8208963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3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孤立的桑榆晚景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魯迅於西元一九二六年離開北京，辭掉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了政府和教書的職位，輾轉任教於廈門、廣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州、上海。此後，除了一次短期旅行到北京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外，他一直留在上海，直到一九三六年十月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十九日，因肺結核病去世，年五十六。葬於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上海虹橋萬國公墓。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3731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-9</a:t>
            </a:r>
          </a:p>
        </p:txBody>
      </p:sp>
      <p:pic>
        <p:nvPicPr>
          <p:cNvPr id="73732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 txBox="1">
            <a:spLocks noChangeArrowheads="1"/>
          </p:cNvSpPr>
          <p:nvPr/>
        </p:nvSpPr>
        <p:spPr bwMode="auto">
          <a:xfrm>
            <a:off x="466725" y="765175"/>
            <a:ext cx="8353425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◆魯迅的文學理念與小說的藝術成就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文學理念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1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以文藝改造社會民心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魯迅上承梁啟超、嚴復的創作理念，視「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新」小說為改造人心的利器。作品著力刻劃國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民精神狀態，揭示國民靈魂，從而引起人們的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療救，以達到用文藝改造社會的目的。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4755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-10</a:t>
            </a:r>
          </a:p>
        </p:txBody>
      </p:sp>
      <p:pic>
        <p:nvPicPr>
          <p:cNvPr id="7475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 txBox="1">
            <a:spLocks noChangeArrowheads="1"/>
          </p:cNvSpPr>
          <p:nvPr/>
        </p:nvSpPr>
        <p:spPr bwMode="auto">
          <a:xfrm>
            <a:off x="539750" y="765175"/>
            <a:ext cx="8208963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1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真情之筆寫至性之思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魯迅曾言創作「還是不能憑空創造」，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強調「無真情，亦無真相」，唯有經過作者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審美情感選擇過的人事，熱烈的愛憎傾注在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字裡行間，這樣的作品才能「慰藉在寂寞裡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奔馳的猛士」，鼓舞人們興起「設法加以療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治的希望」。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5779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-11</a:t>
            </a:r>
          </a:p>
        </p:txBody>
      </p:sp>
      <p:pic>
        <p:nvPicPr>
          <p:cNvPr id="75780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 txBox="1">
            <a:spLocks noChangeArrowheads="1"/>
          </p:cNvSpPr>
          <p:nvPr/>
        </p:nvSpPr>
        <p:spPr bwMode="auto">
          <a:xfrm>
            <a:off x="179388" y="692150"/>
            <a:ext cx="88201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1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哀其不幸，怒其不爭的社會寫實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魯迅深信國民精神能健全，國家民族就能興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盛，他最關注的問題是：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怎樣才是理想的人性？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中國民族中最缺乏的是什麼？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它的病根何在？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因而當他看見中國人瘦弱不堪、病態，「哀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其不幸，怒其不爭」，便形塑以精神上的勝利來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逃避現實、欺善怕惡的阿</a:t>
            </a:r>
            <a:r>
              <a:rPr lang="zh-TW" altLang="zh-TW">
                <a:ea typeface="標楷體" pitchFamily="65" charset="-120"/>
              </a:rPr>
              <a:t>Ｑ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，書寫中國國民性。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6803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-12</a:t>
            </a:r>
          </a:p>
        </p:txBody>
      </p:sp>
      <p:pic>
        <p:nvPicPr>
          <p:cNvPr id="7680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1"/>
          <p:cNvSpPr>
            <a:spLocks noChangeArrowheads="1"/>
          </p:cNvSpPr>
          <p:nvPr/>
        </p:nvSpPr>
        <p:spPr bwMode="auto">
          <a:xfrm>
            <a:off x="144463" y="765175"/>
            <a:ext cx="88201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600" b="1">
                <a:solidFill>
                  <a:schemeClr val="tx2"/>
                </a:solidFill>
                <a:ea typeface="標楷體" pitchFamily="65" charset="-120"/>
              </a:rPr>
              <a:t>課前引導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200" b="1">
              <a:solidFill>
                <a:schemeClr val="tx2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 txBox="1">
            <a:spLocks noChangeArrowheads="1"/>
          </p:cNvSpPr>
          <p:nvPr/>
        </p:nvSpPr>
        <p:spPr bwMode="auto">
          <a:xfrm>
            <a:off x="539750" y="765175"/>
            <a:ext cx="8208963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小說的藝術成就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1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更新小說概念，奠定小說創作的理論基礎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中國傳統文學中，小說之類被視為「閒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書」，直到啟蒙運動時，梁啟超才將小說的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作用與「新民」連繫起來。魯迅繼承此思想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，指出「欲新人心，欲新人格，必新小說」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，這是中國現代小說的第一次宣言。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7827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-13</a:t>
            </a:r>
          </a:p>
        </p:txBody>
      </p:sp>
      <p:pic>
        <p:nvPicPr>
          <p:cNvPr id="7782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 txBox="1">
            <a:spLocks noChangeArrowheads="1"/>
          </p:cNvSpPr>
          <p:nvPr/>
        </p:nvSpPr>
        <p:spPr bwMode="auto">
          <a:xfrm>
            <a:off x="539750" y="755650"/>
            <a:ext cx="8208963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63538" indent="-3635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1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選取新題材，塑造新人物，表現新主題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魯迅是第一個全心投入描寫中國農民的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現代作家。現代小說的兩大題材──農村和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知識分子，也是他親手開拓的。為了「畫出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國民的靈魂」，他的筆觸總是在揭示下層民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眾所受的精神毒害，而不是重在對他們所受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經濟剝削與壓迫的描寫。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8851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-14</a:t>
            </a:r>
          </a:p>
        </p:txBody>
      </p:sp>
      <p:pic>
        <p:nvPicPr>
          <p:cNvPr id="78852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 txBox="1">
            <a:spLocks noChangeArrowheads="1"/>
          </p:cNvSpPr>
          <p:nvPr/>
        </p:nvSpPr>
        <p:spPr bwMode="auto">
          <a:xfrm>
            <a:off x="539750" y="765175"/>
            <a:ext cx="8208963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1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以現實主義為主旋律的多種創作方法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魯迅的小說擔負著「喚起民眾」的使命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，因此在現實主義基礎上，博採眾長，為中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國小說的現代化開闢了一個新的領域。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zh-TW" altLang="en-US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</a:pP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9875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-15</a:t>
            </a:r>
          </a:p>
        </p:txBody>
      </p:sp>
      <p:pic>
        <p:nvPicPr>
          <p:cNvPr id="7987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 txBox="1">
            <a:spLocks noChangeArrowheads="1"/>
          </p:cNvSpPr>
          <p:nvPr/>
        </p:nvSpPr>
        <p:spPr bwMode="auto">
          <a:xfrm>
            <a:off x="539750" y="755650"/>
            <a:ext cx="8208963" cy="52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1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新的表現方法，使人耳目一新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魯迅對中國現代小說的貢獻，不僅表現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在創作方法上，也表現在結構、敘述方式和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表現手法。如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狂人日記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在結構上突破了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中國傳統小說講究有頭有尾、環環相扣的老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套，用十三則「語頗錯雜無倫次」的「日記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」，按狂人心理活動為線索綴連成章。此外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，採用第一人稱和自我獨白的形式來開展故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事，透過人物剖析心理，令人耳目一新。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0899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-16</a:t>
            </a:r>
          </a:p>
        </p:txBody>
      </p:sp>
      <p:pic>
        <p:nvPicPr>
          <p:cNvPr id="80900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 txBox="1">
            <a:spLocks noChangeArrowheads="1"/>
          </p:cNvSpPr>
          <p:nvPr/>
        </p:nvSpPr>
        <p:spPr bwMode="auto">
          <a:xfrm>
            <a:off x="539750" y="765175"/>
            <a:ext cx="8208963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1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創造了新的文學語言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魯迅是第一個用白話進行現代小說創作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的文學先驅。他在白話文的基礎上，吸收古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代語言和外來語的精粹，給人一種簡潔而明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快、深沉而有氣勢、幽默而又含蓄的享受。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zh-TW" altLang="en-US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zh-TW" altLang="en-US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</a:pP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1923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-17</a:t>
            </a:r>
          </a:p>
        </p:txBody>
      </p:sp>
      <p:pic>
        <p:nvPicPr>
          <p:cNvPr id="8192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 txBox="1">
            <a:spLocks noChangeArrowheads="1"/>
          </p:cNvSpPr>
          <p:nvPr/>
        </p:nvSpPr>
        <p:spPr bwMode="auto">
          <a:xfrm>
            <a:off x="323850" y="765175"/>
            <a:ext cx="8569325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◆魯迅二三事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媒妁之言的傳統婚姻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魯迅在日本時，母親私自為他訂親，並催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他回國完婚，魯迅為推辭婚事，拖延著不回信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。後來，母親以病重為由，誑騙他回國完婚。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婚後第三天，他就搬到母親房中去睡；再過一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天，更乾脆離家遠行，回日本去了。</a:t>
            </a:r>
          </a:p>
        </p:txBody>
      </p:sp>
      <p:sp>
        <p:nvSpPr>
          <p:cNvPr id="82947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-18</a:t>
            </a:r>
          </a:p>
        </p:txBody>
      </p:sp>
      <p:pic>
        <p:nvPicPr>
          <p:cNvPr id="8294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 txBox="1">
            <a:spLocks noChangeArrowheads="1"/>
          </p:cNvSpPr>
          <p:nvPr/>
        </p:nvSpPr>
        <p:spPr bwMode="auto">
          <a:xfrm>
            <a:off x="539750" y="692150"/>
            <a:ext cx="8208963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　　魯迅對接受這個婚姻有多種解釋：一是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說為了盡孝，不願意違背母親的願望，他甘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願放棄個人的幸福。二是說不忍讓朱安做犧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牲。在紹興，訂了婚又被退回娘家的女人，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一輩子要受恥辱。三是說他當時有個錯覺，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以為在酷烈的反清鬥爭中，他大概活不長久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，和誰結婚都無所謂了。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3971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-19</a:t>
            </a:r>
          </a:p>
        </p:txBody>
      </p:sp>
      <p:pic>
        <p:nvPicPr>
          <p:cNvPr id="83972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 txBox="1">
            <a:spLocks noChangeArrowheads="1"/>
          </p:cNvSpPr>
          <p:nvPr/>
        </p:nvSpPr>
        <p:spPr bwMode="auto">
          <a:xfrm>
            <a:off x="539750" y="692150"/>
            <a:ext cx="8208963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與周作人兄弟間的分合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西元一九二三年七月十四日，魯迅和掌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家的羽太信子（周作人妻子）發生一次嚴重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的衝突，隨之和周作人鬧翻。周作人在衝突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後的第五天，自己到前院給魯迅送去一封絕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交信。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後來，魯迅遷居，大病一場，他嚴重失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眠，心頭充滿了傷心和憤恨。他與周作人不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但兄弟感情深厚，志趣相投，那種英雄所見</a:t>
            </a:r>
          </a:p>
        </p:txBody>
      </p:sp>
      <p:sp>
        <p:nvSpPr>
          <p:cNvPr id="84995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-20</a:t>
            </a:r>
          </a:p>
        </p:txBody>
      </p:sp>
      <p:pic>
        <p:nvPicPr>
          <p:cNvPr id="8499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 txBox="1">
            <a:spLocks noChangeArrowheads="1"/>
          </p:cNvSpPr>
          <p:nvPr/>
        </p:nvSpPr>
        <p:spPr bwMode="auto">
          <a:xfrm>
            <a:off x="539750" y="765175"/>
            <a:ext cx="8208963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略同的共鳴，使他們的手足之親又添上一分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心靈相通的情味。但兄弟反目後，他去取自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己的書，周作人竟舉起一個銅香爐要砸過來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，這冤仇怕是解不開了。因此他格外痛恨羽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太信子，屢次對人說：「我是被家中的日本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女人放逐出來的。」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6019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-21</a:t>
            </a:r>
          </a:p>
        </p:txBody>
      </p:sp>
      <p:pic>
        <p:nvPicPr>
          <p:cNvPr id="86020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 txBox="1">
            <a:spLocks noChangeArrowheads="1"/>
          </p:cNvSpPr>
          <p:nvPr/>
        </p:nvSpPr>
        <p:spPr bwMode="auto">
          <a:xfrm>
            <a:off x="395288" y="549275"/>
            <a:ext cx="8351837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與許廣平相知相重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許廣平是魯迅在北京女子師範教書時的學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生，小魯迅十八歲，二人相識於西元一九二三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年，當時魯迅四十三歲。後因二人以書信往返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討論女師大學潮事件，而墜入愛河。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許廣平自幼即受革命思想陶冶，頭腦清晰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，勇於任事，對社會運動，甚至對政治運動都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滿懷熱情。她敬仰魯迅，也能理解他，對他的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追求就更為強烈。但是，在名分上，魯迅仍須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保持原來的婚姻。</a:t>
            </a:r>
          </a:p>
        </p:txBody>
      </p:sp>
      <p:sp>
        <p:nvSpPr>
          <p:cNvPr id="87043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-22</a:t>
            </a:r>
          </a:p>
        </p:txBody>
      </p:sp>
      <p:pic>
        <p:nvPicPr>
          <p:cNvPr id="8704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 1"/>
          <p:cNvSpPr>
            <a:spLocks noGrp="1"/>
          </p:cNvSpPr>
          <p:nvPr>
            <p:ph type="title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影片欣賞</a:t>
            </a:r>
          </a:p>
        </p:txBody>
      </p:sp>
      <p:sp>
        <p:nvSpPr>
          <p:cNvPr id="51203" name="內容版面配置區 2"/>
          <p:cNvSpPr>
            <a:spLocks noGrp="1"/>
          </p:cNvSpPr>
          <p:nvPr>
            <p:ph idx="1"/>
          </p:nvPr>
        </p:nvSpPr>
        <p:spPr>
          <a:xfrm>
            <a:off x="1008063" y="1052513"/>
            <a:ext cx="7667625" cy="863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kumimoji="0" lang="zh-TW" altLang="en-US" b="1" smtClean="0">
                <a:latin typeface="標楷體" pitchFamily="65" charset="-120"/>
                <a:ea typeface="標楷體" pitchFamily="65" charset="-120"/>
                <a:hlinkClick r:id="rId3" action="ppaction://hlinkfile"/>
              </a:rPr>
              <a:t>洪蘭</a:t>
            </a:r>
            <a:r>
              <a:rPr kumimoji="0" lang="en-US" altLang="zh-TW" b="1" smtClean="0">
                <a:latin typeface="標楷體" pitchFamily="65" charset="-120"/>
                <a:ea typeface="標楷體" pitchFamily="65" charset="-120"/>
                <a:hlinkClick r:id="rId3" action="ppaction://hlinkfile"/>
              </a:rPr>
              <a:t>VS.</a:t>
            </a:r>
            <a:r>
              <a:rPr kumimoji="0" lang="zh-TW" altLang="en-US" b="1" smtClean="0">
                <a:latin typeface="標楷體" pitchFamily="65" charset="-120"/>
                <a:ea typeface="標楷體" pitchFamily="65" charset="-120"/>
                <a:hlinkClick r:id="rId3" action="ppaction://hlinkfile"/>
              </a:rPr>
              <a:t>曾志朗：如何活出生命力？</a:t>
            </a:r>
            <a:endParaRPr kumimoji="0"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204" name="Picture 12" descr="NEW影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992188"/>
            <a:ext cx="717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13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 txBox="1">
            <a:spLocks noChangeArrowheads="1"/>
          </p:cNvSpPr>
          <p:nvPr/>
        </p:nvSpPr>
        <p:spPr bwMode="auto">
          <a:xfrm>
            <a:off x="539750" y="765175"/>
            <a:ext cx="8208963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　　西元一九二六年，因廈門大學教職失利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，魯迅受到廣平的鼓勵與支持。次年兩人開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始了同居生活。他們共歷憂患，情感水到渠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成，這段點滴情書於一九四五年結集為</a:t>
            </a:r>
            <a:r>
              <a:rPr lang="en-US" altLang="zh-TW">
                <a:ea typeface="標楷體" pitchFamily="65" charset="-120"/>
              </a:rPr>
              <a:t>《</a:t>
            </a:r>
            <a:r>
              <a:rPr lang="zh-TW" altLang="en-US">
                <a:ea typeface="標楷體" pitchFamily="65" charset="-120"/>
              </a:rPr>
              <a:t>兩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地書</a:t>
            </a:r>
            <a:r>
              <a:rPr lang="en-US" altLang="zh-TW">
                <a:ea typeface="標楷體" pitchFamily="65" charset="-120"/>
              </a:rPr>
              <a:t>》</a:t>
            </a:r>
            <a:r>
              <a:rPr lang="zh-TW" altLang="en-US">
                <a:ea typeface="標楷體" pitchFamily="65" charset="-120"/>
              </a:rPr>
              <a:t>。</a:t>
            </a:r>
            <a:endParaRPr lang="en-US" altLang="zh-TW"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zh-TW" altLang="en-US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</a:pP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8067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-23</a:t>
            </a:r>
          </a:p>
        </p:txBody>
      </p:sp>
      <p:pic>
        <p:nvPicPr>
          <p:cNvPr id="8806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 txBox="1">
            <a:spLocks noChangeArrowheads="1"/>
          </p:cNvSpPr>
          <p:nvPr/>
        </p:nvSpPr>
        <p:spPr bwMode="auto">
          <a:xfrm>
            <a:off x="250825" y="692150"/>
            <a:ext cx="8713788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3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情書達人，為愛鬥豬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魯迅的孫子周令飛先生，曾在一次魯迅紀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念展演講中道出一段不為人知的趣事。魯迅與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許廣平為了籌措成家基金，於一九二六年分別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赴廈門、廣州任教，相約奮鬥兩年、廝守一生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。分隔兩地的戀人，為解相思之苦，四個月中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魚雁往返八十餘封，幾乎平均三十六個小時就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寫一封信，堪稱「情書達人」。一天，魯迅坐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在廈門大學的相思樹下遙想著許廣平，突然看</a:t>
            </a:r>
          </a:p>
        </p:txBody>
      </p:sp>
      <p:sp>
        <p:nvSpPr>
          <p:cNvPr id="89091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-24</a:t>
            </a:r>
          </a:p>
        </p:txBody>
      </p:sp>
      <p:pic>
        <p:nvPicPr>
          <p:cNvPr id="89092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 txBox="1">
            <a:spLocks noChangeArrowheads="1"/>
          </p:cNvSpPr>
          <p:nvPr/>
        </p:nvSpPr>
        <p:spPr bwMode="auto">
          <a:xfrm>
            <a:off x="539750" y="765175"/>
            <a:ext cx="820896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到一頭豬跑來吃相思葉，熱戀中的魯迅看到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代表愛情的相思樹葉竟被豬吃下肚去，一時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憤慨，竟當場與豬展開決鬥。這場好戲正巧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被同事瞧見，詢問緣由。魯迅手足無措，只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能對同事說：此為不可告人之密。最後，魯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迅受不了兩年之約的折磨，終於在一九二七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年一月辭去廈門大學的工作，赴廣州與許廣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平相聚。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         </a:t>
            </a:r>
            <a:r>
              <a:rPr lang="zh-TW" altLang="en-US" sz="2800">
                <a:ea typeface="標楷體" pitchFamily="65" charset="-120"/>
              </a:rPr>
              <a:t>（改寫自中國國際廣播電臺</a:t>
            </a:r>
            <a:r>
              <a:rPr lang="en-US" altLang="zh-TW" sz="2800">
                <a:ea typeface="標楷體" pitchFamily="65" charset="-120"/>
              </a:rPr>
              <a:t>〈</a:t>
            </a:r>
            <a:r>
              <a:rPr lang="zh-TW" altLang="en-US" sz="2800">
                <a:ea typeface="標楷體" pitchFamily="65" charset="-120"/>
              </a:rPr>
              <a:t>國際線上</a:t>
            </a:r>
            <a:r>
              <a:rPr lang="en-US" altLang="zh-TW" sz="2800">
                <a:ea typeface="標楷體" pitchFamily="65" charset="-120"/>
              </a:rPr>
              <a:t>〉</a:t>
            </a:r>
            <a:r>
              <a:rPr lang="zh-TW" altLang="en-US" sz="2800">
                <a:ea typeface="標楷體" pitchFamily="65" charset="-120"/>
              </a:rPr>
              <a:t>）</a:t>
            </a:r>
            <a:r>
              <a:rPr lang="zh-TW" altLang="en-US" sz="1800">
                <a:ea typeface="標楷體" pitchFamily="65" charset="-120"/>
              </a:rPr>
              <a:t> </a:t>
            </a:r>
            <a:endParaRPr lang="en-US" altLang="zh-TW" sz="1800">
              <a:ea typeface="標楷體" pitchFamily="65" charset="-120"/>
            </a:endParaRPr>
          </a:p>
        </p:txBody>
      </p:sp>
      <p:sp>
        <p:nvSpPr>
          <p:cNvPr id="90115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-25</a:t>
            </a:r>
          </a:p>
        </p:txBody>
      </p:sp>
      <p:pic>
        <p:nvPicPr>
          <p:cNvPr id="9011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 txBox="1">
            <a:spLocks noChangeArrowheads="1"/>
          </p:cNvSpPr>
          <p:nvPr/>
        </p:nvSpPr>
        <p:spPr bwMode="auto">
          <a:xfrm>
            <a:off x="539750" y="765175"/>
            <a:ext cx="8208963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◆新文學運動的背景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文學發展的趨勢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中國傳統古典文學到了清末，詩歌、散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文、小說戲曲的發展，受到外來文化的刺激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以及反傳統勢力的挑戰，逐漸醞釀出現代文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學的新苗，而成為不得不然的趨勢。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-26</a:t>
            </a:r>
          </a:p>
        </p:txBody>
      </p:sp>
      <p:pic>
        <p:nvPicPr>
          <p:cNvPr id="91140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 txBox="1">
            <a:spLocks noChangeArrowheads="1"/>
          </p:cNvSpPr>
          <p:nvPr/>
        </p:nvSpPr>
        <p:spPr bwMode="auto">
          <a:xfrm>
            <a:off x="539750" y="765175"/>
            <a:ext cx="8208963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白話文學的興起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中國的白話文學雖然歷來不受重視，但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唐代變文、宋元話本、明清章回小說等仍在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不斷發展之中，且受民間歡迎。白話文學有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取代文言文學主流地位之勢。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zh-TW" altLang="en-US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</a:pP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163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-27</a:t>
            </a:r>
          </a:p>
        </p:txBody>
      </p:sp>
      <p:pic>
        <p:nvPicPr>
          <p:cNvPr id="9216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 txBox="1">
            <a:spLocks noChangeArrowheads="1"/>
          </p:cNvSpPr>
          <p:nvPr/>
        </p:nvSpPr>
        <p:spPr bwMode="auto">
          <a:xfrm>
            <a:off x="539750" y="765175"/>
            <a:ext cx="8208963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政治局勢的衰敗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列強入侵中國，晚清局勢危急，有識之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士認為挽救中國的首要方法在於教育民眾，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於是提倡普及教育。西元一九○五年廢除科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舉制度，士子再不用學習八股文，遂對西學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產生興趣。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zh-TW" altLang="en-US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</a:pP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3187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-28</a:t>
            </a:r>
          </a:p>
        </p:txBody>
      </p:sp>
      <p:pic>
        <p:nvPicPr>
          <p:cNvPr id="9318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 txBox="1">
            <a:spLocks noChangeArrowheads="1"/>
          </p:cNvSpPr>
          <p:nvPr/>
        </p:nvSpPr>
        <p:spPr bwMode="auto">
          <a:xfrm>
            <a:off x="539750" y="755650"/>
            <a:ext cx="8208963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外國作品的輸入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清末有很多知識分子於外國留學歸來，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為中國帶來了西方學術和文藝思想。嚴復翻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譯了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天演論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、中國新詩人嘗試寫「十四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行詩」，為中國文學輸入新的血液，帶來新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的視野。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zh-TW" altLang="en-US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</a:pP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4211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-29</a:t>
            </a:r>
          </a:p>
        </p:txBody>
      </p:sp>
      <p:pic>
        <p:nvPicPr>
          <p:cNvPr id="94212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 txBox="1">
            <a:spLocks noChangeArrowheads="1"/>
          </p:cNvSpPr>
          <p:nvPr/>
        </p:nvSpPr>
        <p:spPr bwMode="auto">
          <a:xfrm>
            <a:off x="395288" y="765175"/>
            <a:ext cx="8496300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五四運動的影響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五四運動原是一場政治活動，跟文學沒有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關係。但五四運動提倡科學和民主的口號，促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進了知識分子的覺醒，有利推動新文學。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5235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-30</a:t>
            </a:r>
          </a:p>
        </p:txBody>
      </p:sp>
      <p:pic>
        <p:nvPicPr>
          <p:cNvPr id="95236" name="Picture 8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0213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"/>
          <p:cNvSpPr>
            <a:spLocks noChangeArrowheads="1"/>
          </p:cNvSpPr>
          <p:nvPr/>
        </p:nvSpPr>
        <p:spPr bwMode="auto">
          <a:xfrm>
            <a:off x="1104900" y="931863"/>
            <a:ext cx="7092950" cy="525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1">
                <a:solidFill>
                  <a:srgbClr val="0000FF"/>
                </a:solidFill>
                <a:ea typeface="標楷體" pitchFamily="65" charset="-120"/>
              </a:rPr>
              <a:t>影片欣賞：趣看作家──魯迅</a:t>
            </a:r>
            <a:endParaRPr kumimoji="0" lang="zh-TW" altLang="en-US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標楷體" pitchFamily="65" charset="-120"/>
                <a:ea typeface="標楷體" pitchFamily="65" charset="-120"/>
                <a:hlinkClick r:id="rId2" action="ppaction://hlinkfile"/>
              </a:rPr>
              <a:t>前言</a:t>
            </a:r>
            <a:endParaRPr lang="zh-TW" altLang="en-US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標楷體" pitchFamily="65" charset="-120"/>
                <a:ea typeface="標楷體" pitchFamily="65" charset="-120"/>
                <a:hlinkClick r:id="rId3" action="ppaction://hlinkfile"/>
              </a:rPr>
              <a:t>從小康人家墜入困頓</a:t>
            </a:r>
            <a:endParaRPr lang="zh-TW" altLang="en-US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標楷體" pitchFamily="65" charset="-120"/>
                <a:ea typeface="標楷體" pitchFamily="65" charset="-120"/>
                <a:hlinkClick r:id="rId4" action="ppaction://hlinkfile"/>
              </a:rPr>
              <a:t>走異路進洋務學堂</a:t>
            </a:r>
            <a:endParaRPr lang="zh-TW" altLang="en-US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標楷體" pitchFamily="65" charset="-120"/>
                <a:ea typeface="標楷體" pitchFamily="65" charset="-120"/>
                <a:hlinkClick r:id="rId5" action="ppaction://hlinkfile"/>
              </a:rPr>
              <a:t>留學日本棄醫從文</a:t>
            </a:r>
            <a:endParaRPr lang="zh-TW" altLang="en-US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1">
                <a:latin typeface="標楷體" pitchFamily="65" charset="-120"/>
                <a:ea typeface="標楷體" pitchFamily="65" charset="-120"/>
                <a:hlinkClick r:id="rId6" action="ppaction://hlinkfile"/>
              </a:rPr>
              <a:t>〈</a:t>
            </a:r>
            <a:r>
              <a:rPr lang="zh-TW" altLang="en-US" b="1">
                <a:latin typeface="標楷體" pitchFamily="65" charset="-120"/>
                <a:ea typeface="標楷體" pitchFamily="65" charset="-120"/>
                <a:hlinkClick r:id="rId6" action="ppaction://hlinkfile"/>
              </a:rPr>
              <a:t>孔乙己</a:t>
            </a:r>
            <a:r>
              <a:rPr lang="en-US" altLang="zh-TW" b="1">
                <a:latin typeface="標楷體" pitchFamily="65" charset="-120"/>
                <a:ea typeface="標楷體" pitchFamily="65" charset="-120"/>
                <a:hlinkClick r:id="rId6" action="ppaction://hlinkfile"/>
              </a:rPr>
              <a:t>〉</a:t>
            </a:r>
            <a:r>
              <a:rPr lang="zh-TW" altLang="en-US" b="1">
                <a:latin typeface="標楷體" pitchFamily="65" charset="-120"/>
                <a:ea typeface="標楷體" pitchFamily="65" charset="-120"/>
                <a:hlinkClick r:id="rId6" action="ppaction://hlinkfile"/>
              </a:rPr>
              <a:t>賞析</a:t>
            </a:r>
            <a:endParaRPr lang="zh-TW" altLang="en-US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標楷體" pitchFamily="65" charset="-120"/>
                <a:ea typeface="標楷體" pitchFamily="65" charset="-120"/>
                <a:hlinkClick r:id="rId7" action="ppaction://hlinkfile"/>
              </a:rPr>
              <a:t>新文學旗手──從</a:t>
            </a:r>
            <a:r>
              <a:rPr lang="en-US" altLang="zh-TW" b="1">
                <a:latin typeface="標楷體" pitchFamily="65" charset="-120"/>
                <a:ea typeface="標楷體" pitchFamily="65" charset="-120"/>
                <a:hlinkClick r:id="rId7" action="ppaction://hlinkfile"/>
              </a:rPr>
              <a:t>《</a:t>
            </a:r>
            <a:r>
              <a:rPr lang="zh-TW" altLang="en-US" b="1">
                <a:latin typeface="標楷體" pitchFamily="65" charset="-120"/>
                <a:ea typeface="標楷體" pitchFamily="65" charset="-120"/>
                <a:hlinkClick r:id="rId7" action="ppaction://hlinkfile"/>
              </a:rPr>
              <a:t>吶喊</a:t>
            </a:r>
            <a:r>
              <a:rPr lang="en-US" altLang="zh-TW" b="1">
                <a:latin typeface="標楷體" pitchFamily="65" charset="-120"/>
                <a:ea typeface="標楷體" pitchFamily="65" charset="-120"/>
                <a:hlinkClick r:id="rId7" action="ppaction://hlinkfile"/>
              </a:rPr>
              <a:t>》</a:t>
            </a:r>
            <a:r>
              <a:rPr lang="zh-TW" altLang="en-US" b="1">
                <a:latin typeface="標楷體" pitchFamily="65" charset="-120"/>
                <a:ea typeface="標楷體" pitchFamily="65" charset="-120"/>
                <a:hlinkClick r:id="rId7" action="ppaction://hlinkfile"/>
              </a:rPr>
              <a:t>到</a:t>
            </a:r>
            <a:r>
              <a:rPr lang="en-US" altLang="zh-TW" b="1">
                <a:latin typeface="標楷體" pitchFamily="65" charset="-120"/>
                <a:ea typeface="標楷體" pitchFamily="65" charset="-120"/>
                <a:hlinkClick r:id="rId7" action="ppaction://hlinkfile"/>
              </a:rPr>
              <a:t>《</a:t>
            </a:r>
            <a:r>
              <a:rPr lang="zh-TW" altLang="en-US" b="1">
                <a:latin typeface="標楷體" pitchFamily="65" charset="-120"/>
                <a:ea typeface="標楷體" pitchFamily="65" charset="-120"/>
                <a:hlinkClick r:id="rId7" action="ppaction://hlinkfile"/>
              </a:rPr>
              <a:t>徬徨</a:t>
            </a:r>
            <a:r>
              <a:rPr lang="en-US" altLang="zh-TW" b="1">
                <a:latin typeface="標楷體" pitchFamily="65" charset="-120"/>
                <a:ea typeface="標楷體" pitchFamily="65" charset="-120"/>
                <a:hlinkClick r:id="rId7" action="ppaction://hlinkfile"/>
              </a:rPr>
              <a:t>》</a:t>
            </a:r>
            <a:endParaRPr lang="en-US" altLang="zh-TW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  <a:hlinkClick r:id="rId8" action="ppaction://hlinkfile"/>
              </a:rPr>
              <a:t>魯迅的婚姻與愛情</a:t>
            </a:r>
            <a:endParaRPr kumimoji="0" lang="zh-TW" altLang="en-US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標楷體" pitchFamily="65" charset="-120"/>
                <a:ea typeface="標楷體" pitchFamily="65" charset="-120"/>
                <a:hlinkClick r:id="rId9" action="ppaction://hlinkfile"/>
              </a:rPr>
              <a:t>橫眉冷對千夫指，俯首甘為孺子牛</a:t>
            </a:r>
            <a:endParaRPr lang="zh-TW" altLang="en-US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6259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-31</a:t>
            </a:r>
          </a:p>
        </p:txBody>
      </p:sp>
      <p:pic>
        <p:nvPicPr>
          <p:cNvPr id="96260" name="Picture 7" descr="NEW影片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717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8" descr="下ICON-回主目錄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6165850"/>
            <a:ext cx="1376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6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直排文字版面配置區 4"/>
          <p:cNvSpPr>
            <a:spLocks/>
          </p:cNvSpPr>
          <p:nvPr/>
        </p:nvSpPr>
        <p:spPr bwMode="auto">
          <a:xfrm>
            <a:off x="215900" y="908050"/>
            <a:ext cx="8532813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魯迅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：本姓周，幼名樟壽，字豫山，紹興話「豫山」和「雨傘」音近，因常被同學取笑，便請祖父改名，後為豫才。至南京求學，叔祖周椒生取「十年樹木，百年樹人」之意，改名樹人。民國七年以魯迅為筆名發表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狂人日記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。魯迅一生用了一百四十多個筆名，而以筆名魯迅聞達於天下。</a:t>
            </a:r>
          </a:p>
          <a:p>
            <a:pPr algn="just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「橫眉冷對千夫指，俯首甘為孺子牛」的魯迅是一位偉大的文學家和思想家。就文學創作而言，魯迅前期創作成就和影響最大的是小說，後期則是雜文。其一生寫了三十多篇小說，凡是讀過魯迅小說的人，都對孔乙己、阿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Ｑ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、祥林嫂等人物形象有深刻  的印象。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600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學習重點</a:t>
            </a:r>
          </a:p>
        </p:txBody>
      </p:sp>
      <p:sp>
        <p:nvSpPr>
          <p:cNvPr id="52227" name="Rectangle 5"/>
          <p:cNvSpPr>
            <a:spLocks noChangeArrowheads="1"/>
          </p:cNvSpPr>
          <p:nvPr/>
        </p:nvSpPr>
        <p:spPr bwMode="auto">
          <a:xfrm>
            <a:off x="754063" y="1484313"/>
            <a:ext cx="7921625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1">
                <a:ea typeface="標楷體" pitchFamily="65" charset="-120"/>
              </a:rPr>
              <a:t>一、認識魯迅及其小說特色。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1">
                <a:ea typeface="標楷體" pitchFamily="65" charset="-120"/>
              </a:rPr>
              <a:t>二、學習小說中刻劃人物的技巧。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1">
                <a:ea typeface="標楷體" pitchFamily="65" charset="-120"/>
              </a:rPr>
              <a:t>三、體察社會現實與人情冷暖的諷世意義。</a:t>
            </a:r>
            <a:endParaRPr lang="zh-TW" altLang="en-US" b="1">
              <a:ea typeface="標楷體" pitchFamily="65" charset="-120"/>
            </a:endParaRPr>
          </a:p>
        </p:txBody>
      </p:sp>
      <p:pic>
        <p:nvPicPr>
          <p:cNvPr id="52228" name="Picture 7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6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直排文字版面配置區 4"/>
          <p:cNvSpPr>
            <a:spLocks/>
          </p:cNvSpPr>
          <p:nvPr/>
        </p:nvSpPr>
        <p:spPr bwMode="auto">
          <a:xfrm>
            <a:off x="611188" y="908050"/>
            <a:ext cx="77771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TW" altLang="en-US" b="1">
                <a:ea typeface="標楷體" pitchFamily="65" charset="-120"/>
              </a:rPr>
              <a:t>新文學</a:t>
            </a:r>
            <a:r>
              <a:rPr lang="zh-TW" altLang="en-US">
                <a:ea typeface="標楷體" pitchFamily="65" charset="-120"/>
              </a:rPr>
              <a:t>：五四時期因反對舊文學而提倡新文學，是文學革命運動後的產物。西元一九一七年胡適</a:t>
            </a:r>
            <a:r>
              <a:rPr lang="en-US" altLang="zh-TW">
                <a:ea typeface="標楷體" pitchFamily="65" charset="-120"/>
              </a:rPr>
              <a:t>〈</a:t>
            </a:r>
            <a:r>
              <a:rPr lang="zh-TW" altLang="en-US">
                <a:ea typeface="標楷體" pitchFamily="65" charset="-120"/>
              </a:rPr>
              <a:t>文學改良芻議</a:t>
            </a:r>
            <a:r>
              <a:rPr lang="en-US" altLang="zh-TW">
                <a:ea typeface="標楷體" pitchFamily="65" charset="-120"/>
              </a:rPr>
              <a:t>〉</a:t>
            </a:r>
            <a:r>
              <a:rPr lang="zh-TW" altLang="en-US">
                <a:ea typeface="標楷體" pitchFamily="65" charset="-120"/>
              </a:rPr>
              <a:t>、陳獨秀</a:t>
            </a:r>
            <a:r>
              <a:rPr lang="en-US" altLang="zh-TW">
                <a:ea typeface="標楷體" pitchFamily="65" charset="-120"/>
              </a:rPr>
              <a:t>〈</a:t>
            </a:r>
            <a:r>
              <a:rPr lang="zh-TW" altLang="en-US">
                <a:ea typeface="標楷體" pitchFamily="65" charset="-120"/>
              </a:rPr>
              <a:t>文學革命論</a:t>
            </a:r>
            <a:r>
              <a:rPr lang="en-US" altLang="zh-TW">
                <a:ea typeface="標楷體" pitchFamily="65" charset="-120"/>
              </a:rPr>
              <a:t>〉</a:t>
            </a:r>
            <a:r>
              <a:rPr lang="zh-TW" altLang="en-US">
                <a:ea typeface="標楷體" pitchFamily="65" charset="-120"/>
              </a:rPr>
              <a:t>提出文學改革建議，主張以白話文學代替文言文。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8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直排文字版面配置區 4"/>
          <p:cNvSpPr>
            <a:spLocks/>
          </p:cNvSpPr>
          <p:nvPr/>
        </p:nvSpPr>
        <p:spPr bwMode="auto">
          <a:xfrm>
            <a:off x="395288" y="908050"/>
            <a:ext cx="8281987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TW" altLang="en-US" b="1">
                <a:ea typeface="標楷體" pitchFamily="65" charset="-120"/>
              </a:rPr>
              <a:t>狂人日記</a:t>
            </a:r>
            <a:r>
              <a:rPr lang="zh-TW" altLang="en-US">
                <a:ea typeface="標楷體" pitchFamily="65" charset="-120"/>
              </a:rPr>
              <a:t>：是</a:t>
            </a:r>
            <a:r>
              <a:rPr lang="en-US" altLang="zh-TW">
                <a:ea typeface="標楷體" pitchFamily="65" charset="-120"/>
              </a:rPr>
              <a:t>《</a:t>
            </a:r>
            <a:r>
              <a:rPr lang="zh-TW" altLang="en-US">
                <a:ea typeface="標楷體" pitchFamily="65" charset="-120"/>
              </a:rPr>
              <a:t>吶喊</a:t>
            </a:r>
            <a:r>
              <a:rPr lang="en-US" altLang="zh-TW">
                <a:ea typeface="標楷體" pitchFamily="65" charset="-120"/>
              </a:rPr>
              <a:t>》</a:t>
            </a:r>
            <a:r>
              <a:rPr lang="zh-TW" altLang="en-US">
                <a:ea typeface="標楷體" pitchFamily="65" charset="-120"/>
              </a:rPr>
              <a:t>中第一篇小說，發表於西元一九一八年五月</a:t>
            </a:r>
            <a:r>
              <a:rPr lang="en-US" altLang="zh-TW">
                <a:ea typeface="標楷體" pitchFamily="65" charset="-120"/>
              </a:rPr>
              <a:t>《</a:t>
            </a:r>
            <a:r>
              <a:rPr lang="zh-TW" altLang="en-US">
                <a:ea typeface="標楷體" pitchFamily="65" charset="-120"/>
              </a:rPr>
              <a:t>新青年</a:t>
            </a:r>
            <a:r>
              <a:rPr lang="en-US" altLang="zh-TW">
                <a:ea typeface="標楷體" pitchFamily="65" charset="-120"/>
              </a:rPr>
              <a:t>》</a:t>
            </a:r>
            <a:r>
              <a:rPr lang="zh-TW" altLang="en-US">
                <a:ea typeface="標楷體" pitchFamily="65" charset="-120"/>
              </a:rPr>
              <a:t>雜誌，這篇五千字不到的作品旋即引起廣大迴響，也成為現代中國小說的濫觴。小說中所謂的「狂人」，其實並不瘋狂，反而具有異於常人的洞察力與同情心；狂人的痛苦不是來自生理，而是來自意識理念上的不被了解、不被接受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8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直排文字版面配置區 4"/>
          <p:cNvSpPr>
            <a:spLocks/>
          </p:cNvSpPr>
          <p:nvPr/>
        </p:nvSpPr>
        <p:spPr bwMode="auto">
          <a:xfrm>
            <a:off x="107950" y="836613"/>
            <a:ext cx="885666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阿Ｑ正傳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阿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Ｑ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正傳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之所以轟動中國文壇，主要是因為中國讀者在阿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Ｑ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身上發現了中華民族的病態。從屢次受辱的經驗裡，阿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Ｑ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學到了一個法則：被欺侮的時候就運用「精神勝利法」，而遇到比他身體更弱小的就欺凌對方。每遇到不如意的事，他就逃避以自我麻醉，在失敗面前裝作一副自命不凡的樣子。在中國讀者心目中，這一種性格，諷刺的正是國家近百年來屢受列強欺侮的回應態度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內容版面配置區 2"/>
          <p:cNvSpPr txBox="1">
            <a:spLocks/>
          </p:cNvSpPr>
          <p:nvPr/>
        </p:nvSpPr>
        <p:spPr bwMode="auto">
          <a:xfrm>
            <a:off x="946150" y="1412875"/>
            <a:ext cx="81978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ea typeface="標楷體" pitchFamily="65" charset="-120"/>
            </a:endParaRPr>
          </a:p>
        </p:txBody>
      </p:sp>
      <p:pic>
        <p:nvPicPr>
          <p:cNvPr id="101379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10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直排文字版面配置區 4"/>
          <p:cNvSpPr>
            <a:spLocks/>
          </p:cNvSpPr>
          <p:nvPr/>
        </p:nvSpPr>
        <p:spPr bwMode="auto">
          <a:xfrm>
            <a:off x="611188" y="908050"/>
            <a:ext cx="777716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en-US" b="1">
                <a:ea typeface="標楷體" pitchFamily="65" charset="-120"/>
              </a:rPr>
              <a:t>雜文</a:t>
            </a:r>
            <a:r>
              <a:rPr lang="zh-TW" altLang="en-US">
                <a:ea typeface="標楷體" pitchFamily="65" charset="-120"/>
              </a:rPr>
              <a:t>：魯迅把自己說教的衝動施展在諷刺雜文上，用幽默而不留情面的筆法，來攻擊中國的各種弊病。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內容版面配置區 2"/>
          <p:cNvSpPr txBox="1">
            <a:spLocks/>
          </p:cNvSpPr>
          <p:nvPr/>
        </p:nvSpPr>
        <p:spPr bwMode="auto">
          <a:xfrm>
            <a:off x="946150" y="1412875"/>
            <a:ext cx="81978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403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Picture 7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直排文字版面配置區 4"/>
          <p:cNvSpPr>
            <a:spLocks/>
          </p:cNvSpPr>
          <p:nvPr/>
        </p:nvSpPr>
        <p:spPr bwMode="auto">
          <a:xfrm>
            <a:off x="611188" y="908050"/>
            <a:ext cx="81375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TW" altLang="en-US" b="1">
                <a:ea typeface="標楷體" pitchFamily="65" charset="-120"/>
              </a:rPr>
              <a:t>徬徨</a:t>
            </a:r>
            <a:r>
              <a:rPr lang="zh-TW" altLang="en-US">
                <a:ea typeface="標楷體" pitchFamily="65" charset="-120"/>
              </a:rPr>
              <a:t>：是魯迅的第二本小說集。魯迅創作這些小說時，正值中國革命低潮時期，因此，揭露、諷刺、打擊封建思想和封建勢力，以及對知識分子問題的探索，自然成了這部小說的主旋律。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內容版面配置區 2"/>
          <p:cNvSpPr txBox="1">
            <a:spLocks/>
          </p:cNvSpPr>
          <p:nvPr/>
        </p:nvSpPr>
        <p:spPr bwMode="auto">
          <a:xfrm>
            <a:off x="946150" y="1412875"/>
            <a:ext cx="81978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>
              <a:ea typeface="標楷體" pitchFamily="65" charset="-120"/>
            </a:endParaRPr>
          </a:p>
        </p:txBody>
      </p:sp>
      <p:pic>
        <p:nvPicPr>
          <p:cNvPr id="103427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8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直排文字版面配置區 4"/>
          <p:cNvSpPr>
            <a:spLocks/>
          </p:cNvSpPr>
          <p:nvPr/>
        </p:nvSpPr>
        <p:spPr bwMode="auto">
          <a:xfrm>
            <a:off x="360363" y="836613"/>
            <a:ext cx="853281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TW" altLang="en-US" b="1">
                <a:ea typeface="標楷體" pitchFamily="65" charset="-120"/>
              </a:rPr>
              <a:t>且介</a:t>
            </a:r>
            <a:r>
              <a:rPr lang="zh-TW" altLang="en-US">
                <a:ea typeface="標楷體" pitchFamily="65" charset="-120"/>
              </a:rPr>
              <a:t>：「且介」為「租」與「界」之各半，意謂「半租界地」，用以嘲諷當時上海租借半殖民的境況。</a:t>
            </a:r>
            <a:endParaRPr lang="en-US" altLang="zh-TW">
              <a:ea typeface="標楷體" pitchFamily="65" charset="-12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8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直排文字版面配置區 4"/>
          <p:cNvSpPr>
            <a:spLocks/>
          </p:cNvSpPr>
          <p:nvPr/>
        </p:nvSpPr>
        <p:spPr bwMode="auto">
          <a:xfrm>
            <a:off x="144463" y="908050"/>
            <a:ext cx="8748712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TW" altLang="en-US" b="1">
                <a:ea typeface="標楷體" pitchFamily="65" charset="-120"/>
              </a:rPr>
              <a:t>散文詩</a:t>
            </a:r>
            <a:r>
              <a:rPr lang="zh-TW" altLang="en-US">
                <a:ea typeface="標楷體" pitchFamily="65" charset="-120"/>
              </a:rPr>
              <a:t>：是另一種詩的形式。林以亮曾以「在形式上說，它近於散文；在訴諸於讀者的想像和美感的能力上說，它近於詩」，為散文詩下了定義。蕭蕭則認為「散文詩大多有著小說企圖，以小說的面具去傳達詩的</a:t>
            </a:r>
            <a:r>
              <a:rPr lang="en-US" altLang="zh-TW">
                <a:ea typeface="標楷體" pitchFamily="65" charset="-120"/>
              </a:rPr>
              <a:t>『</a:t>
            </a:r>
            <a:r>
              <a:rPr lang="zh-TW" altLang="en-US">
                <a:ea typeface="標楷體" pitchFamily="65" charset="-120"/>
              </a:rPr>
              <a:t>神思（神韻、情思）</a:t>
            </a:r>
            <a:r>
              <a:rPr lang="en-US" altLang="zh-TW">
                <a:ea typeface="標楷體" pitchFamily="65" charset="-120"/>
              </a:rPr>
              <a:t>』</a:t>
            </a:r>
            <a:r>
              <a:rPr lang="zh-TW" altLang="en-US">
                <a:ea typeface="標楷體" pitchFamily="65" charset="-120"/>
              </a:rPr>
              <a:t>（羅青用語），一則可以保留散文語言舒緩的風格，逐層醞釀，兼具小說閱讀的樂趣；二則可以掌握詩的質素，使小說歷程更為簡練」。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4"/>
          <p:cNvSpPr>
            <a:spLocks noChangeArrowheads="1"/>
          </p:cNvSpPr>
          <p:nvPr/>
        </p:nvSpPr>
        <p:spPr bwMode="auto">
          <a:xfrm>
            <a:off x="755650" y="87313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600" b="1">
                <a:ea typeface="標楷體" pitchFamily="65" charset="-120"/>
              </a:rPr>
              <a:t>三、課文</a:t>
            </a:r>
          </a:p>
        </p:txBody>
      </p:sp>
      <p:sp>
        <p:nvSpPr>
          <p:cNvPr id="105476" name="內容版面配置區 2"/>
          <p:cNvSpPr>
            <a:spLocks/>
          </p:cNvSpPr>
          <p:nvPr/>
        </p:nvSpPr>
        <p:spPr bwMode="auto">
          <a:xfrm>
            <a:off x="323850" y="1487488"/>
            <a:ext cx="856932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4400">
                <a:latin typeface="標楷體" pitchFamily="65" charset="-120"/>
                <a:ea typeface="標楷體" pitchFamily="65" charset="-120"/>
                <a:hlinkClick r:id="rId5" action="ppaction://hlinksldjump"/>
              </a:rPr>
              <a:t>第一段</a:t>
            </a:r>
            <a:r>
              <a:rPr lang="zh-TW" altLang="en-US" sz="440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4400">
                <a:latin typeface="標楷體" pitchFamily="65" charset="-120"/>
                <a:ea typeface="標楷體" pitchFamily="65" charset="-120"/>
                <a:hlinkClick r:id="rId6" action="ppaction://hlinksldjump"/>
              </a:rPr>
              <a:t>第二段</a:t>
            </a:r>
            <a:r>
              <a:rPr lang="zh-TW" altLang="en-US" sz="440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4400">
                <a:latin typeface="標楷體" pitchFamily="65" charset="-120"/>
                <a:ea typeface="標楷體" pitchFamily="65" charset="-120"/>
                <a:hlinkClick r:id="rId7" action="ppaction://hlinksldjump"/>
              </a:rPr>
              <a:t>第三段</a:t>
            </a:r>
            <a:r>
              <a:rPr lang="zh-TW" altLang="en-US" sz="440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4400">
                <a:latin typeface="標楷體" pitchFamily="65" charset="-120"/>
                <a:ea typeface="標楷體" pitchFamily="65" charset="-120"/>
                <a:hlinkClick r:id="rId8" action="ppaction://hlinksldjump"/>
              </a:rPr>
              <a:t>第四段</a:t>
            </a:r>
            <a:endParaRPr lang="zh-TW" altLang="en-US" sz="44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4400">
                <a:latin typeface="標楷體" pitchFamily="65" charset="-120"/>
                <a:ea typeface="標楷體" pitchFamily="65" charset="-120"/>
                <a:hlinkClick r:id="rId9" action="ppaction://hlinksldjump"/>
              </a:rPr>
              <a:t>第五段</a:t>
            </a:r>
            <a:r>
              <a:rPr lang="zh-TW" altLang="en-US" sz="440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4400">
                <a:latin typeface="標楷體" pitchFamily="65" charset="-120"/>
                <a:ea typeface="標楷體" pitchFamily="65" charset="-120"/>
                <a:hlinkClick r:id="rId10" action="ppaction://hlinksldjump"/>
              </a:rPr>
              <a:t>第六段</a:t>
            </a:r>
            <a:r>
              <a:rPr lang="zh-TW" altLang="en-US" sz="440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4400">
                <a:latin typeface="標楷體" pitchFamily="65" charset="-120"/>
                <a:ea typeface="標楷體" pitchFamily="65" charset="-120"/>
                <a:hlinkClick r:id="rId11" action="ppaction://hlinksldjump"/>
              </a:rPr>
              <a:t>第七段</a:t>
            </a:r>
            <a:r>
              <a:rPr lang="zh-TW" altLang="en-US" sz="440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4400">
                <a:latin typeface="標楷體" pitchFamily="65" charset="-120"/>
                <a:ea typeface="標楷體" pitchFamily="65" charset="-120"/>
                <a:hlinkClick r:id="rId12" action="ppaction://hlinksldjump"/>
              </a:rPr>
              <a:t>第八段</a:t>
            </a:r>
            <a:endParaRPr lang="zh-TW" altLang="en-US" sz="44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4400">
                <a:latin typeface="標楷體" pitchFamily="65" charset="-120"/>
                <a:ea typeface="標楷體" pitchFamily="65" charset="-120"/>
                <a:hlinkClick r:id="rId13" action="ppaction://hlinksldjump"/>
              </a:rPr>
              <a:t>第九段</a:t>
            </a:r>
            <a:r>
              <a:rPr lang="zh-TW" altLang="en-US" sz="440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4400">
                <a:latin typeface="標楷體" pitchFamily="65" charset="-120"/>
                <a:ea typeface="標楷體" pitchFamily="65" charset="-120"/>
                <a:hlinkClick r:id="rId14" action="ppaction://hlinksldjump"/>
              </a:rPr>
              <a:t>第十段</a:t>
            </a:r>
            <a:r>
              <a:rPr lang="zh-TW" altLang="en-US" sz="440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4400">
                <a:latin typeface="標楷體" pitchFamily="65" charset="-120"/>
                <a:ea typeface="標楷體" pitchFamily="65" charset="-120"/>
                <a:hlinkClick r:id="rId15" action="ppaction://hlinksldjump"/>
              </a:rPr>
              <a:t>第十一段</a:t>
            </a:r>
            <a:r>
              <a:rPr lang="zh-TW" altLang="en-US" sz="440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5000">
                <a:latin typeface="標楷體" pitchFamily="65" charset="-120"/>
                <a:ea typeface="標楷體" pitchFamily="65" charset="-120"/>
              </a:rPr>
              <a:t>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/>
          </p:cNvSpPr>
          <p:nvPr/>
        </p:nvSpPr>
        <p:spPr bwMode="auto">
          <a:xfrm>
            <a:off x="468313" y="1247775"/>
            <a:ext cx="8424862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>
                <a:solidFill>
                  <a:srgbClr val="0066FF"/>
                </a:solidFill>
                <a:ea typeface="標楷體" pitchFamily="65" charset="-120"/>
              </a:rPr>
              <a:t>魯鎮</a:t>
            </a:r>
            <a:r>
              <a:rPr lang="zh-TW" altLang="en-US">
                <a:ea typeface="標楷體" pitchFamily="65" charset="-120"/>
              </a:rPr>
              <a:t>的酒店的格局，是和別處不同的：都是當街一個</a:t>
            </a:r>
            <a:r>
              <a:rPr lang="zh-TW" altLang="en-US">
                <a:solidFill>
                  <a:srgbClr val="0066FF"/>
                </a:solidFill>
                <a:ea typeface="標楷體" pitchFamily="65" charset="-120"/>
              </a:rPr>
              <a:t>曲尺形</a:t>
            </a:r>
            <a:r>
              <a:rPr lang="zh-TW" altLang="en-US">
                <a:ea typeface="標楷體" pitchFamily="65" charset="-120"/>
              </a:rPr>
              <a:t>的大櫃檯，櫃裡面預備著熱水，可以隨時溫酒。做工的人，傍　午傍晚散了工，每每花四</a:t>
            </a:r>
            <a:r>
              <a:rPr lang="zh-TW" altLang="en-US">
                <a:solidFill>
                  <a:srgbClr val="0066FF"/>
                </a:solidFill>
                <a:ea typeface="標楷體" pitchFamily="65" charset="-120"/>
              </a:rPr>
              <a:t>文</a:t>
            </a:r>
            <a:r>
              <a:rPr lang="zh-TW" altLang="en-US">
                <a:ea typeface="標楷體" pitchFamily="65" charset="-120"/>
              </a:rPr>
              <a:t>銅錢，買一碗酒，──</a:t>
            </a:r>
            <a:r>
              <a:rPr lang="zh-TW" altLang="en-US" u="sng">
                <a:ea typeface="標楷體" pitchFamily="65" charset="-120"/>
              </a:rPr>
              <a:t>這是二十</a:t>
            </a:r>
          </a:p>
        </p:txBody>
      </p:sp>
      <p:pic>
        <p:nvPicPr>
          <p:cNvPr id="106499" name="Picture 4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5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1" name="Picture 8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2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106503" name="Text Box 38"/>
          <p:cNvSpPr txBox="1">
            <a:spLocks noChangeArrowheads="1"/>
          </p:cNvSpPr>
          <p:nvPr/>
        </p:nvSpPr>
        <p:spPr bwMode="auto">
          <a:xfrm>
            <a:off x="5867400" y="4076700"/>
            <a:ext cx="3667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solidFill>
                  <a:srgbClr val="0099FF"/>
                </a:solidFill>
                <a:ea typeface="標楷體" pitchFamily="65" charset="-120"/>
              </a:rPr>
              <a:t>ㄅㄤ</a:t>
            </a:r>
          </a:p>
        </p:txBody>
      </p:sp>
      <p:sp>
        <p:nvSpPr>
          <p:cNvPr id="106504" name="文字方塊 14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11188" y="1916113"/>
            <a:ext cx="7921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　　　　　　　　</a:t>
            </a:r>
          </a:p>
        </p:txBody>
      </p:sp>
      <p:sp>
        <p:nvSpPr>
          <p:cNvPr id="618541" name="Rectangle 45"/>
          <p:cNvSpPr>
            <a:spLocks noChangeArrowheads="1"/>
          </p:cNvSpPr>
          <p:nvPr/>
        </p:nvSpPr>
        <p:spPr bwMode="auto">
          <a:xfrm>
            <a:off x="1835150" y="2636838"/>
            <a:ext cx="14398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類似Ｌ型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1908175" y="3068638"/>
            <a:ext cx="11509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                   　　　　　　　　</a:t>
            </a:r>
          </a:p>
        </p:txBody>
      </p:sp>
      <p:sp>
        <p:nvSpPr>
          <p:cNvPr id="618543" name="Rectangle 47"/>
          <p:cNvSpPr>
            <a:spLocks noChangeArrowheads="1"/>
          </p:cNvSpPr>
          <p:nvPr/>
        </p:nvSpPr>
        <p:spPr bwMode="auto">
          <a:xfrm>
            <a:off x="2627313" y="4868863"/>
            <a:ext cx="33131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ea typeface="微軟正黑體" pitchFamily="34" charset="-120"/>
              </a:rPr>
              <a:t>量詞，古代計算銅幣的單位</a:t>
            </a:r>
            <a:endParaRPr lang="zh-TW" altLang="en-US" sz="2100" b="1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2628900" y="5300663"/>
            <a:ext cx="3603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　　　　　　　　</a:t>
            </a:r>
          </a:p>
        </p:txBody>
      </p:sp>
      <p:pic>
        <p:nvPicPr>
          <p:cNvPr id="106509" name="Picture 49" descr="下標籤-辨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78936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18541" grpId="0"/>
      <p:bldP spid="618541" grpId="1"/>
      <p:bldP spid="618543" grpId="0"/>
      <p:bldP spid="618543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/>
          </p:cNvSpPr>
          <p:nvPr/>
        </p:nvSpPr>
        <p:spPr bwMode="auto">
          <a:xfrm>
            <a:off x="468313" y="814388"/>
            <a:ext cx="8424862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u="sng">
                <a:ea typeface="標楷體" pitchFamily="65" charset="-120"/>
              </a:rPr>
              <a:t>多年前的事</a:t>
            </a:r>
            <a:r>
              <a:rPr lang="zh-TW" altLang="en-US">
                <a:ea typeface="標楷體" pitchFamily="65" charset="-120"/>
              </a:rPr>
              <a:t>，現在每碗要漲到十文，──靠櫃外站著，熱熱的喝了休息；倘肯多花一文，便可以買一碟鹽煮筍，或者茴　香豆　，做下酒物了，如果出到十幾文，那就能買一樣葷　菜</a:t>
            </a:r>
          </a:p>
        </p:txBody>
      </p:sp>
      <p:pic>
        <p:nvPicPr>
          <p:cNvPr id="107523" name="Picture 6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grpSp>
        <p:nvGrpSpPr>
          <p:cNvPr id="107525" name="Group 12"/>
          <p:cNvGrpSpPr>
            <a:grpSpLocks/>
          </p:cNvGrpSpPr>
          <p:nvPr/>
        </p:nvGrpSpPr>
        <p:grpSpPr bwMode="auto">
          <a:xfrm>
            <a:off x="5435600" y="3573463"/>
            <a:ext cx="431800" cy="576262"/>
            <a:chOff x="1202" y="3430"/>
            <a:chExt cx="272" cy="363"/>
          </a:xfrm>
        </p:grpSpPr>
        <p:sp>
          <p:nvSpPr>
            <p:cNvPr id="107530" name="Text Box 9"/>
            <p:cNvSpPr txBox="1">
              <a:spLocks noChangeArrowheads="1"/>
            </p:cNvSpPr>
            <p:nvPr/>
          </p:nvSpPr>
          <p:spPr bwMode="auto">
            <a:xfrm>
              <a:off x="1202" y="3430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ea typeface="標楷體" pitchFamily="65" charset="-120"/>
                </a:rPr>
                <a:t>ㄏㄨㄟ</a:t>
              </a:r>
            </a:p>
          </p:txBody>
        </p:sp>
        <p:pic>
          <p:nvPicPr>
            <p:cNvPr id="107531" name="Picture 10" descr="黑-二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356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7526" name="Picture 11" descr="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73538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7" name="Text Box 13"/>
          <p:cNvSpPr txBox="1">
            <a:spLocks noChangeArrowheads="1"/>
          </p:cNvSpPr>
          <p:nvPr/>
        </p:nvSpPr>
        <p:spPr bwMode="auto">
          <a:xfrm>
            <a:off x="7885113" y="4725988"/>
            <a:ext cx="3667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ea typeface="標楷體" pitchFamily="65" charset="-120"/>
              </a:rPr>
              <a:t>ㄏㄨㄣ</a:t>
            </a:r>
          </a:p>
        </p:txBody>
      </p:sp>
      <p:sp>
        <p:nvSpPr>
          <p:cNvPr id="620558" name="Rectangle 14"/>
          <p:cNvSpPr>
            <a:spLocks noChangeArrowheads="1"/>
          </p:cNvSpPr>
          <p:nvPr/>
        </p:nvSpPr>
        <p:spPr bwMode="auto">
          <a:xfrm>
            <a:off x="468313" y="1851025"/>
            <a:ext cx="1943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ea typeface="微軟正黑體" pitchFamily="34" charset="-120"/>
              </a:rPr>
              <a:t>可見這篇小說是追敘往事</a:t>
            </a:r>
          </a:p>
        </p:txBody>
      </p:sp>
      <p:pic>
        <p:nvPicPr>
          <p:cNvPr id="620559" name="Picture 15" descr="下標籤-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85896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0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559"/>
                  </p:tgtEl>
                </p:cond>
              </p:nextCondLst>
            </p:seq>
          </p:childTnLst>
        </p:cTn>
      </p:par>
    </p:tnLst>
    <p:bldLst>
      <p:bldP spid="620558" grpId="0"/>
      <p:bldP spid="62055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直排標題 3"/>
          <p:cNvSpPr>
            <a:spLocks/>
          </p:cNvSpPr>
          <p:nvPr/>
        </p:nvSpPr>
        <p:spPr bwMode="auto">
          <a:xfrm>
            <a:off x="7802563" y="274638"/>
            <a:ext cx="1090612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latin typeface="標楷體" pitchFamily="65" charset="-120"/>
                <a:ea typeface="標楷體" pitchFamily="65" charset="-120"/>
              </a:rPr>
              <a:t>目錄</a:t>
            </a:r>
            <a:endParaRPr lang="zh-TW" altLang="en-US" sz="4400" b="1"/>
          </a:p>
        </p:txBody>
      </p:sp>
      <p:sp>
        <p:nvSpPr>
          <p:cNvPr id="53251" name="直排文字版面配置區 4"/>
          <p:cNvSpPr txBox="1">
            <a:spLocks/>
          </p:cNvSpPr>
          <p:nvPr/>
        </p:nvSpPr>
        <p:spPr bwMode="auto">
          <a:xfrm>
            <a:off x="468313" y="1773238"/>
            <a:ext cx="6994525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一、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  <a:hlinkClick r:id="rId3" action="ppaction://hlinksldjump"/>
              </a:rPr>
              <a:t>文章題解</a:t>
            </a:r>
            <a:endParaRPr lang="en-US" altLang="zh-TW" sz="3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二、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  <a:hlinkClick r:id="rId4" action="ppaction://hlinksldjump"/>
              </a:rPr>
              <a:t>作者介紹</a:t>
            </a:r>
            <a:endParaRPr lang="en-US" altLang="zh-TW" sz="3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三、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  <a:hlinkClick r:id="rId5" action="ppaction://hlinksldjump"/>
              </a:rPr>
              <a:t>課文</a:t>
            </a:r>
            <a:endParaRPr lang="en-US" altLang="zh-TW" sz="3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四、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  <a:hlinkClick r:id="rId6" action="ppaction://hlinksldjump"/>
              </a:rPr>
              <a:t>結構表</a:t>
            </a:r>
            <a:endParaRPr lang="zh-TW" altLang="en-US" sz="3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五、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  <a:hlinkClick r:id="rId7" action="ppaction://hlinksldjump"/>
              </a:rPr>
              <a:t>課文賞析</a:t>
            </a:r>
            <a:endParaRPr lang="zh-TW" altLang="en-US" sz="3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六、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  <a:hlinkClick r:id="rId8" action="ppaction://hlinksldjump"/>
              </a:rPr>
              <a:t>問題討論</a:t>
            </a:r>
            <a:endParaRPr lang="zh-TW" altLang="en-US" sz="3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七、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  <a:hlinkClick r:id="rId9" action="ppaction://hlinksldjump"/>
              </a:rPr>
              <a:t>應用練習</a:t>
            </a:r>
            <a:endParaRPr lang="zh-TW" altLang="en-US" sz="3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八、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  <a:hlinkClick r:id="rId10" action="ppaction://hlinksldjump"/>
              </a:rPr>
              <a:t>統測精選</a:t>
            </a:r>
            <a:endParaRPr lang="en-US" altLang="zh-TW" sz="3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九、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  <a:hlinkClick r:id="rId11" action="ppaction://hlinksldjump"/>
              </a:rPr>
              <a:t>延伸閱讀</a:t>
            </a:r>
            <a:endParaRPr lang="zh-TW" altLang="en-US" sz="3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十、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  <a:hlinkClick r:id="rId12" action="ppaction://hlinksldjump"/>
              </a:rPr>
              <a:t>網路資源</a:t>
            </a:r>
            <a:endParaRPr lang="zh-TW" altLang="en-US" sz="3600" b="1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/>
          </p:cNvSpPr>
          <p:nvPr/>
        </p:nvSpPr>
        <p:spPr bwMode="auto">
          <a:xfrm>
            <a:off x="468313" y="1247775"/>
            <a:ext cx="8424862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>
                <a:ea typeface="標楷體" pitchFamily="65" charset="-120"/>
              </a:rPr>
              <a:t>，但這些顧客，多是短衣幫　，</a:t>
            </a:r>
            <a:r>
              <a:rPr lang="zh-TW" altLang="en-US">
                <a:solidFill>
                  <a:srgbClr val="0066FF"/>
                </a:solidFill>
                <a:ea typeface="標楷體" pitchFamily="65" charset="-120"/>
              </a:rPr>
              <a:t>大抵</a:t>
            </a:r>
            <a:r>
              <a:rPr lang="zh-TW" altLang="en-US">
                <a:ea typeface="標楷體" pitchFamily="65" charset="-120"/>
              </a:rPr>
              <a:t>沒有這樣闊綽　。只有穿長衫的　，才踱　進店面隔壁的房子裡，要酒要菜，慢慢的坐喝。</a:t>
            </a:r>
          </a:p>
        </p:txBody>
      </p:sp>
      <p:pic>
        <p:nvPicPr>
          <p:cNvPr id="108547" name="Picture 5" descr="下ICON-課堂Q&amp;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895350"/>
            <a:ext cx="1122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grpSp>
        <p:nvGrpSpPr>
          <p:cNvPr id="108549" name="Group 11"/>
          <p:cNvGrpSpPr>
            <a:grpSpLocks/>
          </p:cNvGrpSpPr>
          <p:nvPr/>
        </p:nvGrpSpPr>
        <p:grpSpPr bwMode="auto">
          <a:xfrm>
            <a:off x="6227763" y="2924175"/>
            <a:ext cx="431800" cy="647700"/>
            <a:chOff x="3833" y="2251"/>
            <a:chExt cx="272" cy="408"/>
          </a:xfrm>
        </p:grpSpPr>
        <p:sp>
          <p:nvSpPr>
            <p:cNvPr id="108570" name="Text Box 12"/>
            <p:cNvSpPr txBox="1">
              <a:spLocks noChangeArrowheads="1"/>
            </p:cNvSpPr>
            <p:nvPr/>
          </p:nvSpPr>
          <p:spPr bwMode="auto">
            <a:xfrm>
              <a:off x="3833" y="2251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ea typeface="標楷體" pitchFamily="65" charset="-120"/>
                </a:rPr>
                <a:t>ㄉㄨㄛ</a:t>
              </a:r>
            </a:p>
          </p:txBody>
        </p:sp>
        <p:pic>
          <p:nvPicPr>
            <p:cNvPr id="108571" name="Picture 13" descr="四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243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8550" name="Picture 14" descr="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337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1" name="Picture 15" descr="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0337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2" name="Picture 16" descr="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9161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1585" name="Rectangle 17"/>
          <p:cNvSpPr>
            <a:spLocks noChangeArrowheads="1"/>
          </p:cNvSpPr>
          <p:nvPr/>
        </p:nvSpPr>
        <p:spPr bwMode="auto">
          <a:xfrm>
            <a:off x="6372225" y="1557338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ea typeface="微軟正黑體" pitchFamily="34" charset="-120"/>
              </a:rPr>
              <a:t>大多</a:t>
            </a:r>
            <a:endParaRPr lang="zh-TW" altLang="en-US" sz="2100" b="1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6227763" y="1949450"/>
            <a:ext cx="862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　　　　　　　　　　　　</a:t>
            </a:r>
          </a:p>
        </p:txBody>
      </p:sp>
      <p:sp>
        <p:nvSpPr>
          <p:cNvPr id="108555" name="Freeform 19"/>
          <p:cNvSpPr>
            <a:spLocks/>
          </p:cNvSpPr>
          <p:nvPr/>
        </p:nvSpPr>
        <p:spPr bwMode="auto">
          <a:xfrm>
            <a:off x="4211638" y="1627188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08556" name="Group 20"/>
          <p:cNvGrpSpPr>
            <a:grpSpLocks/>
          </p:cNvGrpSpPr>
          <p:nvPr/>
        </p:nvGrpSpPr>
        <p:grpSpPr bwMode="auto">
          <a:xfrm>
            <a:off x="5219700" y="1627188"/>
            <a:ext cx="215900" cy="179387"/>
            <a:chOff x="2154" y="3657"/>
            <a:chExt cx="230" cy="137"/>
          </a:xfrm>
        </p:grpSpPr>
        <p:sp>
          <p:nvSpPr>
            <p:cNvPr id="108568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8569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4643438" y="1485900"/>
            <a:ext cx="576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借代</a:t>
            </a:r>
          </a:p>
        </p:txBody>
      </p:sp>
      <p:pic>
        <p:nvPicPr>
          <p:cNvPr id="621592" name="Picture 24" descr="下標籤-修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48431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9" name="Freeform 25"/>
          <p:cNvSpPr>
            <a:spLocks/>
          </p:cNvSpPr>
          <p:nvPr/>
        </p:nvSpPr>
        <p:spPr bwMode="auto">
          <a:xfrm>
            <a:off x="3059113" y="2779713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08560" name="Group 26"/>
          <p:cNvGrpSpPr>
            <a:grpSpLocks/>
          </p:cNvGrpSpPr>
          <p:nvPr/>
        </p:nvGrpSpPr>
        <p:grpSpPr bwMode="auto">
          <a:xfrm>
            <a:off x="4356100" y="2779713"/>
            <a:ext cx="215900" cy="179387"/>
            <a:chOff x="2154" y="3657"/>
            <a:chExt cx="230" cy="137"/>
          </a:xfrm>
        </p:grpSpPr>
        <p:sp>
          <p:nvSpPr>
            <p:cNvPr id="108566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8567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文字方塊 48"/>
          <p:cNvSpPr txBox="1">
            <a:spLocks noChangeArrowheads="1"/>
          </p:cNvSpPr>
          <p:nvPr/>
        </p:nvSpPr>
        <p:spPr bwMode="auto">
          <a:xfrm>
            <a:off x="3490913" y="2638425"/>
            <a:ext cx="576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借代</a:t>
            </a:r>
          </a:p>
        </p:txBody>
      </p:sp>
      <p:pic>
        <p:nvPicPr>
          <p:cNvPr id="621598" name="Picture 30" descr="下標籤-修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3683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63" name="Picture 31" descr="下一頁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64" name="Picture 33" descr="下標籤-辨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0827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65" name="圖片 17" descr="下方ICON-回目次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21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15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1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1598"/>
                  </p:tgtEl>
                </p:cond>
              </p:nextCondLst>
            </p:seq>
          </p:childTnLst>
        </p:cTn>
      </p:par>
    </p:tnLst>
    <p:bldLst>
      <p:bldP spid="621585" grpId="0"/>
      <p:bldP spid="621585" grpId="1"/>
      <p:bldP spid="49" grpId="0"/>
      <p:bldP spid="49" grpId="1"/>
      <p:bldP spid="2" grpId="0"/>
      <p:bldP spid="2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/>
          </p:cNvSpPr>
          <p:nvPr/>
        </p:nvSpPr>
        <p:spPr bwMode="auto">
          <a:xfrm>
            <a:off x="215900" y="1247775"/>
            <a:ext cx="88201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>
                <a:solidFill>
                  <a:srgbClr val="0066FF"/>
                </a:solidFill>
                <a:ea typeface="標楷體" pitchFamily="65" charset="-120"/>
              </a:rPr>
              <a:t>我</a:t>
            </a:r>
            <a:r>
              <a:rPr lang="zh-TW" altLang="en-US">
                <a:ea typeface="標楷體" pitchFamily="65" charset="-120"/>
              </a:rPr>
              <a:t>從十二歲起，便在鎮口的</a:t>
            </a:r>
            <a:r>
              <a:rPr lang="zh-TW" altLang="en-US">
                <a:solidFill>
                  <a:srgbClr val="0066FF"/>
                </a:solidFill>
                <a:ea typeface="標楷體" pitchFamily="65" charset="-120"/>
              </a:rPr>
              <a:t>咸亨酒店</a:t>
            </a:r>
            <a:r>
              <a:rPr lang="zh-TW" altLang="en-US">
                <a:ea typeface="標楷體" pitchFamily="65" charset="-120"/>
              </a:rPr>
              <a:t>裡當伙計，掌櫃說，樣子太傻，怕侍候不了長衫主顧，就在外面做點事罷。外面的短衣主顧，雖然容易說話，但</a:t>
            </a:r>
            <a:r>
              <a:rPr lang="zh-TW" altLang="en-US">
                <a:solidFill>
                  <a:srgbClr val="0066FF"/>
                </a:solidFill>
                <a:ea typeface="標楷體" pitchFamily="65" charset="-120"/>
              </a:rPr>
              <a:t>嘮　嘮叨　叨纏夾不清</a:t>
            </a:r>
            <a:r>
              <a:rPr lang="zh-TW" altLang="en-US">
                <a:ea typeface="標楷體" pitchFamily="65" charset="-120"/>
              </a:rPr>
              <a:t>的也很不少。</a:t>
            </a:r>
          </a:p>
        </p:txBody>
      </p:sp>
      <p:pic>
        <p:nvPicPr>
          <p:cNvPr id="109571" name="Picture 3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4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3" name="Picture 5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4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109575" name="Text Box 13"/>
          <p:cNvSpPr txBox="1">
            <a:spLocks noChangeArrowheads="1"/>
          </p:cNvSpPr>
          <p:nvPr/>
        </p:nvSpPr>
        <p:spPr bwMode="auto">
          <a:xfrm>
            <a:off x="2771775" y="5229225"/>
            <a:ext cx="3667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solidFill>
                  <a:srgbClr val="0099FF"/>
                </a:solidFill>
                <a:ea typeface="標楷體" pitchFamily="65" charset="-120"/>
              </a:rPr>
              <a:t>ㄉㄠ</a:t>
            </a:r>
          </a:p>
        </p:txBody>
      </p:sp>
      <p:grpSp>
        <p:nvGrpSpPr>
          <p:cNvPr id="109576" name="Group 17"/>
          <p:cNvGrpSpPr>
            <a:grpSpLocks/>
          </p:cNvGrpSpPr>
          <p:nvPr/>
        </p:nvGrpSpPr>
        <p:grpSpPr bwMode="auto">
          <a:xfrm>
            <a:off x="1476375" y="5229225"/>
            <a:ext cx="431800" cy="431800"/>
            <a:chOff x="930" y="3294"/>
            <a:chExt cx="272" cy="272"/>
          </a:xfrm>
        </p:grpSpPr>
        <p:sp>
          <p:nvSpPr>
            <p:cNvPr id="109583" name="Text Box 15"/>
            <p:cNvSpPr txBox="1">
              <a:spLocks noChangeArrowheads="1"/>
            </p:cNvSpPr>
            <p:nvPr/>
          </p:nvSpPr>
          <p:spPr bwMode="auto">
            <a:xfrm>
              <a:off x="930" y="3294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ea typeface="標楷體" pitchFamily="65" charset="-120"/>
                </a:rPr>
                <a:t>ㄌㄠ</a:t>
              </a:r>
            </a:p>
          </p:txBody>
        </p:sp>
        <p:pic>
          <p:nvPicPr>
            <p:cNvPr id="109584" name="Picture 16" descr="二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333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9577" name="文字方塊 1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323850" y="1916113"/>
            <a:ext cx="3603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　　　　　　　　　　　　</a:t>
            </a:r>
          </a:p>
        </p:txBody>
      </p:sp>
      <p:sp>
        <p:nvSpPr>
          <p:cNvPr id="109578" name="文字方塊 14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5222875" y="1949450"/>
            <a:ext cx="1581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　　　　　　　　　　　　　　　　　　　</a:t>
            </a:r>
          </a:p>
        </p:txBody>
      </p:sp>
      <p:sp>
        <p:nvSpPr>
          <p:cNvPr id="622614" name="Rectangle 22"/>
          <p:cNvSpPr>
            <a:spLocks noChangeArrowheads="1"/>
          </p:cNvSpPr>
          <p:nvPr/>
        </p:nvSpPr>
        <p:spPr bwMode="auto">
          <a:xfrm>
            <a:off x="1187450" y="4868863"/>
            <a:ext cx="14398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ea typeface="微軟正黑體" pitchFamily="34" charset="-120"/>
              </a:rPr>
              <a:t>話說個不停</a:t>
            </a:r>
            <a:endParaRPr lang="zh-TW" altLang="en-US" sz="2100" b="1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1116013" y="5300663"/>
            <a:ext cx="24479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　　　　　　　　　　　　　　　　　　　　　　　</a:t>
            </a:r>
          </a:p>
        </p:txBody>
      </p:sp>
      <p:sp>
        <p:nvSpPr>
          <p:cNvPr id="622616" name="Rectangle 24"/>
          <p:cNvSpPr>
            <a:spLocks noChangeArrowheads="1"/>
          </p:cNvSpPr>
          <p:nvPr/>
        </p:nvSpPr>
        <p:spPr bwMode="auto">
          <a:xfrm>
            <a:off x="3636963" y="4883150"/>
            <a:ext cx="14398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ea typeface="微軟正黑體" pitchFamily="34" charset="-120"/>
              </a:rPr>
              <a:t>說話沒條理</a:t>
            </a:r>
            <a:endParaRPr lang="zh-TW" altLang="en-US" sz="2100" b="1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14"/>
          <p:cNvSpPr txBox="1">
            <a:spLocks noChangeArrowheads="1"/>
          </p:cNvSpPr>
          <p:nvPr/>
        </p:nvSpPr>
        <p:spPr bwMode="auto">
          <a:xfrm>
            <a:off x="3635375" y="5314950"/>
            <a:ext cx="1512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　　　　　　　　　　　　　　　　　　　　　　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22614" grpId="0"/>
      <p:bldP spid="622614" grpId="1"/>
      <p:bldP spid="622616" grpId="0"/>
      <p:bldP spid="622616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/>
          </p:cNvSpPr>
          <p:nvPr/>
        </p:nvSpPr>
        <p:spPr bwMode="auto">
          <a:xfrm>
            <a:off x="468313" y="814388"/>
            <a:ext cx="8424862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>
                <a:ea typeface="標楷體" pitchFamily="65" charset="-120"/>
              </a:rPr>
              <a:t>他們往往要親眼看著黃酒從罈子裡舀　　出，看過壺子底裡有水沒有，又親看將壺子放在熱水裡，然後放心：在這</a:t>
            </a:r>
            <a:r>
              <a:rPr lang="zh-TW" altLang="en-US">
                <a:solidFill>
                  <a:srgbClr val="0066FF"/>
                </a:solidFill>
                <a:ea typeface="標楷體" pitchFamily="65" charset="-120"/>
              </a:rPr>
              <a:t>嚴重</a:t>
            </a:r>
            <a:r>
              <a:rPr lang="zh-TW" altLang="en-US">
                <a:ea typeface="標楷體" pitchFamily="65" charset="-120"/>
              </a:rPr>
              <a:t>監督下，羼　　水也很為難。所以過了幾天，掌櫃又說我幹不了</a:t>
            </a:r>
          </a:p>
        </p:txBody>
      </p:sp>
      <p:pic>
        <p:nvPicPr>
          <p:cNvPr id="110595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grpSp>
        <p:nvGrpSpPr>
          <p:cNvPr id="110597" name="Group 12"/>
          <p:cNvGrpSpPr>
            <a:grpSpLocks/>
          </p:cNvGrpSpPr>
          <p:nvPr/>
        </p:nvGrpSpPr>
        <p:grpSpPr bwMode="auto">
          <a:xfrm>
            <a:off x="7092950" y="1412875"/>
            <a:ext cx="431800" cy="431800"/>
            <a:chOff x="1973" y="1797"/>
            <a:chExt cx="272" cy="272"/>
          </a:xfrm>
        </p:grpSpPr>
        <p:sp>
          <p:nvSpPr>
            <p:cNvPr id="110606" name="Text Box 13"/>
            <p:cNvSpPr txBox="1">
              <a:spLocks noChangeArrowheads="1"/>
            </p:cNvSpPr>
            <p:nvPr/>
          </p:nvSpPr>
          <p:spPr bwMode="auto">
            <a:xfrm>
              <a:off x="1973" y="1797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ea typeface="標楷體" pitchFamily="65" charset="-120"/>
                </a:rPr>
                <a:t>ㄧㄠ</a:t>
              </a:r>
            </a:p>
          </p:txBody>
        </p:sp>
        <p:pic>
          <p:nvPicPr>
            <p:cNvPr id="110607" name="Picture 14" descr="黑-三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184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0598" name="Picture 15" descr="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14843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0599" name="Group 16"/>
          <p:cNvGrpSpPr>
            <a:grpSpLocks/>
          </p:cNvGrpSpPr>
          <p:nvPr/>
        </p:nvGrpSpPr>
        <p:grpSpPr bwMode="auto">
          <a:xfrm>
            <a:off x="7451725" y="3717925"/>
            <a:ext cx="431800" cy="431800"/>
            <a:chOff x="612" y="255"/>
            <a:chExt cx="272" cy="272"/>
          </a:xfrm>
        </p:grpSpPr>
        <p:sp>
          <p:nvSpPr>
            <p:cNvPr id="110604" name="Text Box 17"/>
            <p:cNvSpPr txBox="1">
              <a:spLocks noChangeArrowheads="1"/>
            </p:cNvSpPr>
            <p:nvPr/>
          </p:nvSpPr>
          <p:spPr bwMode="auto">
            <a:xfrm>
              <a:off x="612" y="255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ea typeface="標楷體" pitchFamily="65" charset="-120"/>
                </a:rPr>
                <a:t>ㄔㄢ</a:t>
              </a:r>
            </a:p>
          </p:txBody>
        </p:sp>
        <p:pic>
          <p:nvPicPr>
            <p:cNvPr id="110605" name="Picture 18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34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0600" name="Picture 19" descr="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73538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3637" name="Rectangle 21"/>
          <p:cNvSpPr>
            <a:spLocks noChangeArrowheads="1"/>
          </p:cNvSpPr>
          <p:nvPr/>
        </p:nvSpPr>
        <p:spPr bwMode="auto">
          <a:xfrm>
            <a:off x="4718050" y="3284538"/>
            <a:ext cx="574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ea typeface="微軟正黑體" pitchFamily="34" charset="-120"/>
              </a:rPr>
              <a:t>嚴格</a:t>
            </a:r>
            <a:endParaRPr lang="zh-TW" altLang="en-US" sz="2100" b="1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4643438" y="3711575"/>
            <a:ext cx="7921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　　　　　　　　　　　　　　　　　　　　　　　</a:t>
            </a:r>
          </a:p>
        </p:txBody>
      </p:sp>
      <p:pic>
        <p:nvPicPr>
          <p:cNvPr id="110603" name="Picture 23" descr="下標籤-辨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5756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23637" grpId="0"/>
      <p:bldP spid="623637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/>
          </p:cNvSpPr>
          <p:nvPr/>
        </p:nvSpPr>
        <p:spPr bwMode="auto">
          <a:xfrm>
            <a:off x="468313" y="765175"/>
            <a:ext cx="8424862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>
                <a:ea typeface="標楷體" pitchFamily="65" charset="-120"/>
              </a:rPr>
              <a:t>這事。幸虧薦頭　的</a:t>
            </a:r>
            <a:r>
              <a:rPr lang="zh-TW" altLang="en-US">
                <a:solidFill>
                  <a:srgbClr val="0066FF"/>
                </a:solidFill>
                <a:ea typeface="標楷體" pitchFamily="65" charset="-120"/>
              </a:rPr>
              <a:t>情面</a:t>
            </a:r>
            <a:r>
              <a:rPr lang="zh-TW" altLang="en-US">
                <a:ea typeface="標楷體" pitchFamily="65" charset="-120"/>
              </a:rPr>
              <a:t>大，辭退不得，便改為專管溫酒的一種無聊職務了。</a:t>
            </a:r>
          </a:p>
        </p:txBody>
      </p:sp>
      <p:sp>
        <p:nvSpPr>
          <p:cNvPr id="111619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1620" name="Picture 26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28" descr="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144938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9" name="Rectangle 29"/>
          <p:cNvSpPr>
            <a:spLocks noChangeArrowheads="1"/>
          </p:cNvSpPr>
          <p:nvPr/>
        </p:nvSpPr>
        <p:spPr bwMode="auto">
          <a:xfrm>
            <a:off x="4286250" y="1052513"/>
            <a:ext cx="574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ea typeface="微軟正黑體" pitchFamily="34" charset="-120"/>
              </a:rPr>
              <a:t>面子</a:t>
            </a:r>
            <a:endParaRPr lang="zh-TW" altLang="en-US" sz="2100" b="1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4284663" y="1425575"/>
            <a:ext cx="7921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　　　　　　　　　　　　　　　　　　　　　　　</a:t>
            </a:r>
          </a:p>
        </p:txBody>
      </p:sp>
      <p:pic>
        <p:nvPicPr>
          <p:cNvPr id="111624" name="圖片 17" descr="下方ICON-回目次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24669" grpId="0"/>
      <p:bldP spid="624669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/>
          </p:cNvSpPr>
          <p:nvPr/>
        </p:nvSpPr>
        <p:spPr bwMode="auto">
          <a:xfrm>
            <a:off x="468313" y="1125538"/>
            <a:ext cx="8316912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10000"/>
              </a:lnSpc>
              <a:buFontTx/>
              <a:buNone/>
            </a:pPr>
            <a:r>
              <a:rPr lang="zh-TW" altLang="en-US">
                <a:ea typeface="標楷體" pitchFamily="65" charset="-120"/>
              </a:rPr>
              <a:t>我從此便整天的站在櫃檯裡，專管我的職務。雖然沒有什麼失職，但總覺得有些單調，有些無聊。掌櫃是一副凶臉孔，</a:t>
            </a:r>
            <a:r>
              <a:rPr lang="zh-TW" altLang="en-US">
                <a:solidFill>
                  <a:srgbClr val="0066FF"/>
                </a:solidFill>
                <a:ea typeface="標楷體" pitchFamily="65" charset="-120"/>
              </a:rPr>
              <a:t>主顧也沒有好聲氣</a:t>
            </a:r>
            <a:r>
              <a:rPr lang="zh-TW" altLang="en-US">
                <a:ea typeface="標楷體" pitchFamily="65" charset="-120"/>
              </a:rPr>
              <a:t>，教人活潑不得；只有孔乙己到店，才可以笑幾聲，所以至今還記得。</a:t>
            </a:r>
          </a:p>
        </p:txBody>
      </p:sp>
      <p:pic>
        <p:nvPicPr>
          <p:cNvPr id="112643" name="Picture 3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4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2646" name="Picture 17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683" name="Rectangle 19"/>
          <p:cNvSpPr>
            <a:spLocks noChangeArrowheads="1"/>
          </p:cNvSpPr>
          <p:nvPr/>
        </p:nvSpPr>
        <p:spPr bwMode="auto">
          <a:xfrm>
            <a:off x="5507038" y="4149725"/>
            <a:ext cx="33131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ea typeface="微軟正黑體" pitchFamily="34" charset="-120"/>
              </a:rPr>
              <a:t>表示常來光顧的人也沒有好口氣、好臉色</a:t>
            </a:r>
            <a:endParaRPr lang="zh-TW" altLang="en-US" sz="2100" b="1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5435600" y="3789363"/>
            <a:ext cx="3168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　　　　　　　　　　　　　　　　　　　　　　　</a:t>
            </a:r>
          </a:p>
        </p:txBody>
      </p:sp>
      <p:pic>
        <p:nvPicPr>
          <p:cNvPr id="625694" name="Picture 30" descr="下標籤-修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416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5706" name="Group 42"/>
          <p:cNvGrpSpPr>
            <a:grpSpLocks/>
          </p:cNvGrpSpPr>
          <p:nvPr/>
        </p:nvGrpSpPr>
        <p:grpSpPr bwMode="auto">
          <a:xfrm>
            <a:off x="5940425" y="2479675"/>
            <a:ext cx="2592388" cy="949325"/>
            <a:chOff x="3742" y="1562"/>
            <a:chExt cx="1633" cy="598"/>
          </a:xfrm>
        </p:grpSpPr>
        <p:sp>
          <p:nvSpPr>
            <p:cNvPr id="112652" name="文字方塊 48"/>
            <p:cNvSpPr txBox="1">
              <a:spLocks noChangeArrowheads="1"/>
            </p:cNvSpPr>
            <p:nvPr/>
          </p:nvSpPr>
          <p:spPr bwMode="auto">
            <a:xfrm>
              <a:off x="3878" y="1958"/>
              <a:ext cx="36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100" b="1">
                  <a:solidFill>
                    <a:srgbClr val="FF0066"/>
                  </a:solidFill>
                  <a:latin typeface="微軟正黑體" pitchFamily="34" charset="-120"/>
                  <a:ea typeface="微軟正黑體" pitchFamily="34" charset="-120"/>
                </a:rPr>
                <a:t>類疊</a:t>
              </a:r>
            </a:p>
          </p:txBody>
        </p:sp>
        <p:sp>
          <p:nvSpPr>
            <p:cNvPr id="112653" name="Text Box 34"/>
            <p:cNvSpPr txBox="1">
              <a:spLocks noChangeArrowheads="1"/>
            </p:cNvSpPr>
            <p:nvPr/>
          </p:nvSpPr>
          <p:spPr bwMode="auto">
            <a:xfrm>
              <a:off x="3742" y="1562"/>
              <a:ext cx="9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000">
                  <a:solidFill>
                    <a:srgbClr val="FF0066"/>
                  </a:solidFill>
                  <a:cs typeface="Arial" charset="0"/>
                </a:rPr>
                <a:t>●</a:t>
              </a:r>
            </a:p>
          </p:txBody>
        </p:sp>
        <p:sp>
          <p:nvSpPr>
            <p:cNvPr id="112654" name="Text Box 35"/>
            <p:cNvSpPr txBox="1">
              <a:spLocks noChangeArrowheads="1"/>
            </p:cNvSpPr>
            <p:nvPr/>
          </p:nvSpPr>
          <p:spPr bwMode="auto">
            <a:xfrm>
              <a:off x="4014" y="1562"/>
              <a:ext cx="9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000">
                  <a:solidFill>
                    <a:srgbClr val="FF0066"/>
                  </a:solidFill>
                  <a:cs typeface="Arial" charset="0"/>
                </a:rPr>
                <a:t>●</a:t>
              </a:r>
            </a:p>
          </p:txBody>
        </p:sp>
        <p:sp>
          <p:nvSpPr>
            <p:cNvPr id="112655" name="Text Box 40"/>
            <p:cNvSpPr txBox="1">
              <a:spLocks noChangeArrowheads="1"/>
            </p:cNvSpPr>
            <p:nvPr/>
          </p:nvSpPr>
          <p:spPr bwMode="auto">
            <a:xfrm>
              <a:off x="5013" y="1565"/>
              <a:ext cx="9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000">
                  <a:solidFill>
                    <a:srgbClr val="FF0066"/>
                  </a:solidFill>
                  <a:cs typeface="Arial" charset="0"/>
                </a:rPr>
                <a:t>●</a:t>
              </a:r>
            </a:p>
          </p:txBody>
        </p:sp>
        <p:sp>
          <p:nvSpPr>
            <p:cNvPr id="112656" name="Text Box 41"/>
            <p:cNvSpPr txBox="1">
              <a:spLocks noChangeArrowheads="1"/>
            </p:cNvSpPr>
            <p:nvPr/>
          </p:nvSpPr>
          <p:spPr bwMode="auto">
            <a:xfrm>
              <a:off x="5285" y="1565"/>
              <a:ext cx="9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000">
                  <a:solidFill>
                    <a:srgbClr val="FF0066"/>
                  </a:solidFill>
                  <a:cs typeface="Arial" charset="0"/>
                </a:rPr>
                <a:t>●</a:t>
              </a:r>
            </a:p>
          </p:txBody>
        </p:sp>
      </p:grpSp>
      <p:pic>
        <p:nvPicPr>
          <p:cNvPr id="112651" name="圖片 17" descr="下方ICON-回目次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25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694"/>
                  </p:tgtEl>
                </p:cond>
              </p:nextCondLst>
            </p:seq>
          </p:childTnLst>
        </p:cTn>
      </p:par>
    </p:tnLst>
    <p:bldLst>
      <p:bldP spid="625683" grpId="0"/>
      <p:bldP spid="625683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/>
          </p:cNvSpPr>
          <p:nvPr/>
        </p:nvSpPr>
        <p:spPr bwMode="auto">
          <a:xfrm>
            <a:off x="468313" y="1052513"/>
            <a:ext cx="8424862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u="sng">
                <a:ea typeface="標楷體" pitchFamily="65" charset="-120"/>
              </a:rPr>
              <a:t>孔乙己是站著喝酒而穿長衫的唯一的人</a:t>
            </a:r>
            <a:r>
              <a:rPr lang="zh-TW" altLang="en-US">
                <a:ea typeface="標楷體" pitchFamily="65" charset="-120"/>
              </a:rPr>
              <a:t>。他身材很高大，青白臉色，</a:t>
            </a:r>
            <a:r>
              <a:rPr lang="zh-TW" altLang="en-US" u="sng">
                <a:ea typeface="標楷體" pitchFamily="65" charset="-120"/>
              </a:rPr>
              <a:t>皺紋間時常夾些傷痕</a:t>
            </a:r>
            <a:r>
              <a:rPr lang="zh-TW" altLang="en-US">
                <a:ea typeface="標楷體" pitchFamily="65" charset="-120"/>
              </a:rPr>
              <a:t>，一部　亂蓬蓬的</a:t>
            </a:r>
            <a:r>
              <a:rPr lang="zh-TW" altLang="en-US">
                <a:solidFill>
                  <a:srgbClr val="0066FF"/>
                </a:solidFill>
                <a:ea typeface="標楷體" pitchFamily="65" charset="-120"/>
              </a:rPr>
              <a:t>花白</a:t>
            </a:r>
            <a:r>
              <a:rPr lang="zh-TW" altLang="en-US">
                <a:ea typeface="標楷體" pitchFamily="65" charset="-120"/>
              </a:rPr>
              <a:t>的鬍子。</a:t>
            </a:r>
            <a:r>
              <a:rPr lang="zh-TW" altLang="en-US" u="sng">
                <a:ea typeface="標楷體" pitchFamily="65" charset="-120"/>
              </a:rPr>
              <a:t>穿的雖然是長衫，可是又髒又破</a:t>
            </a:r>
            <a:r>
              <a:rPr lang="zh-TW" altLang="en-US">
                <a:ea typeface="標楷體" pitchFamily="65" charset="-120"/>
              </a:rPr>
              <a:t>，似乎十多年沒有補，也沒有</a:t>
            </a:r>
          </a:p>
        </p:txBody>
      </p:sp>
      <p:pic>
        <p:nvPicPr>
          <p:cNvPr id="113667" name="Picture 3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8" name="Picture 4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9" name="Picture 5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0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3671" name="Picture 13" descr="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95446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7726" name="Rectangle 14"/>
          <p:cNvSpPr>
            <a:spLocks noChangeArrowheads="1"/>
          </p:cNvSpPr>
          <p:nvPr/>
        </p:nvSpPr>
        <p:spPr bwMode="auto">
          <a:xfrm>
            <a:off x="3419475" y="4281488"/>
            <a:ext cx="10810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ea typeface="微軟正黑體" pitchFamily="34" charset="-120"/>
              </a:rPr>
              <a:t>黑白相參</a:t>
            </a:r>
            <a:endParaRPr lang="zh-TW" altLang="en-US" sz="2100" b="1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3419475" y="4025900"/>
            <a:ext cx="792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　　　　　　　　　　　　　　　　　　　　　　　</a:t>
            </a:r>
          </a:p>
        </p:txBody>
      </p:sp>
      <p:sp>
        <p:nvSpPr>
          <p:cNvPr id="627728" name="Rectangle 16"/>
          <p:cNvSpPr>
            <a:spLocks noChangeArrowheads="1"/>
          </p:cNvSpPr>
          <p:nvPr/>
        </p:nvSpPr>
        <p:spPr bwMode="auto">
          <a:xfrm>
            <a:off x="614363" y="2120900"/>
            <a:ext cx="65500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ea typeface="微軟正黑體" pitchFamily="34" charset="-120"/>
              </a:rPr>
              <a:t>點出孔乙己讀書人的身分及窮困卑下的社會背景</a:t>
            </a:r>
          </a:p>
        </p:txBody>
      </p:sp>
      <p:pic>
        <p:nvPicPr>
          <p:cNvPr id="627729" name="Picture 17" descr="下標籤-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209550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7730" name="Rectangle 18"/>
          <p:cNvSpPr>
            <a:spLocks noChangeArrowheads="1"/>
          </p:cNvSpPr>
          <p:nvPr/>
        </p:nvSpPr>
        <p:spPr bwMode="auto">
          <a:xfrm>
            <a:off x="3851275" y="3213100"/>
            <a:ext cx="4321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ea typeface="微軟正黑體" pitchFamily="34" charset="-120"/>
              </a:rPr>
              <a:t>表面上寫歲月帶來的蒼老，但「傷痕」二字卻鮮活的反映出社會的殘酷</a:t>
            </a:r>
          </a:p>
        </p:txBody>
      </p:sp>
      <p:pic>
        <p:nvPicPr>
          <p:cNvPr id="627731" name="Picture 19" descr="下標籤-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23373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7732" name="Rectangle 20"/>
          <p:cNvSpPr>
            <a:spLocks noChangeArrowheads="1"/>
          </p:cNvSpPr>
          <p:nvPr/>
        </p:nvSpPr>
        <p:spPr bwMode="auto">
          <a:xfrm>
            <a:off x="395288" y="5440363"/>
            <a:ext cx="53276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ea typeface="微軟正黑體" pitchFamily="34" charset="-120"/>
              </a:rPr>
              <a:t>孔乙己科舉無著，落得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ea typeface="微軟正黑體" pitchFamily="34" charset="-120"/>
              </a:rPr>
              <a:t>眾人踐踏，值得炫耀的只剩身分，所以，他不肯脫去標誌著讀書人身分的「破爛長衫」</a:t>
            </a:r>
          </a:p>
        </p:txBody>
      </p:sp>
      <p:pic>
        <p:nvPicPr>
          <p:cNvPr id="627733" name="Picture 21" descr="下標籤-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4657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80" name="Freeform 22"/>
          <p:cNvSpPr>
            <a:spLocks/>
          </p:cNvSpPr>
          <p:nvPr/>
        </p:nvSpPr>
        <p:spPr bwMode="auto">
          <a:xfrm>
            <a:off x="7956550" y="1484313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13681" name="Group 23"/>
          <p:cNvGrpSpPr>
            <a:grpSpLocks/>
          </p:cNvGrpSpPr>
          <p:nvPr/>
        </p:nvGrpSpPr>
        <p:grpSpPr bwMode="auto">
          <a:xfrm>
            <a:off x="5219700" y="3825875"/>
            <a:ext cx="215900" cy="179388"/>
            <a:chOff x="2154" y="3657"/>
            <a:chExt cx="230" cy="137"/>
          </a:xfrm>
        </p:grpSpPr>
        <p:sp>
          <p:nvSpPr>
            <p:cNvPr id="113684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3685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611188" y="2460625"/>
            <a:ext cx="11525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視覺摹寫</a:t>
            </a:r>
          </a:p>
        </p:txBody>
      </p:sp>
      <p:pic>
        <p:nvPicPr>
          <p:cNvPr id="627739" name="Picture 27" descr="下標籤-修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34143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27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77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7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773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7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77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277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7739"/>
                  </p:tgtEl>
                </p:cond>
              </p:nextCondLst>
            </p:seq>
          </p:childTnLst>
        </p:cTn>
      </p:par>
    </p:tnLst>
    <p:bldLst>
      <p:bldP spid="627726" grpId="0"/>
      <p:bldP spid="627726" grpId="1"/>
      <p:bldP spid="627728" grpId="0"/>
      <p:bldP spid="627728" grpId="1"/>
      <p:bldP spid="627730" grpId="0"/>
      <p:bldP spid="627730" grpId="1"/>
      <p:bldP spid="627732" grpId="0"/>
      <p:bldP spid="627732" grpId="1"/>
      <p:bldP spid="49" grpId="0"/>
      <p:bldP spid="49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/>
          </p:cNvSpPr>
          <p:nvPr/>
        </p:nvSpPr>
        <p:spPr bwMode="auto">
          <a:xfrm>
            <a:off x="468313" y="814388"/>
            <a:ext cx="8424862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>
                <a:ea typeface="標楷體" pitchFamily="65" charset="-120"/>
              </a:rPr>
              <a:t>洗。他對人說話，</a:t>
            </a:r>
            <a:r>
              <a:rPr lang="zh-TW" altLang="en-US" u="sng">
                <a:ea typeface="標楷體" pitchFamily="65" charset="-120"/>
              </a:rPr>
              <a:t>總是滿口</a:t>
            </a:r>
            <a:r>
              <a:rPr lang="zh-TW" altLang="en-US" u="sng">
                <a:solidFill>
                  <a:srgbClr val="0066FF"/>
                </a:solidFill>
                <a:ea typeface="標楷體" pitchFamily="65" charset="-120"/>
              </a:rPr>
              <a:t>之乎者也</a:t>
            </a:r>
            <a:r>
              <a:rPr lang="zh-TW" altLang="en-US" u="sng">
                <a:ea typeface="標楷體" pitchFamily="65" charset="-120"/>
              </a:rPr>
              <a:t>，教人半懂不懂的</a:t>
            </a:r>
            <a:r>
              <a:rPr lang="zh-TW" altLang="en-US">
                <a:ea typeface="標楷體" pitchFamily="65" charset="-120"/>
              </a:rPr>
              <a:t>。因為他姓孔，別人便從描紅紙　上的「上大人孔乙己　」這半懂不懂的話裡，</a:t>
            </a:r>
            <a:r>
              <a:rPr lang="zh-TW" altLang="en-US" u="sng">
                <a:ea typeface="標楷體" pitchFamily="65" charset="-120"/>
              </a:rPr>
              <a:t>替他取下一個綽號，叫做孔乙己</a:t>
            </a:r>
            <a:r>
              <a:rPr lang="zh-TW" altLang="en-US">
                <a:ea typeface="標楷體" pitchFamily="65" charset="-120"/>
              </a:rPr>
              <a:t>。孔乙己一到店</a:t>
            </a:r>
          </a:p>
        </p:txBody>
      </p:sp>
      <p:pic>
        <p:nvPicPr>
          <p:cNvPr id="114691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4693" name="Picture 12" descr="1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371633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13" descr="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6003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8750" name="Rectangle 14"/>
          <p:cNvSpPr>
            <a:spLocks noChangeArrowheads="1"/>
          </p:cNvSpPr>
          <p:nvPr/>
        </p:nvSpPr>
        <p:spPr bwMode="auto">
          <a:xfrm>
            <a:off x="5435600" y="765175"/>
            <a:ext cx="33131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ea typeface="微軟正黑體" pitchFamily="34" charset="-120"/>
              </a:rPr>
              <a:t>本為文言文中虛字助詞，此用以表示說話文謅謅</a:t>
            </a:r>
            <a:endParaRPr lang="zh-TW" altLang="en-US" sz="2100" b="1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5435600" y="1498600"/>
            <a:ext cx="1657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　　　　　　　　　　　　　　　　　　　　　　　　　　　　　　</a:t>
            </a:r>
          </a:p>
        </p:txBody>
      </p:sp>
      <p:sp>
        <p:nvSpPr>
          <p:cNvPr id="628752" name="Rectangle 16"/>
          <p:cNvSpPr>
            <a:spLocks noChangeArrowheads="1"/>
          </p:cNvSpPr>
          <p:nvPr/>
        </p:nvSpPr>
        <p:spPr bwMode="auto">
          <a:xfrm>
            <a:off x="3851275" y="1870075"/>
            <a:ext cx="43211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ea typeface="微軟正黑體" pitchFamily="34" charset="-120"/>
              </a:rPr>
              <a:t>顯現孔乙己的不合時宜</a:t>
            </a:r>
          </a:p>
        </p:txBody>
      </p:sp>
      <p:pic>
        <p:nvPicPr>
          <p:cNvPr id="628753" name="Picture 17" descr="下標籤-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99720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8754" name="Rectangle 18"/>
          <p:cNvSpPr>
            <a:spLocks noChangeArrowheads="1"/>
          </p:cNvSpPr>
          <p:nvPr/>
        </p:nvSpPr>
        <p:spPr bwMode="auto">
          <a:xfrm>
            <a:off x="611188" y="5229225"/>
            <a:ext cx="4752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ea typeface="微軟正黑體" pitchFamily="34" charset="-120"/>
              </a:rPr>
              <a:t>取字帖語為綽號，嘲諷主角是不合格的「萬年童生」</a:t>
            </a:r>
          </a:p>
        </p:txBody>
      </p:sp>
      <p:pic>
        <p:nvPicPr>
          <p:cNvPr id="628755" name="Picture 19" descr="下標籤-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22922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28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87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87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8755"/>
                  </p:tgtEl>
                </p:cond>
              </p:nextCondLst>
            </p:seq>
          </p:childTnLst>
        </p:cTn>
      </p:par>
    </p:tnLst>
    <p:bldLst>
      <p:bldP spid="628750" grpId="0"/>
      <p:bldP spid="628750" grpId="1"/>
      <p:bldP spid="628752" grpId="0"/>
      <p:bldP spid="628752" grpId="1"/>
      <p:bldP spid="628754" grpId="0"/>
      <p:bldP spid="628754" grpId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/>
          </p:cNvSpPr>
          <p:nvPr/>
        </p:nvSpPr>
        <p:spPr bwMode="auto">
          <a:xfrm>
            <a:off x="468313" y="814388"/>
            <a:ext cx="8424862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>
                <a:ea typeface="標楷體" pitchFamily="65" charset="-120"/>
              </a:rPr>
              <a:t>，</a:t>
            </a:r>
            <a:r>
              <a:rPr lang="zh-TW" altLang="en-US" u="sng">
                <a:ea typeface="標楷體" pitchFamily="65" charset="-120"/>
              </a:rPr>
              <a:t>所有喝酒的人便都看著他笑</a:t>
            </a:r>
            <a:r>
              <a:rPr lang="zh-TW" altLang="en-US">
                <a:ea typeface="標楷體" pitchFamily="65" charset="-120"/>
              </a:rPr>
              <a:t>，有的叫道：「孔乙己，你臉上又添上新傷疤了！」他不回答，對櫃裡說：</a:t>
            </a:r>
            <a:r>
              <a:rPr lang="zh-TW" altLang="en-US" u="sng">
                <a:solidFill>
                  <a:srgbClr val="0066FF"/>
                </a:solidFill>
                <a:ea typeface="標楷體" pitchFamily="65" charset="-120"/>
              </a:rPr>
              <a:t>「溫兩碗酒，要一碟茴香豆。」便排出九文大錢</a:t>
            </a:r>
            <a:r>
              <a:rPr lang="zh-TW" altLang="en-US">
                <a:ea typeface="標楷體" pitchFamily="65" charset="-120"/>
              </a:rPr>
              <a:t>。他們又故意的高聲嚷道：「</a:t>
            </a:r>
          </a:p>
        </p:txBody>
      </p:sp>
      <p:pic>
        <p:nvPicPr>
          <p:cNvPr id="115715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grpSp>
        <p:nvGrpSpPr>
          <p:cNvPr id="115717" name="Group 8"/>
          <p:cNvGrpSpPr>
            <a:grpSpLocks/>
          </p:cNvGrpSpPr>
          <p:nvPr/>
        </p:nvGrpSpPr>
        <p:grpSpPr bwMode="auto">
          <a:xfrm>
            <a:off x="539750" y="3716338"/>
            <a:ext cx="8135938" cy="1427162"/>
            <a:chOff x="340" y="2341"/>
            <a:chExt cx="5125" cy="899"/>
          </a:xfrm>
        </p:grpSpPr>
        <p:sp>
          <p:nvSpPr>
            <p:cNvPr id="115722" name="文字方塊 14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973" y="2341"/>
              <a:ext cx="34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/>
                <a:t>　　　　　　　　　　　　　　　　　　　　　　　　　　　　　　</a:t>
              </a:r>
            </a:p>
          </p:txBody>
        </p:sp>
        <p:sp>
          <p:nvSpPr>
            <p:cNvPr id="115723" name="文字方塊 14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0" y="3067"/>
              <a:ext cx="18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/>
                <a:t>　　　　　　　　　　　　　　　　　　　　　　　　　　　　　　</a:t>
              </a:r>
            </a:p>
          </p:txBody>
        </p:sp>
      </p:grpSp>
      <p:sp>
        <p:nvSpPr>
          <p:cNvPr id="630793" name="Rectangle 9"/>
          <p:cNvSpPr>
            <a:spLocks noChangeArrowheads="1"/>
          </p:cNvSpPr>
          <p:nvPr/>
        </p:nvSpPr>
        <p:spPr bwMode="auto">
          <a:xfrm>
            <a:off x="971550" y="1851025"/>
            <a:ext cx="38877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ea typeface="微軟正黑體" pitchFamily="34" charset="-120"/>
              </a:rPr>
              <a:t>眾人以看笑話的眼光看待孔乙己</a:t>
            </a:r>
          </a:p>
        </p:txBody>
      </p:sp>
      <p:pic>
        <p:nvPicPr>
          <p:cNvPr id="630794" name="Picture 10" descr="下標籤-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185102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0795" name="Rectangle 11"/>
          <p:cNvSpPr>
            <a:spLocks noChangeArrowheads="1"/>
          </p:cNvSpPr>
          <p:nvPr/>
        </p:nvSpPr>
        <p:spPr bwMode="auto">
          <a:xfrm>
            <a:off x="2987675" y="4149725"/>
            <a:ext cx="57610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ea typeface="微軟正黑體" pitchFamily="34" charset="-120"/>
              </a:rPr>
              <a:t>以表面從容彷彿是闊綽的態度，掩飾內心的不安</a:t>
            </a:r>
          </a:p>
        </p:txBody>
      </p:sp>
      <p:pic>
        <p:nvPicPr>
          <p:cNvPr id="630796" name="Picture 12" descr="下標籤-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22922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07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79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30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796"/>
                  </p:tgtEl>
                </p:cond>
              </p:nextCondLst>
            </p:seq>
          </p:childTnLst>
        </p:cTn>
      </p:par>
    </p:tnLst>
    <p:bldLst>
      <p:bldP spid="630793" grpId="0"/>
      <p:bldP spid="630793" grpId="1"/>
      <p:bldP spid="630795" grpId="0"/>
      <p:bldP spid="630795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/>
          <p:cNvSpPr>
            <a:spLocks/>
          </p:cNvSpPr>
          <p:nvPr/>
        </p:nvSpPr>
        <p:spPr bwMode="auto">
          <a:xfrm>
            <a:off x="468313" y="814388"/>
            <a:ext cx="8424862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>
                <a:ea typeface="標楷體" pitchFamily="65" charset="-120"/>
              </a:rPr>
              <a:t>你一定又偷了人家的東西了！」孔乙己睜大眼睛說：「</a:t>
            </a:r>
            <a:r>
              <a:rPr lang="zh-TW" altLang="en-US" u="sng">
                <a:ea typeface="標楷體" pitchFamily="65" charset="-120"/>
              </a:rPr>
              <a:t>你怎麼這樣憑空</a:t>
            </a:r>
            <a:r>
              <a:rPr lang="zh-TW" altLang="en-US" u="sng">
                <a:solidFill>
                  <a:srgbClr val="0066FF"/>
                </a:solidFill>
                <a:ea typeface="標楷體" pitchFamily="65" charset="-120"/>
              </a:rPr>
              <a:t>汙</a:t>
            </a:r>
            <a:r>
              <a:rPr lang="zh-TW" altLang="en-US" u="sng">
                <a:ea typeface="標楷體" pitchFamily="65" charset="-120"/>
              </a:rPr>
              <a:t>人清白</a:t>
            </a:r>
            <a:r>
              <a:rPr lang="en-US" altLang="zh-TW" u="sng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>
                <a:ea typeface="標楷體" pitchFamily="65" charset="-120"/>
              </a:rPr>
              <a:t>」「什麼清白？</a:t>
            </a:r>
            <a:r>
              <a:rPr lang="zh-TW" altLang="en-US" u="sng">
                <a:ea typeface="標楷體" pitchFamily="65" charset="-120"/>
              </a:rPr>
              <a:t>我前天親眼見你偷了何家的書，吊著打</a:t>
            </a:r>
            <a:r>
              <a:rPr lang="zh-TW" altLang="en-US">
                <a:ea typeface="標楷體" pitchFamily="65" charset="-120"/>
              </a:rPr>
              <a:t>。」孔乙己便漲　紅了臉，額上的青筋條條</a:t>
            </a:r>
          </a:p>
        </p:txBody>
      </p:sp>
      <p:pic>
        <p:nvPicPr>
          <p:cNvPr id="116739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0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grpSp>
        <p:nvGrpSpPr>
          <p:cNvPr id="116741" name="Group 5"/>
          <p:cNvGrpSpPr>
            <a:grpSpLocks/>
          </p:cNvGrpSpPr>
          <p:nvPr/>
        </p:nvGrpSpPr>
        <p:grpSpPr bwMode="auto">
          <a:xfrm>
            <a:off x="3779838" y="4797425"/>
            <a:ext cx="431800" cy="431800"/>
            <a:chOff x="4785" y="1752"/>
            <a:chExt cx="272" cy="272"/>
          </a:xfrm>
        </p:grpSpPr>
        <p:sp>
          <p:nvSpPr>
            <p:cNvPr id="116748" name="Text Box 6"/>
            <p:cNvSpPr txBox="1">
              <a:spLocks noChangeArrowheads="1"/>
            </p:cNvSpPr>
            <p:nvPr/>
          </p:nvSpPr>
          <p:spPr bwMode="auto">
            <a:xfrm>
              <a:off x="4785" y="1752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ea typeface="標楷體" pitchFamily="65" charset="-120"/>
                </a:rPr>
                <a:t>ㄓㄤ</a:t>
              </a:r>
            </a:p>
          </p:txBody>
        </p:sp>
        <p:pic>
          <p:nvPicPr>
            <p:cNvPr id="116749" name="Picture 7" descr="黑-四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184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1817" name="Rectangle 9"/>
          <p:cNvSpPr>
            <a:spLocks noChangeArrowheads="1"/>
          </p:cNvSpPr>
          <p:nvPr/>
        </p:nvSpPr>
        <p:spPr bwMode="auto">
          <a:xfrm>
            <a:off x="5076825" y="2205038"/>
            <a:ext cx="13668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ea typeface="微軟正黑體" pitchFamily="34" charset="-120"/>
              </a:rPr>
              <a:t>動詞，詆毀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5076825" y="2636838"/>
            <a:ext cx="358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　　　　　　　　　　　　　　　　　　　　　　　　　　　　　　</a:t>
            </a:r>
          </a:p>
        </p:txBody>
      </p:sp>
      <p:sp>
        <p:nvSpPr>
          <p:cNvPr id="631819" name="Rectangle 11"/>
          <p:cNvSpPr>
            <a:spLocks noChangeArrowheads="1"/>
          </p:cNvSpPr>
          <p:nvPr/>
        </p:nvSpPr>
        <p:spPr bwMode="auto">
          <a:xfrm>
            <a:off x="2195513" y="2997200"/>
            <a:ext cx="4968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ea typeface="微軟正黑體" pitchFamily="34" charset="-120"/>
              </a:rPr>
              <a:t>讀書人最講究、最在意的是節操、修為，因此孔乙己極力爭辯</a:t>
            </a:r>
          </a:p>
        </p:txBody>
      </p:sp>
      <p:pic>
        <p:nvPicPr>
          <p:cNvPr id="631820" name="Picture 12" descr="下標籤-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99720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1821" name="Rectangle 13"/>
          <p:cNvSpPr>
            <a:spLocks noChangeArrowheads="1"/>
          </p:cNvSpPr>
          <p:nvPr/>
        </p:nvSpPr>
        <p:spPr bwMode="auto">
          <a:xfrm>
            <a:off x="2195513" y="4076700"/>
            <a:ext cx="6480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ea typeface="微軟正黑體" pitchFamily="34" charset="-120"/>
              </a:rPr>
              <a:t>眾人咄咄逼人，絲毫不留餘地，「親眼」二字更加強真實性</a:t>
            </a:r>
          </a:p>
        </p:txBody>
      </p:sp>
      <p:pic>
        <p:nvPicPr>
          <p:cNvPr id="631822" name="Picture 14" descr="下標籤-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22922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31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18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1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1822"/>
                  </p:tgtEl>
                </p:cond>
              </p:nextCondLst>
            </p:seq>
          </p:childTnLst>
        </p:cTn>
      </p:par>
    </p:tnLst>
    <p:bldLst>
      <p:bldP spid="631817" grpId="0"/>
      <p:bldP spid="631817" grpId="1"/>
      <p:bldP spid="631819" grpId="0"/>
      <p:bldP spid="631819" grpId="1"/>
      <p:bldP spid="631821" grpId="0"/>
      <p:bldP spid="631821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/>
          </p:cNvSpPr>
          <p:nvPr/>
        </p:nvSpPr>
        <p:spPr bwMode="auto">
          <a:xfrm>
            <a:off x="468313" y="1247775"/>
            <a:ext cx="8424862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10000"/>
              </a:lnSpc>
              <a:buFontTx/>
              <a:buNone/>
            </a:pPr>
            <a:r>
              <a:rPr lang="zh-TW" altLang="en-US">
                <a:solidFill>
                  <a:srgbClr val="0066FF"/>
                </a:solidFill>
                <a:ea typeface="標楷體" pitchFamily="65" charset="-120"/>
              </a:rPr>
              <a:t>綻</a:t>
            </a:r>
            <a:r>
              <a:rPr lang="zh-TW" altLang="en-US">
                <a:ea typeface="標楷體" pitchFamily="65" charset="-120"/>
              </a:rPr>
              <a:t>出，爭辯道：</a:t>
            </a:r>
            <a:r>
              <a:rPr lang="zh-TW" altLang="en-US" u="sng">
                <a:solidFill>
                  <a:srgbClr val="0066FF"/>
                </a:solidFill>
                <a:ea typeface="標楷體" pitchFamily="65" charset="-120"/>
              </a:rPr>
              <a:t>「竊書不能算偷</a:t>
            </a:r>
            <a:r>
              <a:rPr lang="en-US" altLang="zh-TW" u="sng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u="sng">
                <a:solidFill>
                  <a:srgbClr val="0066FF"/>
                </a:solidFill>
                <a:ea typeface="標楷體" pitchFamily="65" charset="-120"/>
              </a:rPr>
              <a:t>竊書！</a:t>
            </a:r>
            <a:r>
              <a:rPr lang="en-US" altLang="zh-TW" u="sng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…</a:t>
            </a:r>
            <a:endParaRPr lang="en-US" altLang="zh-TW" u="sng">
              <a:solidFill>
                <a:srgbClr val="0066FF"/>
              </a:solidFill>
              <a:ea typeface="標楷體" pitchFamily="65" charset="-120"/>
            </a:endParaRPr>
          </a:p>
          <a:p>
            <a:pPr>
              <a:lnSpc>
                <a:spcPct val="210000"/>
              </a:lnSpc>
              <a:buFontTx/>
              <a:buNone/>
            </a:pPr>
            <a:r>
              <a:rPr lang="en-US" altLang="zh-TW" u="sng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u="sng">
                <a:solidFill>
                  <a:srgbClr val="0066FF"/>
                </a:solidFill>
                <a:ea typeface="標楷體" pitchFamily="65" charset="-120"/>
              </a:rPr>
              <a:t>讀書人的事，能算偷麼</a:t>
            </a:r>
            <a:r>
              <a:rPr lang="zh-TW" altLang="en-US">
                <a:solidFill>
                  <a:srgbClr val="0066FF"/>
                </a:solidFill>
                <a:ea typeface="標楷體" pitchFamily="65" charset="-120"/>
              </a:rPr>
              <a:t>？」</a:t>
            </a:r>
            <a:r>
              <a:rPr lang="zh-TW" altLang="en-US">
                <a:ea typeface="標楷體" pitchFamily="65" charset="-120"/>
              </a:rPr>
              <a:t>接連便是難懂的話，什麼「</a:t>
            </a:r>
            <a:r>
              <a:rPr lang="zh-TW" altLang="en-US" u="sng">
                <a:solidFill>
                  <a:srgbClr val="0066FF"/>
                </a:solidFill>
                <a:ea typeface="標楷體" pitchFamily="65" charset="-120"/>
              </a:rPr>
              <a:t>君子固窮</a:t>
            </a:r>
            <a:r>
              <a:rPr lang="zh-TW" altLang="en-US">
                <a:ea typeface="標楷體" pitchFamily="65" charset="-120"/>
              </a:rPr>
              <a:t>　」，什麼「者乎」之類，引得眾人都哄笑起來：店內外充滿了快活的空氣。</a:t>
            </a:r>
          </a:p>
        </p:txBody>
      </p:sp>
      <p:pic>
        <p:nvPicPr>
          <p:cNvPr id="117763" name="Picture 3" descr="下ICON-課堂Q&amp;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895350"/>
            <a:ext cx="1122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4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7765" name="Picture 25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6" name="Picture 27" descr="1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400526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767" name="Group 32"/>
          <p:cNvGrpSpPr>
            <a:grpSpLocks/>
          </p:cNvGrpSpPr>
          <p:nvPr/>
        </p:nvGrpSpPr>
        <p:grpSpPr bwMode="auto">
          <a:xfrm>
            <a:off x="611188" y="1858963"/>
            <a:ext cx="8064500" cy="1412875"/>
            <a:chOff x="385" y="1171"/>
            <a:chExt cx="5080" cy="890"/>
          </a:xfrm>
        </p:grpSpPr>
        <p:sp>
          <p:nvSpPr>
            <p:cNvPr id="117776" name="文字方塊 14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290" y="1171"/>
              <a:ext cx="3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/>
                <a:t>　　　　　　　　　　　　　　　　　　　　　　　　　　　　　　</a:t>
              </a:r>
            </a:p>
          </p:txBody>
        </p:sp>
        <p:sp>
          <p:nvSpPr>
            <p:cNvPr id="117777" name="文字方塊 14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85" y="1888"/>
              <a:ext cx="3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/>
                <a:t>　　　　　　　　　　　　　　　　　　　　　　　　　　　　　　</a:t>
              </a:r>
            </a:p>
          </p:txBody>
        </p:sp>
      </p:grpSp>
      <p:sp>
        <p:nvSpPr>
          <p:cNvPr id="629793" name="Rectangle 33"/>
          <p:cNvSpPr>
            <a:spLocks noChangeArrowheads="1"/>
          </p:cNvSpPr>
          <p:nvPr/>
        </p:nvSpPr>
        <p:spPr bwMode="auto">
          <a:xfrm>
            <a:off x="539750" y="1125538"/>
            <a:ext cx="1873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ea typeface="微軟正黑體" pitchFamily="34" charset="-120"/>
              </a:rPr>
              <a:t>形容因氣憤而血管明顯浮凸出來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611188" y="1844675"/>
            <a:ext cx="358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　　　　　　　　　　　　　　　　　　　　　　　　　　　　　　</a:t>
            </a:r>
          </a:p>
        </p:txBody>
      </p:sp>
      <p:sp>
        <p:nvSpPr>
          <p:cNvPr id="629795" name="Rectangle 35"/>
          <p:cNvSpPr>
            <a:spLocks noChangeArrowheads="1"/>
          </p:cNvSpPr>
          <p:nvPr/>
        </p:nvSpPr>
        <p:spPr bwMode="auto">
          <a:xfrm>
            <a:off x="3419475" y="2205038"/>
            <a:ext cx="5256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ea typeface="微軟正黑體" pitchFamily="34" charset="-120"/>
              </a:rPr>
              <a:t>實際上是要藉「讀書人的事，能算偷麼？」的說法來維持自己的尊嚴</a:t>
            </a:r>
          </a:p>
        </p:txBody>
      </p:sp>
      <p:pic>
        <p:nvPicPr>
          <p:cNvPr id="629796" name="Picture 36" descr="下標籤-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33575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9797" name="Rectangle 37"/>
          <p:cNvSpPr>
            <a:spLocks noChangeArrowheads="1"/>
          </p:cNvSpPr>
          <p:nvPr/>
        </p:nvSpPr>
        <p:spPr bwMode="auto">
          <a:xfrm>
            <a:off x="898525" y="4365625"/>
            <a:ext cx="316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ea typeface="微軟正黑體" pitchFamily="34" charset="-120"/>
              </a:rPr>
              <a:t>以「小人窮斯濫矣」來暗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ea typeface="微軟正黑體" pitchFamily="34" charset="-120"/>
              </a:rPr>
              <a:t>示孔乙己薄弱的心理建設</a:t>
            </a:r>
          </a:p>
        </p:txBody>
      </p:sp>
      <p:pic>
        <p:nvPicPr>
          <p:cNvPr id="629798" name="Picture 38" descr="下標籤-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436562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74" name="文字方塊 14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2555875" y="4005263"/>
            <a:ext cx="1584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                          　　　　　　　　　　　　　　　　　　　　　　　　　　　　　　</a:t>
            </a:r>
          </a:p>
        </p:txBody>
      </p:sp>
      <p:pic>
        <p:nvPicPr>
          <p:cNvPr id="117775" name="圖片 17" descr="下方ICON-回目次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29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7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9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798"/>
                  </p:tgtEl>
                </p:cond>
              </p:nextCondLst>
            </p:seq>
          </p:childTnLst>
        </p:cTn>
      </p:par>
    </p:tnLst>
    <p:bldLst>
      <p:bldP spid="629793" grpId="0"/>
      <p:bldP spid="629793" grpId="1"/>
      <p:bldP spid="629795" grpId="0"/>
      <p:bldP spid="629795" grpId="1"/>
      <p:bldP spid="629797" grpId="0"/>
      <p:bldP spid="62979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副標題 6"/>
          <p:cNvSpPr>
            <a:spLocks/>
          </p:cNvSpPr>
          <p:nvPr/>
        </p:nvSpPr>
        <p:spPr bwMode="auto">
          <a:xfrm>
            <a:off x="1692275" y="2205038"/>
            <a:ext cx="554513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zh-TW" altLang="en-US" sz="5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一、文章題解</a:t>
            </a:r>
          </a:p>
        </p:txBody>
      </p:sp>
      <p:pic>
        <p:nvPicPr>
          <p:cNvPr id="54275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"/>
          <p:cNvSpPr>
            <a:spLocks/>
          </p:cNvSpPr>
          <p:nvPr/>
        </p:nvSpPr>
        <p:spPr bwMode="auto">
          <a:xfrm>
            <a:off x="468313" y="1247775"/>
            <a:ext cx="8424862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聽人家背地裡談論，孔乙己原來也讀過書，但終於沒有進學　，又不會</a:t>
            </a:r>
            <a:r>
              <a:rPr lang="zh-TW" altLang="en-US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營生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；於是愈過愈窮，弄到將要討飯了。幸而寫得一筆好字，便替人家抄抄書，換一碗飯吃。可惜他又有一樣壞</a:t>
            </a:r>
          </a:p>
        </p:txBody>
      </p:sp>
      <p:pic>
        <p:nvPicPr>
          <p:cNvPr id="118787" name="Picture 3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4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5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0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第五段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8791" name="Picture 22" descr="1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0337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2855" name="Rectangle 23"/>
          <p:cNvSpPr>
            <a:spLocks noChangeArrowheads="1"/>
          </p:cNvSpPr>
          <p:nvPr/>
        </p:nvSpPr>
        <p:spPr bwMode="auto">
          <a:xfrm>
            <a:off x="5075238" y="2603500"/>
            <a:ext cx="18732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ea typeface="微軟正黑體" pitchFamily="34" charset="-120"/>
              </a:rPr>
              <a:t>謀生、經營生計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5075238" y="3068638"/>
            <a:ext cx="7921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　　　　　　　　　　　　　　　　　　　　　　　　　　　　　　　　　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32855" grpId="0"/>
      <p:bldP spid="632855" grpId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/>
          <p:cNvSpPr>
            <a:spLocks/>
          </p:cNvSpPr>
          <p:nvPr/>
        </p:nvSpPr>
        <p:spPr bwMode="auto">
          <a:xfrm>
            <a:off x="468313" y="814388"/>
            <a:ext cx="8424862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脾氣，便是好吃懶做。做不到幾天，便連人和書籍紙張筆硯，一齊失蹤。</a:t>
            </a:r>
            <a:r>
              <a:rPr lang="zh-TW" altLang="en-US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如是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幾次，叫他抄書的人也沒有了。孔乙己沒有法，便免不了偶然做些偷竊的事。</a:t>
            </a:r>
          </a:p>
        </p:txBody>
      </p:sp>
      <p:pic>
        <p:nvPicPr>
          <p:cNvPr id="119811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第五段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634895" name="Rectangle 15"/>
          <p:cNvSpPr>
            <a:spLocks noChangeArrowheads="1"/>
          </p:cNvSpPr>
          <p:nvPr/>
        </p:nvSpPr>
        <p:spPr bwMode="auto">
          <a:xfrm>
            <a:off x="5508625" y="2205038"/>
            <a:ext cx="6492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ea typeface="微軟正黑體" pitchFamily="34" charset="-120"/>
              </a:rPr>
              <a:t>如此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5435600" y="2598738"/>
            <a:ext cx="7921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　　　　　　　　　　　　　　　　　　　　　　　　　　　　　　　　　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34895" grpId="0"/>
      <p:bldP spid="634895" grpId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/>
          </p:cNvSpPr>
          <p:nvPr/>
        </p:nvSpPr>
        <p:spPr bwMode="auto">
          <a:xfrm>
            <a:off x="685800" y="765175"/>
            <a:ext cx="8207375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u="sng">
                <a:latin typeface="標楷體" pitchFamily="65" charset="-120"/>
                <a:ea typeface="標楷體" pitchFamily="65" charset="-120"/>
              </a:rPr>
              <a:t>但他在我們店裡，品行卻比別人都好，就是從不拖欠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；雖然</a:t>
            </a:r>
            <a:r>
              <a:rPr lang="zh-TW" altLang="en-US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間　或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沒有現錢，暫時記在粉板　上，但不出一月，定然還清，從粉板上拭去了孔乙己的名字。</a:t>
            </a:r>
          </a:p>
        </p:txBody>
      </p:sp>
      <p:sp>
        <p:nvSpPr>
          <p:cNvPr id="120835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第五段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20836" name="Picture 5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Picture 17" descr="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36449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38" name="Group 20"/>
          <p:cNvGrpSpPr>
            <a:grpSpLocks/>
          </p:cNvGrpSpPr>
          <p:nvPr/>
        </p:nvGrpSpPr>
        <p:grpSpPr bwMode="auto">
          <a:xfrm>
            <a:off x="3990975" y="2452688"/>
            <a:ext cx="439738" cy="669925"/>
            <a:chOff x="4191" y="799"/>
            <a:chExt cx="277" cy="422"/>
          </a:xfrm>
        </p:grpSpPr>
        <p:sp>
          <p:nvSpPr>
            <p:cNvPr id="120844" name="Text Box 18"/>
            <p:cNvSpPr txBox="1">
              <a:spLocks noChangeArrowheads="1"/>
            </p:cNvSpPr>
            <p:nvPr/>
          </p:nvSpPr>
          <p:spPr bwMode="auto">
            <a:xfrm>
              <a:off x="4191" y="799"/>
              <a:ext cx="231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ea typeface="標楷體" pitchFamily="65" charset="-120"/>
                </a:rPr>
                <a:t>ㄐㄧㄢ</a:t>
              </a:r>
            </a:p>
          </p:txBody>
        </p:sp>
        <p:pic>
          <p:nvPicPr>
            <p:cNvPr id="120845" name="Picture 19" descr="四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98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3877" name="Rectangle 21"/>
          <p:cNvSpPr>
            <a:spLocks noChangeArrowheads="1"/>
          </p:cNvSpPr>
          <p:nvPr/>
        </p:nvSpPr>
        <p:spPr bwMode="auto">
          <a:xfrm>
            <a:off x="3708400" y="2171700"/>
            <a:ext cx="1727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ea typeface="微軟正黑體" pitchFamily="34" charset="-120"/>
              </a:rPr>
              <a:t>偶爾、有時候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3635375" y="2565400"/>
            <a:ext cx="1225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　　　　　　　　　　　　　　　　　　　　　　　　　　　　　　　　　　　　　　　</a:t>
            </a:r>
          </a:p>
        </p:txBody>
      </p:sp>
      <p:sp>
        <p:nvSpPr>
          <p:cNvPr id="633879" name="Rectangle 23"/>
          <p:cNvSpPr>
            <a:spLocks noChangeArrowheads="1"/>
          </p:cNvSpPr>
          <p:nvPr/>
        </p:nvSpPr>
        <p:spPr bwMode="auto">
          <a:xfrm>
            <a:off x="755650" y="1844675"/>
            <a:ext cx="38877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ea typeface="微軟正黑體" pitchFamily="34" charset="-120"/>
              </a:rPr>
              <a:t>孔乙己雖然潦倒，卻仍守信重諾</a:t>
            </a:r>
          </a:p>
        </p:txBody>
      </p:sp>
      <p:pic>
        <p:nvPicPr>
          <p:cNvPr id="633880" name="Picture 24" descr="下標籤-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292417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3" name="圖片 17" descr="下方ICON-回目次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338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3880"/>
                  </p:tgtEl>
                </p:cond>
              </p:nextCondLst>
            </p:seq>
          </p:childTnLst>
        </p:cTn>
      </p:par>
    </p:tnLst>
    <p:bldLst>
      <p:bldP spid="633877" grpId="0"/>
      <p:bldP spid="633877" grpId="1"/>
      <p:bldP spid="633879" grpId="0"/>
      <p:bldP spid="633879" grpId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3"/>
          <p:cNvSpPr>
            <a:spLocks/>
          </p:cNvSpPr>
          <p:nvPr/>
        </p:nvSpPr>
        <p:spPr bwMode="auto">
          <a:xfrm>
            <a:off x="468313" y="1052513"/>
            <a:ext cx="842486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孔乙己喝過半碗酒，漲紅的臉色漸漸復了原，旁人便又問道：「孔乙己，你當真認識字麼？」孔乙己看著問他的人，顯出不屑</a:t>
            </a:r>
            <a:r>
              <a:rPr lang="zh-TW" altLang="en-US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置辯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的神氣。</a:t>
            </a:r>
          </a:p>
        </p:txBody>
      </p:sp>
      <p:pic>
        <p:nvPicPr>
          <p:cNvPr id="121859" name="Picture 3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0" name="Picture 4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1" name="Picture 5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2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第六段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635926" name="Rectangle 22"/>
          <p:cNvSpPr>
            <a:spLocks noChangeArrowheads="1"/>
          </p:cNvSpPr>
          <p:nvPr/>
        </p:nvSpPr>
        <p:spPr bwMode="auto">
          <a:xfrm>
            <a:off x="6732588" y="3573463"/>
            <a:ext cx="5762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ea typeface="微軟正黑體" pitchFamily="34" charset="-120"/>
              </a:rPr>
              <a:t>辯駁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6659563" y="3946525"/>
            <a:ext cx="795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　　　　　　　　　　　　　　　　　　　　　　　　　　　　　　　　　　　　　　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35926" grpId="0"/>
      <p:bldP spid="635926" grpId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/>
          </p:cNvSpPr>
          <p:nvPr/>
        </p:nvSpPr>
        <p:spPr bwMode="auto">
          <a:xfrm>
            <a:off x="468313" y="814388"/>
            <a:ext cx="8424862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他們便接著說道：「</a:t>
            </a:r>
            <a:r>
              <a:rPr lang="zh-TW" altLang="en-US" u="sng">
                <a:latin typeface="標楷體" pitchFamily="65" charset="-120"/>
                <a:ea typeface="標楷體" pitchFamily="65" charset="-120"/>
              </a:rPr>
              <a:t>你怎的連</a:t>
            </a:r>
            <a:r>
              <a:rPr lang="zh-TW" altLang="en-US" u="sng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半個秀才</a:t>
            </a:r>
            <a:r>
              <a:rPr lang="zh-TW" altLang="en-US" u="sng">
                <a:latin typeface="標楷體" pitchFamily="65" charset="-120"/>
                <a:ea typeface="標楷體" pitchFamily="65" charset="-120"/>
              </a:rPr>
              <a:t>也撈不到呢？」孔乙己立刻顯出頹唐　不安模樣，臉上籠上了一層灰色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，嘴裡說些話；</a:t>
            </a:r>
            <a:r>
              <a:rPr lang="zh-TW" altLang="en-US" u="sng">
                <a:latin typeface="標楷體" pitchFamily="65" charset="-120"/>
                <a:ea typeface="標楷體" pitchFamily="65" charset="-120"/>
              </a:rPr>
              <a:t>這回可是全是之乎者也之類，一些不懂了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pic>
        <p:nvPicPr>
          <p:cNvPr id="122883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第六段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122885" name="文字方塊 1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867400" y="1498600"/>
            <a:ext cx="1584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　　　　　　　　　　　　　　　　　　　　　　　　　　　　　　　　　　　　　　　　　　　　　　　</a:t>
            </a:r>
          </a:p>
        </p:txBody>
      </p:sp>
      <p:sp>
        <p:nvSpPr>
          <p:cNvPr id="636943" name="Rectangle 15"/>
          <p:cNvSpPr>
            <a:spLocks noChangeArrowheads="1"/>
          </p:cNvSpPr>
          <p:nvPr/>
        </p:nvSpPr>
        <p:spPr bwMode="auto">
          <a:xfrm>
            <a:off x="539750" y="2997200"/>
            <a:ext cx="741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ea typeface="微軟正黑體" pitchFamily="34" charset="-120"/>
              </a:rPr>
              <a:t>寫舊時代知識分子的心態──對於沒能仕進感到無比痛苦羞慚，也寫活世人的涼薄</a:t>
            </a:r>
          </a:p>
        </p:txBody>
      </p:sp>
      <p:pic>
        <p:nvPicPr>
          <p:cNvPr id="636944" name="Picture 16" descr="下標籤-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09098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6945" name="Rectangle 17"/>
          <p:cNvSpPr>
            <a:spLocks noChangeArrowheads="1"/>
          </p:cNvSpPr>
          <p:nvPr/>
        </p:nvSpPr>
        <p:spPr bwMode="auto">
          <a:xfrm>
            <a:off x="539750" y="5229225"/>
            <a:ext cx="27368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ea typeface="微軟正黑體" pitchFamily="34" charset="-120"/>
              </a:rPr>
              <a:t>顯見孔乙己的不合時宜</a:t>
            </a:r>
          </a:p>
        </p:txBody>
      </p:sp>
      <p:pic>
        <p:nvPicPr>
          <p:cNvPr id="636946" name="Picture 18" descr="下標籤-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22922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0" name="Picture 19" descr="1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003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69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694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36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6946"/>
                  </p:tgtEl>
                </p:cond>
              </p:nextCondLst>
            </p:seq>
          </p:childTnLst>
        </p:cTn>
      </p:par>
    </p:tnLst>
    <p:bldLst>
      <p:bldP spid="636943" grpId="0"/>
      <p:bldP spid="636943" grpId="1"/>
      <p:bldP spid="636945" grpId="0"/>
      <p:bldP spid="636945" grpId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/>
          </p:cNvSpPr>
          <p:nvPr/>
        </p:nvSpPr>
        <p:spPr bwMode="auto">
          <a:xfrm>
            <a:off x="468313" y="1247775"/>
            <a:ext cx="8424862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u="sng">
                <a:latin typeface="標楷體" pitchFamily="65" charset="-120"/>
                <a:ea typeface="標楷體" pitchFamily="65" charset="-120"/>
              </a:rPr>
              <a:t>在這時候，眾人也都哄笑起來：店內外充滿了快活的空氣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>
              <a:ea typeface="標楷體" pitchFamily="65" charset="-120"/>
            </a:endParaRPr>
          </a:p>
        </p:txBody>
      </p:sp>
      <p:pic>
        <p:nvPicPr>
          <p:cNvPr id="123907" name="Picture 3" descr="下ICON-課堂Q&amp;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895350"/>
            <a:ext cx="1122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8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第六段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23909" name="Picture 5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7969" name="Rectangle 17"/>
          <p:cNvSpPr>
            <a:spLocks noChangeArrowheads="1"/>
          </p:cNvSpPr>
          <p:nvPr/>
        </p:nvSpPr>
        <p:spPr bwMode="auto">
          <a:xfrm>
            <a:off x="539750" y="2355850"/>
            <a:ext cx="56880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ea typeface="微軟正黑體" pitchFamily="34" charset="-120"/>
              </a:rPr>
              <a:t>以眾人的「笑」對比孔乙己的「悲」，充滿諷刺</a:t>
            </a:r>
          </a:p>
        </p:txBody>
      </p:sp>
      <p:pic>
        <p:nvPicPr>
          <p:cNvPr id="637970" name="Picture 18" descr="下標籤-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42900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2" name="圖片 17" descr="下方ICON-回目次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79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7970"/>
                  </p:tgtEl>
                </p:cond>
              </p:nextCondLst>
            </p:seq>
          </p:childTnLst>
        </p:cTn>
      </p:par>
    </p:tnLst>
    <p:bldLst>
      <p:bldP spid="637969" grpId="0"/>
      <p:bldP spid="637969" grpId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/>
          </p:cNvSpPr>
          <p:nvPr/>
        </p:nvSpPr>
        <p:spPr bwMode="auto">
          <a:xfrm>
            <a:off x="468313" y="1052513"/>
            <a:ext cx="842486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>
                <a:ea typeface="標楷體" pitchFamily="65" charset="-120"/>
              </a:rPr>
              <a:t>在這些時候，我可以附和　著笑，掌櫃是絕不責備的。而且掌櫃見了孔乙己，也每每這樣問他，引人發笑。孔乙己自己知道不能和他們談天，便只好向孩子說話。</a:t>
            </a:r>
          </a:p>
        </p:txBody>
      </p:sp>
      <p:pic>
        <p:nvPicPr>
          <p:cNvPr id="124931" name="Picture 3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2" name="Picture 4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3" name="Picture 5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4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第七段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grpSp>
        <p:nvGrpSpPr>
          <p:cNvPr id="124935" name="Group 9"/>
          <p:cNvGrpSpPr>
            <a:grpSpLocks/>
          </p:cNvGrpSpPr>
          <p:nvPr/>
        </p:nvGrpSpPr>
        <p:grpSpPr bwMode="auto">
          <a:xfrm>
            <a:off x="5003800" y="1628775"/>
            <a:ext cx="438150" cy="431800"/>
            <a:chOff x="4781" y="3067"/>
            <a:chExt cx="276" cy="272"/>
          </a:xfrm>
        </p:grpSpPr>
        <p:sp>
          <p:nvSpPr>
            <p:cNvPr id="124936" name="Text Box 10"/>
            <p:cNvSpPr txBox="1">
              <a:spLocks noChangeArrowheads="1"/>
            </p:cNvSpPr>
            <p:nvPr/>
          </p:nvSpPr>
          <p:spPr bwMode="auto">
            <a:xfrm>
              <a:off x="4781" y="3067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ea typeface="標楷體" pitchFamily="65" charset="-120"/>
                </a:rPr>
                <a:t>ㄏㄜ</a:t>
              </a:r>
            </a:p>
          </p:txBody>
        </p:sp>
        <p:pic>
          <p:nvPicPr>
            <p:cNvPr id="124937" name="Picture 11" descr="四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3158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>
            <a:spLocks/>
          </p:cNvSpPr>
          <p:nvPr/>
        </p:nvSpPr>
        <p:spPr bwMode="auto">
          <a:xfrm>
            <a:off x="179388" y="814388"/>
            <a:ext cx="8893175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>
                <a:ea typeface="標楷體" pitchFamily="65" charset="-120"/>
              </a:rPr>
              <a:t>有一回對我說道：「你讀過書麼？」我略略點一點頭。他說：「讀過書，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>
                <a:ea typeface="標楷體" pitchFamily="65" charset="-120"/>
              </a:rPr>
              <a:t>我便考你一考。茴香豆的茴字，怎樣寫的？」</a:t>
            </a:r>
            <a:r>
              <a:rPr lang="zh-TW" altLang="en-US" u="sng">
                <a:ea typeface="標楷體" pitchFamily="65" charset="-120"/>
              </a:rPr>
              <a:t>我想，討飯一樣的人，也配考我麼</a:t>
            </a:r>
            <a:r>
              <a:rPr lang="zh-TW" altLang="en-US">
                <a:ea typeface="標楷體" pitchFamily="65" charset="-120"/>
              </a:rPr>
              <a:t>？便回過臉去，不再理會。</a:t>
            </a:r>
          </a:p>
        </p:txBody>
      </p:sp>
      <p:pic>
        <p:nvPicPr>
          <p:cNvPr id="125955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第七段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640010" name="Rectangle 10"/>
          <p:cNvSpPr>
            <a:spLocks noChangeArrowheads="1"/>
          </p:cNvSpPr>
          <p:nvPr/>
        </p:nvSpPr>
        <p:spPr bwMode="auto">
          <a:xfrm>
            <a:off x="4068763" y="4149725"/>
            <a:ext cx="48958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ea typeface="微軟正黑體" pitchFamily="34" charset="-120"/>
              </a:rPr>
              <a:t>小伙計也隨著眾人瞧不起孔乙己（弱者）</a:t>
            </a:r>
          </a:p>
        </p:txBody>
      </p:sp>
      <p:pic>
        <p:nvPicPr>
          <p:cNvPr id="640011" name="Picture 11" descr="下標籤-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522287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9" name="Freeform 12"/>
          <p:cNvSpPr>
            <a:spLocks/>
          </p:cNvSpPr>
          <p:nvPr/>
        </p:nvSpPr>
        <p:spPr bwMode="auto">
          <a:xfrm>
            <a:off x="5221288" y="3494088"/>
            <a:ext cx="434975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25960" name="Group 13"/>
          <p:cNvGrpSpPr>
            <a:grpSpLocks/>
          </p:cNvGrpSpPr>
          <p:nvPr/>
        </p:nvGrpSpPr>
        <p:grpSpPr bwMode="auto">
          <a:xfrm>
            <a:off x="2482850" y="4581525"/>
            <a:ext cx="217488" cy="179388"/>
            <a:chOff x="2154" y="3657"/>
            <a:chExt cx="230" cy="137"/>
          </a:xfrm>
        </p:grpSpPr>
        <p:sp>
          <p:nvSpPr>
            <p:cNvPr id="125963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5964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5724525" y="3357563"/>
            <a:ext cx="5762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b="1">
                <a:solidFill>
                  <a:srgbClr val="FF0066"/>
                </a:solidFill>
                <a:ea typeface="微軟正黑體" pitchFamily="34" charset="-120"/>
              </a:rPr>
              <a:t>激問</a:t>
            </a:r>
            <a:endParaRPr lang="zh-TW" altLang="en-US" sz="2100" b="1">
              <a:solidFill>
                <a:srgbClr val="FF0066"/>
              </a:solidFill>
              <a:ea typeface="微軟正黑體" pitchFamily="34" charset="-120"/>
            </a:endParaRPr>
          </a:p>
        </p:txBody>
      </p:sp>
      <p:pic>
        <p:nvPicPr>
          <p:cNvPr id="640017" name="Picture 17" descr="下標籤-修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3351213"/>
            <a:ext cx="215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00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00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00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0017"/>
                  </p:tgtEl>
                </p:cond>
              </p:nextCondLst>
            </p:seq>
          </p:childTnLst>
        </p:cTn>
      </p:par>
    </p:tnLst>
    <p:bldLst>
      <p:bldP spid="640010" grpId="0"/>
      <p:bldP spid="640010" grpId="1"/>
      <p:bldP spid="49" grpId="0"/>
      <p:bldP spid="49" grpId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>
            <a:spLocks/>
          </p:cNvSpPr>
          <p:nvPr/>
        </p:nvSpPr>
        <p:spPr bwMode="auto">
          <a:xfrm>
            <a:off x="468313" y="814388"/>
            <a:ext cx="8424862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>
                <a:ea typeface="標楷體" pitchFamily="65" charset="-120"/>
              </a:rPr>
              <a:t>孔乙己等了許久，很懇切的說道：「不能寫罷？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>
                <a:ea typeface="標楷體" pitchFamily="65" charset="-120"/>
              </a:rPr>
              <a:t>我教給你，記著！這些字應該記著。將來做掌櫃的時候，寫</a:t>
            </a:r>
            <a:r>
              <a:rPr lang="zh-TW" altLang="en-US">
                <a:solidFill>
                  <a:srgbClr val="0066FF"/>
                </a:solidFill>
                <a:ea typeface="標楷體" pitchFamily="65" charset="-120"/>
              </a:rPr>
              <a:t>賬</a:t>
            </a:r>
            <a:r>
              <a:rPr lang="zh-TW" altLang="en-US">
                <a:ea typeface="標楷體" pitchFamily="65" charset="-120"/>
              </a:rPr>
              <a:t>　要用。」我暗想我和掌櫃的等級還很遠呢，而且我們掌櫃也從不將</a:t>
            </a:r>
          </a:p>
        </p:txBody>
      </p:sp>
      <p:pic>
        <p:nvPicPr>
          <p:cNvPr id="126979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0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第七段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grpSp>
        <p:nvGrpSpPr>
          <p:cNvPr id="126981" name="Group 10"/>
          <p:cNvGrpSpPr>
            <a:grpSpLocks/>
          </p:cNvGrpSpPr>
          <p:nvPr/>
        </p:nvGrpSpPr>
        <p:grpSpPr bwMode="auto">
          <a:xfrm>
            <a:off x="4643438" y="3644900"/>
            <a:ext cx="438150" cy="431800"/>
            <a:chOff x="3375" y="2296"/>
            <a:chExt cx="276" cy="272"/>
          </a:xfrm>
        </p:grpSpPr>
        <p:sp>
          <p:nvSpPr>
            <p:cNvPr id="126984" name="Text Box 11"/>
            <p:cNvSpPr txBox="1">
              <a:spLocks noChangeArrowheads="1"/>
            </p:cNvSpPr>
            <p:nvPr/>
          </p:nvSpPr>
          <p:spPr bwMode="auto">
            <a:xfrm>
              <a:off x="3375" y="2296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ea typeface="標楷體" pitchFamily="65" charset="-120"/>
                </a:rPr>
                <a:t>ㄓㄤ</a:t>
              </a:r>
            </a:p>
          </p:txBody>
        </p:sp>
        <p:pic>
          <p:nvPicPr>
            <p:cNvPr id="126985" name="Picture 12" descr="黑-四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238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2061" name="Rectangle 13"/>
          <p:cNvSpPr>
            <a:spLocks noChangeArrowheads="1"/>
          </p:cNvSpPr>
          <p:nvPr/>
        </p:nvSpPr>
        <p:spPr bwMode="auto">
          <a:xfrm>
            <a:off x="4283075" y="3357563"/>
            <a:ext cx="11525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ea typeface="微軟正黑體" pitchFamily="34" charset="-120"/>
              </a:rPr>
              <a:t>同「帳」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4211638" y="3730625"/>
            <a:ext cx="434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　　　　　　　　　　　　　　　　　　　　　　　　　　　　　　　　　　　　　　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42061" grpId="0"/>
      <p:bldP spid="642061" grpId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3"/>
          <p:cNvSpPr>
            <a:spLocks/>
          </p:cNvSpPr>
          <p:nvPr/>
        </p:nvSpPr>
        <p:spPr bwMode="auto">
          <a:xfrm>
            <a:off x="468313" y="814388"/>
            <a:ext cx="8424862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>
                <a:ea typeface="標楷體" pitchFamily="65" charset="-120"/>
              </a:rPr>
              <a:t>茴香豆上賬；</a:t>
            </a:r>
            <a:r>
              <a:rPr lang="zh-TW" altLang="en-US" u="sng">
                <a:ea typeface="標楷體" pitchFamily="65" charset="-120"/>
              </a:rPr>
              <a:t>又好笑，又不耐煩，懶懶的答他道</a:t>
            </a:r>
            <a:r>
              <a:rPr lang="zh-TW" altLang="en-US">
                <a:ea typeface="標楷體" pitchFamily="65" charset="-120"/>
              </a:rPr>
              <a:t>：「誰要你教，不是草頭底下一個來回的回字麼？」孔乙己顯出極高興的樣子，將兩個指頭的長指甲敲著櫃檯，</a:t>
            </a:r>
            <a:r>
              <a:rPr lang="zh-TW" altLang="en-US" u="sng">
                <a:ea typeface="標楷體" pitchFamily="65" charset="-120"/>
              </a:rPr>
              <a:t>點頭說：「對呀對呀！</a:t>
            </a:r>
          </a:p>
        </p:txBody>
      </p:sp>
      <p:pic>
        <p:nvPicPr>
          <p:cNvPr id="128003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第七段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643077" name="Rectangle 5"/>
          <p:cNvSpPr>
            <a:spLocks noChangeArrowheads="1"/>
          </p:cNvSpPr>
          <p:nvPr/>
        </p:nvSpPr>
        <p:spPr bwMode="auto">
          <a:xfrm>
            <a:off x="3059113" y="1884363"/>
            <a:ext cx="5545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ea typeface="微軟正黑體" pitchFamily="34" charset="-120"/>
              </a:rPr>
              <a:t>以三種情緒性的形容，顯現小伙計對於孔乙己的熱切不以為然</a:t>
            </a:r>
          </a:p>
        </p:txBody>
      </p:sp>
      <p:pic>
        <p:nvPicPr>
          <p:cNvPr id="643078" name="Picture 6" descr="下標籤-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8926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7" name="Freeform 7"/>
          <p:cNvSpPr>
            <a:spLocks/>
          </p:cNvSpPr>
          <p:nvPr/>
        </p:nvSpPr>
        <p:spPr bwMode="auto">
          <a:xfrm rot="10800000">
            <a:off x="1042988" y="4076700"/>
            <a:ext cx="2921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28008" name="Group 8"/>
          <p:cNvGrpSpPr>
            <a:grpSpLocks/>
          </p:cNvGrpSpPr>
          <p:nvPr/>
        </p:nvGrpSpPr>
        <p:grpSpPr bwMode="auto">
          <a:xfrm rot="10800000">
            <a:off x="3851275" y="2924175"/>
            <a:ext cx="433388" cy="217488"/>
            <a:chOff x="2154" y="3657"/>
            <a:chExt cx="230" cy="137"/>
          </a:xfrm>
        </p:grpSpPr>
        <p:sp>
          <p:nvSpPr>
            <p:cNvPr id="128011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8012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4284663" y="2963863"/>
            <a:ext cx="576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b="1">
                <a:solidFill>
                  <a:srgbClr val="FF0066"/>
                </a:solidFill>
                <a:ea typeface="微軟正黑體" pitchFamily="34" charset="-120"/>
              </a:rPr>
              <a:t>激問</a:t>
            </a:r>
            <a:endParaRPr lang="zh-TW" altLang="en-US" sz="2100" b="1">
              <a:solidFill>
                <a:srgbClr val="FF0066"/>
              </a:solidFill>
              <a:ea typeface="微軟正黑體" pitchFamily="34" charset="-120"/>
            </a:endParaRPr>
          </a:p>
        </p:txBody>
      </p:sp>
      <p:pic>
        <p:nvPicPr>
          <p:cNvPr id="643084" name="Picture 12" descr="下標籤-修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997200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30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3084"/>
                  </p:tgtEl>
                </p:cond>
              </p:nextCondLst>
            </p:seq>
          </p:childTnLst>
        </p:cTn>
      </p:par>
    </p:tnLst>
    <p:bldLst>
      <p:bldP spid="643077" grpId="0"/>
      <p:bldP spid="643077" grpId="1"/>
      <p:bldP spid="49" grpId="0"/>
      <p:bldP spid="4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/>
          </p:cNvSpPr>
          <p:nvPr>
            <p:ph type="body" idx="1"/>
          </p:nvPr>
        </p:nvSpPr>
        <p:spPr>
          <a:xfrm>
            <a:off x="323850" y="908050"/>
            <a:ext cx="8569325" cy="4525963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　　本文選自</a:t>
            </a:r>
            <a:r>
              <a:rPr lang="en-US" altLang="zh-TW" smtClean="0">
                <a:ea typeface="標楷體" pitchFamily="65" charset="-120"/>
              </a:rPr>
              <a:t>《</a:t>
            </a:r>
            <a:r>
              <a:rPr lang="zh-TW" altLang="en-US" smtClean="0">
                <a:ea typeface="標楷體" pitchFamily="65" charset="-120"/>
              </a:rPr>
              <a:t>吶喊</a:t>
            </a:r>
            <a:r>
              <a:rPr lang="en-US" altLang="zh-TW" smtClean="0">
                <a:ea typeface="標楷體" pitchFamily="65" charset="-120"/>
              </a:rPr>
              <a:t>》</a:t>
            </a:r>
            <a:r>
              <a:rPr lang="zh-TW" altLang="en-US" smtClean="0">
                <a:ea typeface="標楷體" pitchFamily="65" charset="-120"/>
              </a:rPr>
              <a:t>　，敘述清末民初時，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一位沒能考取秀才的讀書人</a:t>
            </a:r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──</a:t>
            </a:r>
            <a:r>
              <a:rPr lang="zh-TW" altLang="en-US" smtClean="0">
                <a:ea typeface="標楷體" pitchFamily="65" charset="-120"/>
              </a:rPr>
              <a:t>孔乙己，他既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不能放下身段，又不善於謀生，一生窮愁潦倒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，被人嘲笑，甚至被打斷了腿，也得不到人們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的同情和憐憫，由此呈現當時社會大眾的冷漠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與殘酷。</a:t>
            </a:r>
          </a:p>
        </p:txBody>
      </p:sp>
      <p:sp>
        <p:nvSpPr>
          <p:cNvPr id="55299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pic>
        <p:nvPicPr>
          <p:cNvPr id="55300" name="Picture 5" descr="圖片2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1196975"/>
            <a:ext cx="298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7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/>
          </p:cNvSpPr>
          <p:nvPr/>
        </p:nvSpPr>
        <p:spPr bwMode="auto">
          <a:xfrm>
            <a:off x="250825" y="836613"/>
            <a:ext cx="874871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en-US" altLang="zh-TW" u="sng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u="sng">
                <a:ea typeface="標楷體" pitchFamily="65" charset="-120"/>
              </a:rPr>
              <a:t>回字有四樣寫法　，你知道麼？」我愈不耐煩了，努著嘴　走遠</a:t>
            </a:r>
            <a:r>
              <a:rPr lang="zh-TW" altLang="en-US">
                <a:ea typeface="標楷體" pitchFamily="65" charset="-120"/>
              </a:rPr>
              <a:t>。孔乙己剛用指甲蘸　　了酒，想在櫃上寫字，見我毫不熱心，便又嘆一口氣，顯出極惋惜的樣子。</a:t>
            </a:r>
          </a:p>
        </p:txBody>
      </p:sp>
      <p:sp>
        <p:nvSpPr>
          <p:cNvPr id="129027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第七段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29028" name="Picture 5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9" name="Picture 9" descr="1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4843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0" name="Picture 10" descr="1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6003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9031" name="Group 11"/>
          <p:cNvGrpSpPr>
            <a:grpSpLocks/>
          </p:cNvGrpSpPr>
          <p:nvPr/>
        </p:nvGrpSpPr>
        <p:grpSpPr bwMode="auto">
          <a:xfrm>
            <a:off x="7667625" y="2563813"/>
            <a:ext cx="438150" cy="431800"/>
            <a:chOff x="3375" y="2296"/>
            <a:chExt cx="276" cy="272"/>
          </a:xfrm>
        </p:grpSpPr>
        <p:sp>
          <p:nvSpPr>
            <p:cNvPr id="129037" name="Text Box 12"/>
            <p:cNvSpPr txBox="1">
              <a:spLocks noChangeArrowheads="1"/>
            </p:cNvSpPr>
            <p:nvPr/>
          </p:nvSpPr>
          <p:spPr bwMode="auto">
            <a:xfrm>
              <a:off x="3375" y="2296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ea typeface="標楷體" pitchFamily="65" charset="-120"/>
                </a:rPr>
                <a:t>ㄓㄢ</a:t>
              </a:r>
            </a:p>
          </p:txBody>
        </p:sp>
        <p:pic>
          <p:nvPicPr>
            <p:cNvPr id="129038" name="Picture 13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238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9032" name="Picture 14" descr="1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03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1039" name="Rectangle 15"/>
          <p:cNvSpPr>
            <a:spLocks noChangeArrowheads="1"/>
          </p:cNvSpPr>
          <p:nvPr/>
        </p:nvSpPr>
        <p:spPr bwMode="auto">
          <a:xfrm>
            <a:off x="323850" y="1916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ea typeface="微軟正黑體" pitchFamily="34" charset="-120"/>
              </a:rPr>
              <a:t>孔乙己懇切熱心，與小伙計不耐煩的態度形成強烈對比</a:t>
            </a:r>
          </a:p>
        </p:txBody>
      </p:sp>
      <p:pic>
        <p:nvPicPr>
          <p:cNvPr id="641040" name="Picture 16" descr="下標籤-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302101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5" name="Picture 18" descr="下標籤-辨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227647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6" name="圖片 17" descr="下方ICON-回目次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1040"/>
                  </p:tgtEl>
                </p:cond>
              </p:nextCondLst>
            </p:seq>
          </p:childTnLst>
        </p:cTn>
      </p:par>
    </p:tnLst>
    <p:bldLst>
      <p:bldP spid="641039" grpId="0"/>
      <p:bldP spid="641039" grpId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3"/>
          <p:cNvSpPr>
            <a:spLocks/>
          </p:cNvSpPr>
          <p:nvPr/>
        </p:nvSpPr>
        <p:spPr bwMode="auto">
          <a:xfrm>
            <a:off x="468313" y="1052513"/>
            <a:ext cx="842486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有幾回，鄰舍孩子聽得笑聲，也趕熱鬧，圍住了孔乙己。他便給他們茴香豆吃，一人一顆。孩子吃完豆，仍然不散，眼睛都望著碟子。孔乙己著了慌，伸開五指將碟子罩住，彎腰下去</a:t>
            </a:r>
            <a:endParaRPr lang="zh-TW" altLang="en-US">
              <a:ea typeface="標楷體" pitchFamily="65" charset="-120"/>
            </a:endParaRPr>
          </a:p>
        </p:txBody>
      </p:sp>
      <p:pic>
        <p:nvPicPr>
          <p:cNvPr id="130051" name="Picture 3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2" name="Picture 4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3" name="Picture 5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4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第八段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3"/>
          <p:cNvSpPr>
            <a:spLocks/>
          </p:cNvSpPr>
          <p:nvPr/>
        </p:nvSpPr>
        <p:spPr bwMode="auto">
          <a:xfrm>
            <a:off x="215900" y="490538"/>
            <a:ext cx="8748713" cy="56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說道：「不多了，我已經不多了。」直起身又看一看豆，自己搖頭說：「不多不多！多乎哉？不多也　。」於是這一群孩子都在笑聲裡走散了。</a:t>
            </a:r>
          </a:p>
          <a:p>
            <a:pPr>
              <a:lnSpc>
                <a:spcPct val="230000"/>
              </a:lnSpc>
              <a:buFontTx/>
              <a:buNone/>
            </a:pPr>
            <a:r>
              <a:rPr lang="zh-TW" altLang="en-US" u="sng">
                <a:latin typeface="標楷體" pitchFamily="65" charset="-120"/>
                <a:ea typeface="標楷體" pitchFamily="65" charset="-120"/>
              </a:rPr>
              <a:t>孔乙己是這樣的使人快活，可是沒有他，別人也便這麼過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131075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第八段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31076" name="Picture 15" descr="1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335756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5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6160" name="Text Box 16"/>
          <p:cNvSpPr txBox="1">
            <a:spLocks noChangeArrowheads="1"/>
          </p:cNvSpPr>
          <p:nvPr/>
        </p:nvSpPr>
        <p:spPr bwMode="auto">
          <a:xfrm>
            <a:off x="5329238" y="2068513"/>
            <a:ext cx="142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5184775" y="2636838"/>
            <a:ext cx="21605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類疊、提問、暗引</a:t>
            </a:r>
          </a:p>
        </p:txBody>
      </p:sp>
      <p:sp>
        <p:nvSpPr>
          <p:cNvPr id="646163" name="Text Box 19"/>
          <p:cNvSpPr txBox="1">
            <a:spLocks noChangeArrowheads="1"/>
          </p:cNvSpPr>
          <p:nvPr/>
        </p:nvSpPr>
        <p:spPr bwMode="auto">
          <a:xfrm>
            <a:off x="4897438" y="2062163"/>
            <a:ext cx="142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646164" name="Text Box 20"/>
          <p:cNvSpPr txBox="1">
            <a:spLocks noChangeArrowheads="1"/>
          </p:cNvSpPr>
          <p:nvPr/>
        </p:nvSpPr>
        <p:spPr bwMode="auto">
          <a:xfrm>
            <a:off x="5724525" y="2060575"/>
            <a:ext cx="142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646165" name="Text Box 21"/>
          <p:cNvSpPr txBox="1">
            <a:spLocks noChangeArrowheads="1"/>
          </p:cNvSpPr>
          <p:nvPr/>
        </p:nvSpPr>
        <p:spPr bwMode="auto">
          <a:xfrm>
            <a:off x="6157913" y="2060575"/>
            <a:ext cx="142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131083" name="Freeform 22"/>
          <p:cNvSpPr>
            <a:spLocks/>
          </p:cNvSpPr>
          <p:nvPr/>
        </p:nvSpPr>
        <p:spPr bwMode="auto">
          <a:xfrm rot="10800000">
            <a:off x="792163" y="3646488"/>
            <a:ext cx="360362" cy="258762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31084" name="Group 23"/>
          <p:cNvGrpSpPr>
            <a:grpSpLocks/>
          </p:cNvGrpSpPr>
          <p:nvPr/>
        </p:nvGrpSpPr>
        <p:grpSpPr bwMode="auto">
          <a:xfrm rot="10800000">
            <a:off x="4824413" y="2566988"/>
            <a:ext cx="322262" cy="214312"/>
            <a:chOff x="2154" y="3657"/>
            <a:chExt cx="230" cy="137"/>
          </a:xfrm>
        </p:grpSpPr>
        <p:sp>
          <p:nvSpPr>
            <p:cNvPr id="131096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1097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31085" name="Freeform 26"/>
          <p:cNvSpPr>
            <a:spLocks/>
          </p:cNvSpPr>
          <p:nvPr/>
        </p:nvSpPr>
        <p:spPr bwMode="auto">
          <a:xfrm rot="10800000">
            <a:off x="5616575" y="1485900"/>
            <a:ext cx="219075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31086" name="Group 27"/>
          <p:cNvGrpSpPr>
            <a:grpSpLocks/>
          </p:cNvGrpSpPr>
          <p:nvPr/>
        </p:nvGrpSpPr>
        <p:grpSpPr bwMode="auto">
          <a:xfrm rot="10800000">
            <a:off x="3673475" y="1485900"/>
            <a:ext cx="358775" cy="215900"/>
            <a:chOff x="2154" y="3657"/>
            <a:chExt cx="230" cy="137"/>
          </a:xfrm>
        </p:grpSpPr>
        <p:sp>
          <p:nvSpPr>
            <p:cNvPr id="131094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1095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文字方塊 48"/>
          <p:cNvSpPr txBox="1">
            <a:spLocks noChangeArrowheads="1"/>
          </p:cNvSpPr>
          <p:nvPr/>
        </p:nvSpPr>
        <p:spPr bwMode="auto">
          <a:xfrm>
            <a:off x="2987675" y="1484313"/>
            <a:ext cx="3671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省略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（我的豆子已經不多了）</a:t>
            </a:r>
            <a:endParaRPr lang="en-US" altLang="zh-TW" sz="2100" b="1">
              <a:solidFill>
                <a:srgbClr val="FF0066"/>
              </a:solidFill>
              <a:ea typeface="微軟正黑體" pitchFamily="34" charset="-120"/>
            </a:endParaRPr>
          </a:p>
        </p:txBody>
      </p:sp>
      <p:pic>
        <p:nvPicPr>
          <p:cNvPr id="646175" name="Picture 31" descr="下標籤-修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1571625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6162" name="Picture 18" descr="下標籤-修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266858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6176" name="Rectangle 32"/>
          <p:cNvSpPr>
            <a:spLocks noChangeArrowheads="1"/>
          </p:cNvSpPr>
          <p:nvPr/>
        </p:nvSpPr>
        <p:spPr bwMode="auto">
          <a:xfrm>
            <a:off x="288925" y="5013325"/>
            <a:ext cx="56880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ea typeface="微軟正黑體" pitchFamily="34" charset="-120"/>
              </a:rPr>
              <a:t>將孔乙己的故事巧妙的過渡，轉入更低沉的悲調</a:t>
            </a:r>
          </a:p>
        </p:txBody>
      </p:sp>
      <p:pic>
        <p:nvPicPr>
          <p:cNvPr id="646177" name="Picture 33" descr="下標籤-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610711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92" name="圖片 17" descr="下方ICON-回目次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93" name="Picture 36" descr="下標籤-補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00" y="342900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6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16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46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17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46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177"/>
                  </p:tgtEl>
                </p:cond>
              </p:nextCondLst>
            </p:seq>
          </p:childTnLst>
        </p:cTn>
      </p:par>
    </p:tnLst>
    <p:bldLst>
      <p:bldP spid="646160" grpId="0"/>
      <p:bldP spid="646160" grpId="1"/>
      <p:bldP spid="49" grpId="0"/>
      <p:bldP spid="49" grpId="1"/>
      <p:bldP spid="646163" grpId="0"/>
      <p:bldP spid="646163" grpId="1"/>
      <p:bldP spid="646164" grpId="0"/>
      <p:bldP spid="646164" grpId="1"/>
      <p:bldP spid="646165" grpId="0" build="allAtOnce"/>
      <p:bldP spid="2" grpId="0"/>
      <p:bldP spid="2" grpId="1"/>
      <p:bldP spid="646176" grpId="0"/>
      <p:bldP spid="646176" grpId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3"/>
          <p:cNvSpPr>
            <a:spLocks/>
          </p:cNvSpPr>
          <p:nvPr/>
        </p:nvSpPr>
        <p:spPr bwMode="auto">
          <a:xfrm>
            <a:off x="468313" y="1052513"/>
            <a:ext cx="842486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>
                <a:ea typeface="標楷體" pitchFamily="65" charset="-120"/>
              </a:rPr>
              <a:t>有一天，大約是中秋前的兩三天，掌櫃正在慢慢的結賬，取下粉板，忽然說：「孔乙己</a:t>
            </a:r>
            <a:r>
              <a:rPr lang="zh-TW" altLang="en-US">
                <a:solidFill>
                  <a:srgbClr val="0066FF"/>
                </a:solidFill>
                <a:ea typeface="標楷體" pitchFamily="65" charset="-120"/>
              </a:rPr>
              <a:t>長久</a:t>
            </a:r>
            <a:r>
              <a:rPr lang="zh-TW" altLang="en-US">
                <a:ea typeface="標楷體" pitchFamily="65" charset="-120"/>
              </a:rPr>
              <a:t>沒有來了。還欠十九個錢呢！」我才也覺得他的確長久沒有來了。</a:t>
            </a:r>
          </a:p>
        </p:txBody>
      </p:sp>
      <p:pic>
        <p:nvPicPr>
          <p:cNvPr id="132099" name="Picture 3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0" name="Picture 4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1" name="Picture 5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2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第九段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647178" name="Rectangle 10"/>
          <p:cNvSpPr>
            <a:spLocks noChangeArrowheads="1"/>
          </p:cNvSpPr>
          <p:nvPr/>
        </p:nvSpPr>
        <p:spPr bwMode="auto">
          <a:xfrm>
            <a:off x="7956550" y="2420938"/>
            <a:ext cx="5762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ea typeface="微軟正黑體" pitchFamily="34" charset="-120"/>
              </a:rPr>
              <a:t>很久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7920038" y="2865438"/>
            <a:ext cx="755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　　　　　　　　　　　　　　　　　　　　　　　　　　　　　　　　　　　　　　　　　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47178" grpId="0"/>
      <p:bldP spid="647178" grpId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"/>
          <p:cNvSpPr>
            <a:spLocks/>
          </p:cNvSpPr>
          <p:nvPr/>
        </p:nvSpPr>
        <p:spPr bwMode="auto">
          <a:xfrm>
            <a:off x="179388" y="671513"/>
            <a:ext cx="8856662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>
                <a:ea typeface="標楷體" pitchFamily="65" charset="-120"/>
              </a:rPr>
              <a:t>一個喝酒的人說道：「他怎麼會來？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>
                <a:ea typeface="標楷體" pitchFamily="65" charset="-120"/>
              </a:rPr>
              <a:t>他</a:t>
            </a:r>
            <a:r>
              <a:rPr lang="zh-TW" altLang="en-US">
                <a:solidFill>
                  <a:srgbClr val="0066FF"/>
                </a:solidFill>
                <a:ea typeface="標楷體" pitchFamily="65" charset="-120"/>
              </a:rPr>
              <a:t>打折</a:t>
            </a:r>
            <a:r>
              <a:rPr lang="zh-TW" altLang="en-US">
                <a:ea typeface="標楷體" pitchFamily="65" charset="-120"/>
              </a:rPr>
              <a:t>了腿了。」掌櫃說：「哦！」「他總仍舊是偷。這一回，是自己發昏，竟偷到丁舉人家裡去了。他家的東西，偷得的麼？」「後來怎麼樣？」</a:t>
            </a:r>
          </a:p>
        </p:txBody>
      </p:sp>
      <p:sp>
        <p:nvSpPr>
          <p:cNvPr id="133123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第九段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33124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8205" name="Rectangle 13"/>
          <p:cNvSpPr>
            <a:spLocks noChangeArrowheads="1"/>
          </p:cNvSpPr>
          <p:nvPr/>
        </p:nvSpPr>
        <p:spPr bwMode="auto">
          <a:xfrm>
            <a:off x="8064500" y="908050"/>
            <a:ext cx="5762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ea typeface="微軟正黑體" pitchFamily="34" charset="-120"/>
              </a:rPr>
              <a:t>打斷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8027988" y="1352550"/>
            <a:ext cx="7556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　　　　　　　　　　　　　　　　　　　　　　　　　　　　　　　　　　　　　　　　　　</a:t>
            </a:r>
          </a:p>
        </p:txBody>
      </p:sp>
      <p:sp>
        <p:nvSpPr>
          <p:cNvPr id="133127" name="Freeform 15"/>
          <p:cNvSpPr>
            <a:spLocks/>
          </p:cNvSpPr>
          <p:nvPr/>
        </p:nvSpPr>
        <p:spPr bwMode="auto">
          <a:xfrm>
            <a:off x="4427538" y="1050925"/>
            <a:ext cx="434975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4930775" y="914400"/>
            <a:ext cx="5762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b="1">
                <a:solidFill>
                  <a:srgbClr val="FF0066"/>
                </a:solidFill>
                <a:ea typeface="微軟正黑體" pitchFamily="34" charset="-120"/>
              </a:rPr>
              <a:t>激問</a:t>
            </a:r>
            <a:endParaRPr lang="zh-TW" altLang="en-US" sz="2100" b="1">
              <a:solidFill>
                <a:srgbClr val="FF0066"/>
              </a:solidFill>
              <a:ea typeface="微軟正黑體" pitchFamily="34" charset="-120"/>
            </a:endParaRPr>
          </a:p>
        </p:txBody>
      </p:sp>
      <p:pic>
        <p:nvPicPr>
          <p:cNvPr id="648212" name="Picture 20" descr="下標籤-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908050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30" name="Group 21"/>
          <p:cNvGrpSpPr>
            <a:grpSpLocks/>
          </p:cNvGrpSpPr>
          <p:nvPr/>
        </p:nvGrpSpPr>
        <p:grpSpPr bwMode="auto">
          <a:xfrm>
            <a:off x="6154738" y="1016000"/>
            <a:ext cx="217487" cy="179388"/>
            <a:chOff x="2154" y="3657"/>
            <a:chExt cx="230" cy="137"/>
          </a:xfrm>
        </p:grpSpPr>
        <p:sp>
          <p:nvSpPr>
            <p:cNvPr id="133137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138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33131" name="Freeform 24"/>
          <p:cNvSpPr>
            <a:spLocks/>
          </p:cNvSpPr>
          <p:nvPr/>
        </p:nvSpPr>
        <p:spPr bwMode="auto">
          <a:xfrm>
            <a:off x="396875" y="4364038"/>
            <a:ext cx="434975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文字方塊 48"/>
          <p:cNvSpPr txBox="1">
            <a:spLocks noChangeArrowheads="1"/>
          </p:cNvSpPr>
          <p:nvPr/>
        </p:nvSpPr>
        <p:spPr bwMode="auto">
          <a:xfrm>
            <a:off x="900113" y="4227513"/>
            <a:ext cx="576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b="1">
                <a:solidFill>
                  <a:srgbClr val="FF0066"/>
                </a:solidFill>
                <a:ea typeface="微軟正黑體" pitchFamily="34" charset="-120"/>
              </a:rPr>
              <a:t>激問</a:t>
            </a:r>
            <a:endParaRPr lang="zh-TW" altLang="en-US" sz="2100" b="1">
              <a:solidFill>
                <a:srgbClr val="FF0066"/>
              </a:solidFill>
              <a:ea typeface="微軟正黑體" pitchFamily="34" charset="-120"/>
            </a:endParaRPr>
          </a:p>
        </p:txBody>
      </p:sp>
      <p:pic>
        <p:nvPicPr>
          <p:cNvPr id="648218" name="Picture 26" descr="下標籤-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221163"/>
            <a:ext cx="215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34" name="Group 27"/>
          <p:cNvGrpSpPr>
            <a:grpSpLocks/>
          </p:cNvGrpSpPr>
          <p:nvPr/>
        </p:nvGrpSpPr>
        <p:grpSpPr bwMode="auto">
          <a:xfrm>
            <a:off x="4211638" y="4370388"/>
            <a:ext cx="217487" cy="179387"/>
            <a:chOff x="2154" y="3657"/>
            <a:chExt cx="230" cy="137"/>
          </a:xfrm>
        </p:grpSpPr>
        <p:sp>
          <p:nvSpPr>
            <p:cNvPr id="133135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136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8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82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48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8218"/>
                  </p:tgtEl>
                </p:cond>
              </p:nextCondLst>
            </p:seq>
          </p:childTnLst>
        </p:cTn>
      </p:par>
    </p:tnLst>
    <p:bldLst>
      <p:bldP spid="648205" grpId="0"/>
      <p:bldP spid="648205" grpId="1"/>
      <p:bldP spid="49" grpId="0"/>
      <p:bldP spid="49" grpId="1"/>
      <p:bldP spid="2" grpId="0"/>
      <p:bldP spid="2" grpId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"/>
          <p:cNvSpPr>
            <a:spLocks/>
          </p:cNvSpPr>
          <p:nvPr/>
        </p:nvSpPr>
        <p:spPr bwMode="auto">
          <a:xfrm>
            <a:off x="250825" y="849313"/>
            <a:ext cx="8748713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>
                <a:ea typeface="標楷體" pitchFamily="65" charset="-120"/>
              </a:rPr>
              <a:t>「怎麼樣？先寫服辯　，後來是打，打了大半夜，再打折了腿。」「後來呢？」「後來打折了腿了。」「打折了怎樣呢？」「</a:t>
            </a:r>
            <a:r>
              <a:rPr lang="zh-TW" altLang="en-US" u="sng">
                <a:ea typeface="標楷體" pitchFamily="65" charset="-120"/>
              </a:rPr>
              <a:t>怎樣？</a:t>
            </a:r>
            <a:r>
              <a:rPr lang="en-US" altLang="zh-TW" u="sng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u="sng">
                <a:ea typeface="標楷體" pitchFamily="65" charset="-120"/>
              </a:rPr>
              <a:t>誰曉得？</a:t>
            </a:r>
            <a:r>
              <a:rPr lang="zh-TW" altLang="en-US" u="sng">
                <a:solidFill>
                  <a:srgbClr val="0066FF"/>
                </a:solidFill>
                <a:ea typeface="標楷體" pitchFamily="65" charset="-120"/>
              </a:rPr>
              <a:t>許</a:t>
            </a:r>
            <a:r>
              <a:rPr lang="zh-TW" altLang="en-US" u="sng">
                <a:ea typeface="標楷體" pitchFamily="65" charset="-120"/>
              </a:rPr>
              <a:t>是死了。」掌櫃也不再問，仍然慢慢的算他的賬</a:t>
            </a:r>
            <a:r>
              <a:rPr lang="zh-TW" altLang="en-US">
                <a:ea typeface="標楷體" pitchFamily="65" charset="-120"/>
              </a:rPr>
              <a:t>。</a:t>
            </a:r>
          </a:p>
        </p:txBody>
      </p:sp>
      <p:pic>
        <p:nvPicPr>
          <p:cNvPr id="134147" name="Picture 3" descr="下ICON-課堂Q&amp;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836613"/>
            <a:ext cx="1122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第九段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34149" name="Picture 5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0" name="Picture 15" descr="1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5208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9232" name="Text Box 16"/>
          <p:cNvSpPr txBox="1">
            <a:spLocks noChangeArrowheads="1"/>
          </p:cNvSpPr>
          <p:nvPr/>
        </p:nvSpPr>
        <p:spPr bwMode="auto">
          <a:xfrm>
            <a:off x="6950075" y="1260475"/>
            <a:ext cx="142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6302375" y="1884363"/>
            <a:ext cx="574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頂真</a:t>
            </a:r>
          </a:p>
        </p:txBody>
      </p:sp>
      <p:pic>
        <p:nvPicPr>
          <p:cNvPr id="649234" name="Picture 18" descr="下標籤-修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191611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9235" name="Text Box 19"/>
          <p:cNvSpPr txBox="1">
            <a:spLocks noChangeArrowheads="1"/>
          </p:cNvSpPr>
          <p:nvPr/>
        </p:nvSpPr>
        <p:spPr bwMode="auto">
          <a:xfrm>
            <a:off x="6159500" y="1260475"/>
            <a:ext cx="142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649236" name="Rectangle 20"/>
          <p:cNvSpPr>
            <a:spLocks noChangeArrowheads="1"/>
          </p:cNvSpPr>
          <p:nvPr/>
        </p:nvSpPr>
        <p:spPr bwMode="auto">
          <a:xfrm>
            <a:off x="792163" y="4437063"/>
            <a:ext cx="5762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ea typeface="微軟正黑體" pitchFamily="34" charset="-120"/>
              </a:rPr>
              <a:t>可能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755650" y="4881563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　　　　　　　　　　　　　　　　　　　　　　　　　　　　　　　　　　　　　　　　　　</a:t>
            </a:r>
          </a:p>
        </p:txBody>
      </p:sp>
      <p:sp>
        <p:nvSpPr>
          <p:cNvPr id="649238" name="Rectangle 22"/>
          <p:cNvSpPr>
            <a:spLocks noChangeArrowheads="1"/>
          </p:cNvSpPr>
          <p:nvPr/>
        </p:nvSpPr>
        <p:spPr bwMode="auto">
          <a:xfrm>
            <a:off x="5580063" y="4149725"/>
            <a:ext cx="3311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ea typeface="微軟正黑體" pitchFamily="34" charset="-120"/>
              </a:rPr>
              <a:t>極力刻劃眾人對孔乙己存在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ea typeface="微軟正黑體" pitchFamily="34" charset="-120"/>
              </a:rPr>
              <a:t>、生死的冷漠與不在意</a:t>
            </a:r>
          </a:p>
        </p:txBody>
      </p:sp>
      <p:pic>
        <p:nvPicPr>
          <p:cNvPr id="649239" name="Picture 23" descr="下標籤-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38175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9" name="圖片 17" descr="下方ICON-回目次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9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92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49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9239"/>
                  </p:tgtEl>
                </p:cond>
              </p:nextCondLst>
            </p:seq>
          </p:childTnLst>
        </p:cTn>
      </p:par>
    </p:tnLst>
    <p:bldLst>
      <p:bldP spid="649232" grpId="0"/>
      <p:bldP spid="649232" grpId="1"/>
      <p:bldP spid="49" grpId="0"/>
      <p:bldP spid="49" grpId="1"/>
      <p:bldP spid="649235" grpId="0"/>
      <p:bldP spid="649235" grpId="1"/>
      <p:bldP spid="649236" grpId="0"/>
      <p:bldP spid="649236" grpId="1"/>
      <p:bldP spid="649238" grpId="0"/>
      <p:bldP spid="649238" grpId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/>
          </p:cNvSpPr>
          <p:nvPr/>
        </p:nvSpPr>
        <p:spPr bwMode="auto">
          <a:xfrm>
            <a:off x="468313" y="1052513"/>
            <a:ext cx="842486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u="sng">
                <a:ea typeface="標楷體" pitchFamily="65" charset="-120"/>
              </a:rPr>
              <a:t>中秋之後，秋風是一天涼比一天，看看將近初冬</a:t>
            </a:r>
            <a:r>
              <a:rPr lang="zh-TW" altLang="en-US">
                <a:ea typeface="標楷體" pitchFamily="65" charset="-120"/>
              </a:rPr>
              <a:t>；我整天的靠著火，也須穿上棉襖　了。一天的下半天，沒有一個顧客，我正合了眼坐著。忽然間聽得一個聲音：「溫一碗酒。」</a:t>
            </a:r>
          </a:p>
        </p:txBody>
      </p:sp>
      <p:pic>
        <p:nvPicPr>
          <p:cNvPr id="135171" name="Picture 3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2" name="Picture 4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3" name="Picture 5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4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第十段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grpSp>
        <p:nvGrpSpPr>
          <p:cNvPr id="135175" name="Group 10"/>
          <p:cNvGrpSpPr>
            <a:grpSpLocks/>
          </p:cNvGrpSpPr>
          <p:nvPr/>
        </p:nvGrpSpPr>
        <p:grpSpPr bwMode="auto">
          <a:xfrm>
            <a:off x="7019925" y="2781300"/>
            <a:ext cx="431800" cy="503238"/>
            <a:chOff x="3833" y="2024"/>
            <a:chExt cx="272" cy="317"/>
          </a:xfrm>
        </p:grpSpPr>
        <p:sp>
          <p:nvSpPr>
            <p:cNvPr id="135178" name="Text Box 11"/>
            <p:cNvSpPr txBox="1">
              <a:spLocks noChangeArrowheads="1"/>
            </p:cNvSpPr>
            <p:nvPr/>
          </p:nvSpPr>
          <p:spPr bwMode="auto">
            <a:xfrm>
              <a:off x="3833" y="2069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ea typeface="標楷體" pitchFamily="65" charset="-120"/>
                </a:rPr>
                <a:t>ㄠ</a:t>
              </a:r>
            </a:p>
          </p:txBody>
        </p:sp>
        <p:pic>
          <p:nvPicPr>
            <p:cNvPr id="135179" name="Picture 12" descr="黑-三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202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50253" name="Rectangle 13"/>
          <p:cNvSpPr>
            <a:spLocks noChangeArrowheads="1"/>
          </p:cNvSpPr>
          <p:nvPr/>
        </p:nvSpPr>
        <p:spPr bwMode="auto">
          <a:xfrm>
            <a:off x="539750" y="2133600"/>
            <a:ext cx="5400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ea typeface="微軟正黑體" pitchFamily="34" charset="-120"/>
              </a:rPr>
              <a:t>暗示社會對窮苦人物的涼薄亦如冬日般寒冷</a:t>
            </a:r>
          </a:p>
        </p:txBody>
      </p:sp>
      <p:pic>
        <p:nvPicPr>
          <p:cNvPr id="650254" name="Picture 14" descr="下標籤-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1310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0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0254"/>
                  </p:tgtEl>
                </p:cond>
              </p:nextCondLst>
            </p:seq>
          </p:childTnLst>
        </p:cTn>
      </p:par>
    </p:tnLst>
    <p:bldLst>
      <p:bldP spid="650253" grpId="0"/>
      <p:bldP spid="650253" grpId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3"/>
          <p:cNvSpPr>
            <a:spLocks/>
          </p:cNvSpPr>
          <p:nvPr/>
        </p:nvSpPr>
        <p:spPr bwMode="auto">
          <a:xfrm>
            <a:off x="179388" y="525463"/>
            <a:ext cx="8785225" cy="58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00000"/>
              </a:lnSpc>
              <a:buFontTx/>
              <a:buNone/>
            </a:pPr>
            <a:r>
              <a:rPr lang="zh-TW" altLang="en-US">
                <a:ea typeface="標楷體" pitchFamily="65" charset="-120"/>
              </a:rPr>
              <a:t>這聲音雖然極低，卻很耳熟。看時又全沒有人。站起來向外一望，那孔乙己便在櫃檯下對了門檻坐著。他臉上黑而且瘦，已經不成樣子；穿一件破夾襖　，盤著兩腿，下面墊一個</a:t>
            </a:r>
            <a:r>
              <a:rPr lang="zh-TW" altLang="en-US">
                <a:solidFill>
                  <a:srgbClr val="0066FF"/>
                </a:solidFill>
                <a:ea typeface="標楷體" pitchFamily="65" charset="-120"/>
              </a:rPr>
              <a:t>蒲　包</a:t>
            </a:r>
            <a:r>
              <a:rPr lang="zh-TW" altLang="en-US">
                <a:ea typeface="標楷體" pitchFamily="65" charset="-120"/>
              </a:rPr>
              <a:t>　，用草繩在肩上掛住；見了我，又說道：「溫一碗酒。」</a:t>
            </a:r>
          </a:p>
        </p:txBody>
      </p:sp>
      <p:pic>
        <p:nvPicPr>
          <p:cNvPr id="136195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6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第十段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grpSp>
        <p:nvGrpSpPr>
          <p:cNvPr id="136197" name="Group 13"/>
          <p:cNvGrpSpPr>
            <a:grpSpLocks/>
          </p:cNvGrpSpPr>
          <p:nvPr/>
        </p:nvGrpSpPr>
        <p:grpSpPr bwMode="auto">
          <a:xfrm>
            <a:off x="6732588" y="3933825"/>
            <a:ext cx="431800" cy="431800"/>
            <a:chOff x="4740" y="1797"/>
            <a:chExt cx="272" cy="272"/>
          </a:xfrm>
        </p:grpSpPr>
        <p:sp>
          <p:nvSpPr>
            <p:cNvPr id="136208" name="Text Box 14"/>
            <p:cNvSpPr txBox="1">
              <a:spLocks noChangeArrowheads="1"/>
            </p:cNvSpPr>
            <p:nvPr/>
          </p:nvSpPr>
          <p:spPr bwMode="auto">
            <a:xfrm>
              <a:off x="4740" y="1797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ea typeface="標楷體" pitchFamily="65" charset="-120"/>
                </a:rPr>
                <a:t>ㄆㄨ</a:t>
              </a:r>
            </a:p>
          </p:txBody>
        </p:sp>
        <p:pic>
          <p:nvPicPr>
            <p:cNvPr id="136209" name="Picture 15" descr="黑-二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184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6198" name="Picture 16" descr="2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96875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9" name="Picture 17" descr="2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96875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1282" name="Rectangle 18"/>
          <p:cNvSpPr>
            <a:spLocks noChangeArrowheads="1"/>
          </p:cNvSpPr>
          <p:nvPr/>
        </p:nvSpPr>
        <p:spPr bwMode="auto">
          <a:xfrm>
            <a:off x="5472113" y="3500438"/>
            <a:ext cx="33480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ea typeface="微軟正黑體" pitchFamily="34" charset="-120"/>
              </a:rPr>
              <a:t>此處孔乙己拿來做墊子使用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6443663" y="4017963"/>
            <a:ext cx="1152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　　　　　　　　　　　　　　　　　　　　　　　　　　　　　　　　　　　　　　　　　　　　　　　　　</a:t>
            </a:r>
          </a:p>
        </p:txBody>
      </p:sp>
      <p:sp>
        <p:nvSpPr>
          <p:cNvPr id="136202" name="Freeform 20"/>
          <p:cNvSpPr>
            <a:spLocks/>
          </p:cNvSpPr>
          <p:nvPr/>
        </p:nvSpPr>
        <p:spPr bwMode="auto">
          <a:xfrm>
            <a:off x="1473200" y="2781300"/>
            <a:ext cx="434975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979613" y="2636838"/>
            <a:ext cx="13700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b="1">
                <a:solidFill>
                  <a:srgbClr val="FF0066"/>
                </a:solidFill>
                <a:ea typeface="微軟正黑體" pitchFamily="34" charset="-120"/>
              </a:rPr>
              <a:t>視覺摹寫</a:t>
            </a:r>
            <a:endParaRPr lang="zh-TW" altLang="en-US" sz="2100" b="1">
              <a:solidFill>
                <a:srgbClr val="FF0066"/>
              </a:solidFill>
              <a:ea typeface="微軟正黑體" pitchFamily="34" charset="-120"/>
            </a:endParaRPr>
          </a:p>
        </p:txBody>
      </p:sp>
      <p:pic>
        <p:nvPicPr>
          <p:cNvPr id="651286" name="Picture 22" descr="下標籤-修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36838"/>
            <a:ext cx="215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6205" name="Group 23"/>
          <p:cNvGrpSpPr>
            <a:grpSpLocks/>
          </p:cNvGrpSpPr>
          <p:nvPr/>
        </p:nvGrpSpPr>
        <p:grpSpPr bwMode="auto">
          <a:xfrm>
            <a:off x="2843213" y="4724400"/>
            <a:ext cx="217487" cy="179388"/>
            <a:chOff x="2154" y="3657"/>
            <a:chExt cx="230" cy="137"/>
          </a:xfrm>
        </p:grpSpPr>
        <p:sp>
          <p:nvSpPr>
            <p:cNvPr id="136206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6207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51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1286"/>
                  </p:tgtEl>
                </p:cond>
              </p:nextCondLst>
            </p:seq>
          </p:childTnLst>
        </p:cTn>
      </p:par>
    </p:tnLst>
    <p:bldLst>
      <p:bldP spid="651282" grpId="0"/>
      <p:bldP spid="651282" grpId="1"/>
      <p:bldP spid="49" grpId="0"/>
      <p:bldP spid="49" grpId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3"/>
          <p:cNvSpPr>
            <a:spLocks/>
          </p:cNvSpPr>
          <p:nvPr/>
        </p:nvSpPr>
        <p:spPr bwMode="auto">
          <a:xfrm>
            <a:off x="468313" y="476250"/>
            <a:ext cx="8424862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u="sng">
                <a:ea typeface="標楷體" pitchFamily="65" charset="-120"/>
              </a:rPr>
              <a:t>掌櫃也伸出頭去，一面說：「孔乙己麼？你還欠十九個錢呢！」</a:t>
            </a:r>
            <a:r>
              <a:rPr lang="zh-TW" altLang="en-US">
                <a:ea typeface="標楷體" pitchFamily="65" charset="-120"/>
              </a:rPr>
              <a:t>孔乙己很頹唐的仰面答道：「這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>
                <a:ea typeface="標楷體" pitchFamily="65" charset="-120"/>
              </a:rPr>
              <a:t>下回還清罷。這一回是現錢，酒要好。」掌櫃仍然同平常一樣，笑著對他說：「孔乙己，你又偷了東西了！」</a:t>
            </a:r>
          </a:p>
        </p:txBody>
      </p:sp>
      <p:pic>
        <p:nvPicPr>
          <p:cNvPr id="137219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第十段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652298" name="Rectangle 10"/>
          <p:cNvSpPr>
            <a:spLocks noChangeArrowheads="1"/>
          </p:cNvSpPr>
          <p:nvPr/>
        </p:nvSpPr>
        <p:spPr bwMode="auto">
          <a:xfrm>
            <a:off x="539750" y="1557338"/>
            <a:ext cx="83518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ea typeface="微軟正黑體" pitchFamily="34" charset="-120"/>
              </a:rPr>
              <a:t>掌櫃在意的是酒錢，對孔乙己的落魄傷殘絲毫不同情，顯現社會冷酷，人情涼薄</a:t>
            </a:r>
          </a:p>
        </p:txBody>
      </p:sp>
      <p:pic>
        <p:nvPicPr>
          <p:cNvPr id="652299" name="Picture 11" descr="下標籤-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63683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2299"/>
                  </p:tgtEl>
                </p:cond>
              </p:nextCondLst>
            </p:seq>
          </p:childTnLst>
        </p:cTn>
      </p:par>
    </p:tnLst>
    <p:bldLst>
      <p:bldP spid="652298" grpId="0"/>
      <p:bldP spid="652298" grpId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3"/>
          <p:cNvSpPr>
            <a:spLocks/>
          </p:cNvSpPr>
          <p:nvPr/>
        </p:nvSpPr>
        <p:spPr bwMode="auto">
          <a:xfrm>
            <a:off x="468313" y="620713"/>
            <a:ext cx="8424862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>
                <a:ea typeface="標楷體" pitchFamily="65" charset="-120"/>
              </a:rPr>
              <a:t>但他這回卻不十分</a:t>
            </a:r>
            <a:r>
              <a:rPr lang="zh-TW" altLang="en-US">
                <a:solidFill>
                  <a:srgbClr val="0066FF"/>
                </a:solidFill>
                <a:ea typeface="標楷體" pitchFamily="65" charset="-120"/>
              </a:rPr>
              <a:t>分辯</a:t>
            </a:r>
            <a:r>
              <a:rPr lang="zh-TW" altLang="en-US">
                <a:ea typeface="標楷體" pitchFamily="65" charset="-120"/>
              </a:rPr>
              <a:t>，單說了一句：「不要取笑！」「取笑？要是不偷，怎麼會打斷腿？」孔乙己低聲說道：「跌斷，跌，跌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>
                <a:ea typeface="標楷體" pitchFamily="65" charset="-120"/>
              </a:rPr>
              <a:t>」</a:t>
            </a:r>
            <a:r>
              <a:rPr lang="zh-TW" altLang="en-US" u="sng">
                <a:ea typeface="標楷體" pitchFamily="65" charset="-120"/>
              </a:rPr>
              <a:t>他的眼色，很像懇求掌櫃，不要再提</a:t>
            </a:r>
            <a:r>
              <a:rPr lang="zh-TW" altLang="en-US">
                <a:ea typeface="標楷體" pitchFamily="65" charset="-120"/>
              </a:rPr>
              <a:t>。此時已經聚集了幾個人，便和掌櫃都笑了。</a:t>
            </a:r>
          </a:p>
        </p:txBody>
      </p:sp>
      <p:pic>
        <p:nvPicPr>
          <p:cNvPr id="138243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4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第十段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653325" name="Rectangle 13"/>
          <p:cNvSpPr>
            <a:spLocks noChangeArrowheads="1"/>
          </p:cNvSpPr>
          <p:nvPr/>
        </p:nvSpPr>
        <p:spPr bwMode="auto">
          <a:xfrm>
            <a:off x="3851275" y="909638"/>
            <a:ext cx="17287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ea typeface="微軟正黑體" pitchFamily="34" charset="-120"/>
              </a:rPr>
              <a:t>辯白、辯駁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3922713" y="1274763"/>
            <a:ext cx="720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　　　　　　　　　　　　　　　　　　　　　　　　　　　　　　　　　　　　　　　　　　　　　　　　　</a:t>
            </a:r>
          </a:p>
        </p:txBody>
      </p:sp>
      <p:sp>
        <p:nvSpPr>
          <p:cNvPr id="653327" name="Rectangle 15"/>
          <p:cNvSpPr>
            <a:spLocks noChangeArrowheads="1"/>
          </p:cNvSpPr>
          <p:nvPr/>
        </p:nvSpPr>
        <p:spPr bwMode="auto">
          <a:xfrm>
            <a:off x="611188" y="5053013"/>
            <a:ext cx="56880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ea typeface="微軟正黑體" pitchFamily="34" charset="-120"/>
              </a:rPr>
              <a:t>掌櫃以充滿攻擊性的言語，對準孔乙己的弱點、隱痛，使他難堪</a:t>
            </a:r>
          </a:p>
        </p:txBody>
      </p:sp>
      <p:pic>
        <p:nvPicPr>
          <p:cNvPr id="653328" name="Picture 16" descr="下標籤-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05301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53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3328"/>
                  </p:tgtEl>
                </p:cond>
              </p:nextCondLst>
            </p:seq>
          </p:childTnLst>
        </p:cTn>
      </p:par>
    </p:tnLst>
    <p:bldLst>
      <p:bldP spid="653325" grpId="0"/>
      <p:bldP spid="653325" grpId="1"/>
      <p:bldP spid="653327" grpId="0"/>
      <p:bldP spid="65332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body" idx="1"/>
          </p:nvPr>
        </p:nvSpPr>
        <p:spPr>
          <a:xfrm>
            <a:off x="395288" y="765175"/>
            <a:ext cx="8435975" cy="5903913"/>
          </a:xfrm>
        </p:spPr>
        <p:txBody>
          <a:bodyPr/>
          <a:lstStyle/>
          <a:p>
            <a:pPr algn="dist"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　　全文從小伙計的敘事觀點，既看孔乙己，</a:t>
            </a:r>
          </a:p>
          <a:p>
            <a:pPr algn="dist"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也看眾人面對孔乙己時直接的反應，以及背地</a:t>
            </a:r>
          </a:p>
          <a:p>
            <a:pPr algn="dist"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裡談論孔乙己時的態度，對舊社會的弊端　及</a:t>
            </a:r>
          </a:p>
          <a:p>
            <a:pPr algn="dist"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人物的性格刻劃入微。魯迅創作小說的目的在</a:t>
            </a:r>
          </a:p>
          <a:p>
            <a:pPr algn="dist"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於「揭出病苦，引起療救的注意」，意即希望</a:t>
            </a:r>
          </a:p>
          <a:p>
            <a:pPr algn="dist"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借助小說的力量以改善社會。儘管孔乙己悲苦</a:t>
            </a:r>
          </a:p>
          <a:p>
            <a:pPr algn="dist"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的一生令人慨嘆，卻喚起我們面對社會現象與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知識分子角色時，更深的省思與關注。</a:t>
            </a:r>
            <a:endParaRPr lang="zh-TW" altLang="en-US" smtClean="0"/>
          </a:p>
        </p:txBody>
      </p:sp>
      <p:sp>
        <p:nvSpPr>
          <p:cNvPr id="56323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pic>
        <p:nvPicPr>
          <p:cNvPr id="56324" name="Picture 4" descr="圖片2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374900"/>
            <a:ext cx="298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6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>
            <a:spLocks/>
          </p:cNvSpPr>
          <p:nvPr/>
        </p:nvSpPr>
        <p:spPr bwMode="auto">
          <a:xfrm>
            <a:off x="250825" y="981075"/>
            <a:ext cx="8748713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spcBef>
                <a:spcPct val="5000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我溫了酒，端出去，放在門檻上。他從破衣袋裡摸出四文大錢，放在我手裡，見他滿手是泥，原來他便用這手走來的。不一會，他喝完酒，便又在旁人的說笑聲中，坐著用這手慢慢走去了。</a:t>
            </a:r>
          </a:p>
        </p:txBody>
      </p:sp>
      <p:pic>
        <p:nvPicPr>
          <p:cNvPr id="139267" name="Picture 3" descr="下ICON-課堂Q&amp;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966788"/>
            <a:ext cx="1122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Rectangle 2"/>
          <p:cNvSpPr>
            <a:spLocks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第十段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39269" name="Picture 5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0" name="圖片 17" descr="下方ICON-回目次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1" name="Picture 16" descr="下標籤-補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501332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/>
          </p:cNvSpPr>
          <p:nvPr/>
        </p:nvSpPr>
        <p:spPr bwMode="auto">
          <a:xfrm>
            <a:off x="539750" y="908050"/>
            <a:ext cx="8208963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>
                <a:ea typeface="標楷體" pitchFamily="65" charset="-120"/>
              </a:rPr>
              <a:t>自此以後，又長久沒有看見孔乙己。到了年關　，掌櫃取下粉板說：「孔乙己還欠十九個錢呢！」到第二年的端午，又說：「孔乙己還欠十九個錢呢！」到中秋</a:t>
            </a:r>
            <a:r>
              <a:rPr lang="zh-TW" altLang="en-US">
                <a:solidFill>
                  <a:srgbClr val="0066FF"/>
                </a:solidFill>
                <a:ea typeface="標楷體" pitchFamily="65" charset="-120"/>
              </a:rPr>
              <a:t>可是</a:t>
            </a:r>
            <a:r>
              <a:rPr lang="zh-TW" altLang="en-US">
                <a:ea typeface="標楷體" pitchFamily="65" charset="-120"/>
              </a:rPr>
              <a:t>沒有說，再到年關也沒有看見他。</a:t>
            </a:r>
          </a:p>
        </p:txBody>
      </p:sp>
      <p:pic>
        <p:nvPicPr>
          <p:cNvPr id="140291" name="Picture 3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2" name="Picture 4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3" name="Picture 5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4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第十一段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656396" name="Rectangle 12"/>
          <p:cNvSpPr>
            <a:spLocks noChangeArrowheads="1"/>
          </p:cNvSpPr>
          <p:nvPr/>
        </p:nvSpPr>
        <p:spPr bwMode="auto">
          <a:xfrm>
            <a:off x="6011863" y="4508500"/>
            <a:ext cx="574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ea typeface="微軟正黑體" pitchFamily="34" charset="-120"/>
              </a:rPr>
              <a:t>卻是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5940425" y="4941888"/>
            <a:ext cx="720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　　　　　　　　　　　　　　　　　　　　　　　　　　　　　　　　　　　　　　　　　　　　　　　　　</a:t>
            </a:r>
          </a:p>
        </p:txBody>
      </p:sp>
      <p:sp>
        <p:nvSpPr>
          <p:cNvPr id="140297" name="Freeform 14"/>
          <p:cNvSpPr>
            <a:spLocks/>
          </p:cNvSpPr>
          <p:nvPr/>
        </p:nvSpPr>
        <p:spPr bwMode="auto">
          <a:xfrm>
            <a:off x="7162800" y="1268413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40298" name="Group 15"/>
          <p:cNvGrpSpPr>
            <a:grpSpLocks/>
          </p:cNvGrpSpPr>
          <p:nvPr/>
        </p:nvGrpSpPr>
        <p:grpSpPr bwMode="auto">
          <a:xfrm>
            <a:off x="4500563" y="5842000"/>
            <a:ext cx="215900" cy="179388"/>
            <a:chOff x="2154" y="3657"/>
            <a:chExt cx="230" cy="137"/>
          </a:xfrm>
        </p:grpSpPr>
        <p:sp>
          <p:nvSpPr>
            <p:cNvPr id="140303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0304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684213" y="2205038"/>
            <a:ext cx="5832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層遞（年關→第二年的端午→中秋→再到年關）</a:t>
            </a:r>
          </a:p>
        </p:txBody>
      </p:sp>
      <p:pic>
        <p:nvPicPr>
          <p:cNvPr id="656403" name="Picture 19" descr="下標籤-修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2553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01" name="Picture 20" descr="2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70827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02" name="Picture 21" descr="下標籤-補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09282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56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403"/>
                  </p:tgtEl>
                </p:cond>
              </p:nextCondLst>
            </p:seq>
          </p:childTnLst>
        </p:cTn>
      </p:par>
    </p:tnLst>
    <p:bldLst>
      <p:bldP spid="656396" grpId="0"/>
      <p:bldP spid="656396" grpId="1"/>
      <p:bldP spid="49" grpId="0"/>
      <p:bldP spid="49" grpId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/>
          </p:cNvSpPr>
          <p:nvPr/>
        </p:nvSpPr>
        <p:spPr bwMode="auto">
          <a:xfrm>
            <a:off x="250825" y="981075"/>
            <a:ext cx="874871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spcBef>
                <a:spcPct val="5000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我到現在終於沒有見──大約孔乙己的確死了。</a:t>
            </a:r>
          </a:p>
        </p:txBody>
      </p:sp>
      <p:pic>
        <p:nvPicPr>
          <p:cNvPr id="141315" name="Picture 3" descr="下ICON-課堂Q&amp;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966788"/>
            <a:ext cx="1122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6" name="Rectangle 2"/>
          <p:cNvSpPr>
            <a:spLocks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第十一段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41317" name="圖片 17" descr="下方ICON-回目次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5734050"/>
            <a:ext cx="1042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8" name="Picture 7" descr="上方ICON-結構表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9667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9" name="Picture 8" descr="下ICON-回主目錄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0" name="Picture 9" descr="下ICON-影片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908050"/>
            <a:ext cx="1376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r>
              <a:rPr lang="zh-TW" altLang="zh-TW" smtClean="0">
                <a:ea typeface="標楷體" pitchFamily="65" charset="-120"/>
              </a:rPr>
              <a:t>描寫酒店格局及賣酒情形。</a:t>
            </a:r>
          </a:p>
          <a:p>
            <a:endParaRPr lang="zh-TW" altLang="zh-TW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zh-TW" altLang="zh-TW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142340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1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ea typeface="標楷體" pitchFamily="65" charset="-120"/>
              </a:rPr>
              <a:t>第一段</a:t>
            </a:r>
            <a:endParaRPr lang="en-US" altLang="zh-TW" sz="4400" b="1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ea typeface="標楷體" pitchFamily="65" charset="-120"/>
              </a:rPr>
              <a:t>第一段</a:t>
            </a:r>
            <a:endParaRPr lang="en-US" altLang="zh-TW" sz="4400" b="1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43364" name="Rectangle 3"/>
          <p:cNvSpPr>
            <a:spLocks/>
          </p:cNvSpPr>
          <p:nvPr/>
        </p:nvSpPr>
        <p:spPr bwMode="auto">
          <a:xfrm>
            <a:off x="71438" y="765175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>
                <a:ea typeface="標楷體" pitchFamily="65" charset="-120"/>
              </a:rPr>
              <a:t>藉坐在屋內或站在櫃外，以及衣著、飲食內容之異，劃分出讀書人與勞動者的差別。</a:t>
            </a:r>
          </a:p>
          <a:p>
            <a:pPr>
              <a:lnSpc>
                <a:spcPct val="120000"/>
              </a:lnSpc>
            </a:pPr>
            <a:endParaRPr lang="en-US" altLang="zh-TW">
              <a:ea typeface="標楷體" pitchFamily="65" charset="-120"/>
            </a:endParaRPr>
          </a:p>
        </p:txBody>
      </p:sp>
      <p:pic>
        <p:nvPicPr>
          <p:cNvPr id="143365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7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zh-TW" smtClean="0">
                <a:ea typeface="標楷體" pitchFamily="65" charset="-120"/>
              </a:rPr>
              <a:t>介紹故事敘事者──我，說明「專司溫酒工作」的始末。</a:t>
            </a: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144388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9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ea typeface="標楷體" pitchFamily="65" charset="-120"/>
              </a:rPr>
              <a:t>第二段</a:t>
            </a:r>
            <a:endParaRPr lang="en-US" altLang="zh-TW" sz="4400" b="1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Rectangle 3"/>
          <p:cNvSpPr>
            <a:spLocks/>
          </p:cNvSpPr>
          <p:nvPr/>
        </p:nvSpPr>
        <p:spPr bwMode="auto">
          <a:xfrm>
            <a:off x="71438" y="765175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以咸亨酒店做為當時社會生活的縮影，同時透過「我」這個敘述者看見：掌櫃唯利是圖，賣酒羼水以牟取利潤，顯見顧客與掌櫃、小伙計之間的不信任。</a:t>
            </a:r>
          </a:p>
          <a:p>
            <a:pPr>
              <a:lnSpc>
                <a:spcPct val="120000"/>
              </a:lnSpc>
            </a:pP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5412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ea typeface="標楷體" pitchFamily="65" charset="-120"/>
              </a:rPr>
              <a:t>第二段</a:t>
            </a:r>
            <a:endParaRPr lang="en-US" altLang="zh-TW" sz="4400" b="1">
              <a:solidFill>
                <a:schemeClr val="bg1"/>
              </a:solidFill>
              <a:ea typeface="標楷體" pitchFamily="65" charset="-120"/>
            </a:endParaRPr>
          </a:p>
        </p:txBody>
      </p:sp>
      <p:pic>
        <p:nvPicPr>
          <p:cNvPr id="145413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5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zh-TW" smtClean="0">
                <a:ea typeface="標楷體" pitchFamily="65" charset="-120"/>
              </a:rPr>
              <a:t>以酒店氣氛以及掌櫃形象，反襯出孔乙己帶來的笑聲令人印象深刻。</a:t>
            </a: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146436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7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ea typeface="標楷體" pitchFamily="65" charset="-120"/>
              </a:rPr>
              <a:t>第三段</a:t>
            </a:r>
            <a:endParaRPr lang="en-US" altLang="zh-TW" sz="4400" b="1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9" name="Rectangle 3"/>
          <p:cNvSpPr>
            <a:spLocks/>
          </p:cNvSpPr>
          <p:nvPr/>
        </p:nvSpPr>
        <p:spPr bwMode="auto">
          <a:xfrm>
            <a:off x="71438" y="765175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zh-TW">
                <a:ea typeface="標楷體" pitchFamily="65" charset="-120"/>
              </a:rPr>
              <a:t>由描述酒店的氛圍，引出主角孔乙己。</a:t>
            </a:r>
          </a:p>
        </p:txBody>
      </p:sp>
      <p:sp>
        <p:nvSpPr>
          <p:cNvPr id="147460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ea typeface="標楷體" pitchFamily="65" charset="-120"/>
              </a:rPr>
              <a:t>第三段</a:t>
            </a:r>
            <a:endParaRPr lang="en-US" altLang="zh-TW" sz="4400" b="1">
              <a:solidFill>
                <a:schemeClr val="bg1"/>
              </a:solidFill>
              <a:ea typeface="標楷體" pitchFamily="65" charset="-120"/>
            </a:endParaRPr>
          </a:p>
        </p:txBody>
      </p:sp>
      <p:pic>
        <p:nvPicPr>
          <p:cNvPr id="147461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zh-TW" smtClean="0">
                <a:ea typeface="標楷體" pitchFamily="65" charset="-120"/>
              </a:rPr>
              <a:t>孔乙己出場，著墨於其外貌、衣著，並側寫酒店裡人們對他的嘲弄。</a:t>
            </a:r>
          </a:p>
          <a:p>
            <a:endParaRPr lang="zh-TW" altLang="zh-TW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zh-TW" altLang="zh-TW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148484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5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ea typeface="標楷體" pitchFamily="65" charset="-120"/>
              </a:rPr>
              <a:t>第四段</a:t>
            </a:r>
            <a:endParaRPr lang="en-US" altLang="zh-TW" sz="4400" b="1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翰林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翰林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翰林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翰林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翰林</Template>
  <TotalTime>4292</TotalTime>
  <Words>9034</Words>
  <Application>Microsoft Office PowerPoint</Application>
  <PresentationFormat>如螢幕大小 (4:3)</PresentationFormat>
  <Paragraphs>1177</Paragraphs>
  <Slides>205</Slides>
  <Notes>45</Notes>
  <HiddenSlides>72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205</vt:i4>
      </vt:variant>
    </vt:vector>
  </HeadingPairs>
  <TitlesOfParts>
    <vt:vector size="217" baseType="lpstr">
      <vt:lpstr>Arial</vt:lpstr>
      <vt:lpstr>標楷體</vt:lpstr>
      <vt:lpstr>新細明體</vt:lpstr>
      <vt:lpstr>Calibri</vt:lpstr>
      <vt:lpstr>Times New Roman</vt:lpstr>
      <vt:lpstr>華康正顏楷體W5</vt:lpstr>
      <vt:lpstr>微軟正黑體</vt:lpstr>
      <vt:lpstr>翰林</vt:lpstr>
      <vt:lpstr>1_翰林</vt:lpstr>
      <vt:lpstr>3_預設簡報設計</vt:lpstr>
      <vt:lpstr>2_翰林</vt:lpstr>
      <vt:lpstr>翰林佈景主題1</vt:lpstr>
      <vt:lpstr>PowerPoint 簡報</vt:lpstr>
      <vt:lpstr>PowerPoint 簡報</vt:lpstr>
      <vt:lpstr>PowerPoint 簡報</vt:lpstr>
      <vt:lpstr>影片欣賞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六、問題討論</vt:lpstr>
      <vt:lpstr>PowerPoint 簡報</vt:lpstr>
      <vt:lpstr>PowerPoint 簡報</vt:lpstr>
      <vt:lpstr>PowerPoint 簡報</vt:lpstr>
      <vt:lpstr>PowerPoint 簡報</vt:lpstr>
      <vt:lpstr>七、應用練習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八、統測精選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九、延伸閱讀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【賞析】</vt:lpstr>
      <vt:lpstr>十、網路資源</vt:lpstr>
      <vt:lpstr>PowerPoint 簡報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第六課 孔乙己 作者：魯迅</dc:title>
  <dc:creator>Win7User</dc:creator>
  <cp:lastModifiedBy>雅淨</cp:lastModifiedBy>
  <cp:revision>672</cp:revision>
  <dcterms:created xsi:type="dcterms:W3CDTF">2012-10-11T04:58:08Z</dcterms:created>
  <dcterms:modified xsi:type="dcterms:W3CDTF">2017-12-05T00:13:02Z</dcterms:modified>
</cp:coreProperties>
</file>