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25" r:id="rId2"/>
    <p:sldMasterId id="2147483798" r:id="rId3"/>
  </p:sldMasterIdLst>
  <p:notesMasterIdLst>
    <p:notesMasterId r:id="rId247"/>
  </p:notesMasterIdLst>
  <p:handoutMasterIdLst>
    <p:handoutMasterId r:id="rId248"/>
  </p:handoutMasterIdLst>
  <p:sldIdLst>
    <p:sldId id="326" r:id="rId4"/>
    <p:sldId id="1017" r:id="rId5"/>
    <p:sldId id="1018" r:id="rId6"/>
    <p:sldId id="1019" r:id="rId7"/>
    <p:sldId id="1020" r:id="rId8"/>
    <p:sldId id="1021" r:id="rId9"/>
    <p:sldId id="1022" r:id="rId10"/>
    <p:sldId id="1023" r:id="rId11"/>
    <p:sldId id="1024" r:id="rId12"/>
    <p:sldId id="1025" r:id="rId13"/>
    <p:sldId id="1026" r:id="rId14"/>
    <p:sldId id="1027" r:id="rId15"/>
    <p:sldId id="1028" r:id="rId16"/>
    <p:sldId id="1029" r:id="rId17"/>
    <p:sldId id="1030" r:id="rId18"/>
    <p:sldId id="1031" r:id="rId19"/>
    <p:sldId id="1032" r:id="rId20"/>
    <p:sldId id="1033" r:id="rId21"/>
    <p:sldId id="1034" r:id="rId22"/>
    <p:sldId id="1035" r:id="rId23"/>
    <p:sldId id="1036" r:id="rId24"/>
    <p:sldId id="1037" r:id="rId25"/>
    <p:sldId id="1038" r:id="rId26"/>
    <p:sldId id="1039" r:id="rId27"/>
    <p:sldId id="1040" r:id="rId28"/>
    <p:sldId id="1041" r:id="rId29"/>
    <p:sldId id="1042" r:id="rId30"/>
    <p:sldId id="1043" r:id="rId31"/>
    <p:sldId id="1044" r:id="rId32"/>
    <p:sldId id="1045" r:id="rId33"/>
    <p:sldId id="1046" r:id="rId34"/>
    <p:sldId id="1047" r:id="rId35"/>
    <p:sldId id="1048" r:id="rId36"/>
    <p:sldId id="1049" r:id="rId37"/>
    <p:sldId id="1050" r:id="rId38"/>
    <p:sldId id="1051" r:id="rId39"/>
    <p:sldId id="1052" r:id="rId40"/>
    <p:sldId id="1053" r:id="rId41"/>
    <p:sldId id="1054" r:id="rId42"/>
    <p:sldId id="1055" r:id="rId43"/>
    <p:sldId id="590" r:id="rId44"/>
    <p:sldId id="328" r:id="rId45"/>
    <p:sldId id="591" r:id="rId46"/>
    <p:sldId id="345" r:id="rId47"/>
    <p:sldId id="592" r:id="rId48"/>
    <p:sldId id="604" r:id="rId49"/>
    <p:sldId id="750" r:id="rId50"/>
    <p:sldId id="755" r:id="rId51"/>
    <p:sldId id="756" r:id="rId52"/>
    <p:sldId id="614" r:id="rId53"/>
    <p:sldId id="751" r:id="rId54"/>
    <p:sldId id="752" r:id="rId55"/>
    <p:sldId id="753" r:id="rId56"/>
    <p:sldId id="754" r:id="rId57"/>
    <p:sldId id="593" r:id="rId58"/>
    <p:sldId id="615" r:id="rId59"/>
    <p:sldId id="757" r:id="rId60"/>
    <p:sldId id="758" r:id="rId61"/>
    <p:sldId id="759" r:id="rId62"/>
    <p:sldId id="760" r:id="rId63"/>
    <p:sldId id="775" r:id="rId64"/>
    <p:sldId id="776" r:id="rId65"/>
    <p:sldId id="777" r:id="rId66"/>
    <p:sldId id="778" r:id="rId67"/>
    <p:sldId id="779" r:id="rId68"/>
    <p:sldId id="780" r:id="rId69"/>
    <p:sldId id="781" r:id="rId70"/>
    <p:sldId id="782" r:id="rId71"/>
    <p:sldId id="783" r:id="rId72"/>
    <p:sldId id="784" r:id="rId73"/>
    <p:sldId id="785" r:id="rId74"/>
    <p:sldId id="786" r:id="rId75"/>
    <p:sldId id="787" r:id="rId76"/>
    <p:sldId id="788" r:id="rId77"/>
    <p:sldId id="789" r:id="rId78"/>
    <p:sldId id="790" r:id="rId79"/>
    <p:sldId id="1011" r:id="rId80"/>
    <p:sldId id="1012" r:id="rId81"/>
    <p:sldId id="791" r:id="rId82"/>
    <p:sldId id="792" r:id="rId83"/>
    <p:sldId id="793" r:id="rId84"/>
    <p:sldId id="816" r:id="rId85"/>
    <p:sldId id="817" r:id="rId86"/>
    <p:sldId id="818" r:id="rId87"/>
    <p:sldId id="794" r:id="rId88"/>
    <p:sldId id="795" r:id="rId89"/>
    <p:sldId id="796" r:id="rId90"/>
    <p:sldId id="797" r:id="rId91"/>
    <p:sldId id="798" r:id="rId92"/>
    <p:sldId id="1015" r:id="rId93"/>
    <p:sldId id="646" r:id="rId94"/>
    <p:sldId id="761" r:id="rId95"/>
    <p:sldId id="762" r:id="rId96"/>
    <p:sldId id="1010" r:id="rId97"/>
    <p:sldId id="763" r:id="rId98"/>
    <p:sldId id="764" r:id="rId99"/>
    <p:sldId id="765" r:id="rId100"/>
    <p:sldId id="766" r:id="rId101"/>
    <p:sldId id="767" r:id="rId102"/>
    <p:sldId id="768" r:id="rId103"/>
    <p:sldId id="769" r:id="rId104"/>
    <p:sldId id="770" r:id="rId105"/>
    <p:sldId id="771" r:id="rId106"/>
    <p:sldId id="772" r:id="rId107"/>
    <p:sldId id="773" r:id="rId108"/>
    <p:sldId id="774" r:id="rId109"/>
    <p:sldId id="594" r:id="rId110"/>
    <p:sldId id="960" r:id="rId111"/>
    <p:sldId id="961" r:id="rId112"/>
    <p:sldId id="962" r:id="rId113"/>
    <p:sldId id="963" r:id="rId114"/>
    <p:sldId id="964" r:id="rId115"/>
    <p:sldId id="965" r:id="rId116"/>
    <p:sldId id="966" r:id="rId117"/>
    <p:sldId id="967" r:id="rId118"/>
    <p:sldId id="968" r:id="rId119"/>
    <p:sldId id="969" r:id="rId120"/>
    <p:sldId id="970" r:id="rId121"/>
    <p:sldId id="971" r:id="rId122"/>
    <p:sldId id="972" r:id="rId123"/>
    <p:sldId id="973" r:id="rId124"/>
    <p:sldId id="974" r:id="rId125"/>
    <p:sldId id="975" r:id="rId126"/>
    <p:sldId id="976" r:id="rId127"/>
    <p:sldId id="977" r:id="rId128"/>
    <p:sldId id="978" r:id="rId129"/>
    <p:sldId id="979" r:id="rId130"/>
    <p:sldId id="980" r:id="rId131"/>
    <p:sldId id="983" r:id="rId132"/>
    <p:sldId id="984" r:id="rId133"/>
    <p:sldId id="985" r:id="rId134"/>
    <p:sldId id="981" r:id="rId135"/>
    <p:sldId id="982" r:id="rId136"/>
    <p:sldId id="986" r:id="rId137"/>
    <p:sldId id="987" r:id="rId138"/>
    <p:sldId id="988" r:id="rId139"/>
    <p:sldId id="989" r:id="rId140"/>
    <p:sldId id="990" r:id="rId141"/>
    <p:sldId id="1004" r:id="rId142"/>
    <p:sldId id="1006" r:id="rId143"/>
    <p:sldId id="1005" r:id="rId144"/>
    <p:sldId id="1007" r:id="rId145"/>
    <p:sldId id="1008" r:id="rId146"/>
    <p:sldId id="1009" r:id="rId147"/>
    <p:sldId id="991" r:id="rId148"/>
    <p:sldId id="992" r:id="rId149"/>
    <p:sldId id="993" r:id="rId150"/>
    <p:sldId id="994" r:id="rId151"/>
    <p:sldId id="995" r:id="rId152"/>
    <p:sldId id="996" r:id="rId153"/>
    <p:sldId id="997" r:id="rId154"/>
    <p:sldId id="998" r:id="rId155"/>
    <p:sldId id="999" r:id="rId156"/>
    <p:sldId id="1000" r:id="rId157"/>
    <p:sldId id="1002" r:id="rId158"/>
    <p:sldId id="1001" r:id="rId159"/>
    <p:sldId id="1003" r:id="rId160"/>
    <p:sldId id="595" r:id="rId161"/>
    <p:sldId id="403" r:id="rId162"/>
    <p:sldId id="596" r:id="rId163"/>
    <p:sldId id="703" r:id="rId164"/>
    <p:sldId id="704" r:id="rId165"/>
    <p:sldId id="956" r:id="rId166"/>
    <p:sldId id="705" r:id="rId167"/>
    <p:sldId id="706" r:id="rId168"/>
    <p:sldId id="875" r:id="rId169"/>
    <p:sldId id="876" r:id="rId170"/>
    <p:sldId id="877" r:id="rId171"/>
    <p:sldId id="878" r:id="rId172"/>
    <p:sldId id="597" r:id="rId173"/>
    <p:sldId id="707" r:id="rId174"/>
    <p:sldId id="708" r:id="rId175"/>
    <p:sldId id="598" r:id="rId176"/>
    <p:sldId id="503" r:id="rId177"/>
    <p:sldId id="505" r:id="rId178"/>
    <p:sldId id="507" r:id="rId179"/>
    <p:sldId id="509" r:id="rId180"/>
    <p:sldId id="511" r:id="rId181"/>
    <p:sldId id="513" r:id="rId182"/>
    <p:sldId id="514" r:id="rId183"/>
    <p:sldId id="562" r:id="rId184"/>
    <p:sldId id="515" r:id="rId185"/>
    <p:sldId id="517" r:id="rId186"/>
    <p:sldId id="519" r:id="rId187"/>
    <p:sldId id="521" r:id="rId188"/>
    <p:sldId id="879" r:id="rId189"/>
    <p:sldId id="880" r:id="rId190"/>
    <p:sldId id="881" r:id="rId191"/>
    <p:sldId id="955" r:id="rId192"/>
    <p:sldId id="882" r:id="rId193"/>
    <p:sldId id="883" r:id="rId194"/>
    <p:sldId id="884" r:id="rId195"/>
    <p:sldId id="885" r:id="rId196"/>
    <p:sldId id="599" r:id="rId197"/>
    <p:sldId id="542" r:id="rId198"/>
    <p:sldId id="886" r:id="rId199"/>
    <p:sldId id="540" r:id="rId200"/>
    <p:sldId id="887" r:id="rId201"/>
    <p:sldId id="584" r:id="rId202"/>
    <p:sldId id="585" r:id="rId203"/>
    <p:sldId id="586" r:id="rId204"/>
    <p:sldId id="587" r:id="rId205"/>
    <p:sldId id="1016" r:id="rId206"/>
    <p:sldId id="889" r:id="rId207"/>
    <p:sldId id="710" r:id="rId208"/>
    <p:sldId id="890" r:id="rId209"/>
    <p:sldId id="891" r:id="rId210"/>
    <p:sldId id="892" r:id="rId211"/>
    <p:sldId id="893" r:id="rId212"/>
    <p:sldId id="894" r:id="rId213"/>
    <p:sldId id="1013" r:id="rId214"/>
    <p:sldId id="1014" r:id="rId215"/>
    <p:sldId id="600" r:id="rId216"/>
    <p:sldId id="895" r:id="rId217"/>
    <p:sldId id="896" r:id="rId218"/>
    <p:sldId id="897" r:id="rId219"/>
    <p:sldId id="898" r:id="rId220"/>
    <p:sldId id="899" r:id="rId221"/>
    <p:sldId id="900" r:id="rId222"/>
    <p:sldId id="901" r:id="rId223"/>
    <p:sldId id="902" r:id="rId224"/>
    <p:sldId id="903" r:id="rId225"/>
    <p:sldId id="904" r:id="rId226"/>
    <p:sldId id="905" r:id="rId227"/>
    <p:sldId id="906" r:id="rId228"/>
    <p:sldId id="907" r:id="rId229"/>
    <p:sldId id="908" r:id="rId230"/>
    <p:sldId id="909" r:id="rId231"/>
    <p:sldId id="910" r:id="rId232"/>
    <p:sldId id="911" r:id="rId233"/>
    <p:sldId id="912" r:id="rId234"/>
    <p:sldId id="957" r:id="rId235"/>
    <p:sldId id="913" r:id="rId236"/>
    <p:sldId id="914" r:id="rId237"/>
    <p:sldId id="915" r:id="rId238"/>
    <p:sldId id="916" r:id="rId239"/>
    <p:sldId id="959" r:id="rId240"/>
    <p:sldId id="917" r:id="rId241"/>
    <p:sldId id="918" r:id="rId242"/>
    <p:sldId id="919" r:id="rId243"/>
    <p:sldId id="958" r:id="rId244"/>
    <p:sldId id="601" r:id="rId245"/>
    <p:sldId id="401" r:id="rId246"/>
  </p:sldIdLst>
  <p:sldSz cx="9144000" cy="6858000" type="screen4x3"/>
  <p:notesSz cx="6735763" cy="9866313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Arial" charset="0"/>
        <a:ea typeface="標楷體" pitchFamily="65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Arial" charset="0"/>
        <a:ea typeface="標楷體" pitchFamily="65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Arial" charset="0"/>
        <a:ea typeface="標楷體" pitchFamily="65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Arial" charset="0"/>
        <a:ea typeface="標楷體" pitchFamily="65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Arial" charset="0"/>
        <a:ea typeface="標楷體" pitchFamily="65" charset="-120"/>
        <a:cs typeface="+mn-cs"/>
      </a:defRPr>
    </a:lvl5pPr>
    <a:lvl6pPr marL="2286000" algn="l" defTabSz="914400" rtl="0" eaLnBrk="1" latinLnBrk="0" hangingPunct="1">
      <a:defRPr kumimoji="1" sz="3200" kern="1200">
        <a:solidFill>
          <a:schemeClr val="tx1"/>
        </a:solidFill>
        <a:latin typeface="Arial" charset="0"/>
        <a:ea typeface="標楷體" pitchFamily="65" charset="-120"/>
        <a:cs typeface="+mn-cs"/>
      </a:defRPr>
    </a:lvl6pPr>
    <a:lvl7pPr marL="2743200" algn="l" defTabSz="914400" rtl="0" eaLnBrk="1" latinLnBrk="0" hangingPunct="1">
      <a:defRPr kumimoji="1" sz="3200" kern="1200">
        <a:solidFill>
          <a:schemeClr val="tx1"/>
        </a:solidFill>
        <a:latin typeface="Arial" charset="0"/>
        <a:ea typeface="標楷體" pitchFamily="65" charset="-120"/>
        <a:cs typeface="+mn-cs"/>
      </a:defRPr>
    </a:lvl7pPr>
    <a:lvl8pPr marL="3200400" algn="l" defTabSz="914400" rtl="0" eaLnBrk="1" latinLnBrk="0" hangingPunct="1">
      <a:defRPr kumimoji="1" sz="3200" kern="1200">
        <a:solidFill>
          <a:schemeClr val="tx1"/>
        </a:solidFill>
        <a:latin typeface="Arial" charset="0"/>
        <a:ea typeface="標楷體" pitchFamily="65" charset="-120"/>
        <a:cs typeface="+mn-cs"/>
      </a:defRPr>
    </a:lvl8pPr>
    <a:lvl9pPr marL="3657600" algn="l" defTabSz="914400" rtl="0" eaLnBrk="1" latinLnBrk="0" hangingPunct="1">
      <a:defRPr kumimoji="1" sz="3200" kern="1200">
        <a:solidFill>
          <a:schemeClr val="tx1"/>
        </a:solidFill>
        <a:latin typeface="Arial" charset="0"/>
        <a:ea typeface="標楷體" pitchFamily="65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FFCC"/>
    <a:srgbClr val="FFFF99"/>
    <a:srgbClr val="FFFF66"/>
    <a:srgbClr val="3399FF"/>
    <a:srgbClr val="66CCFF"/>
    <a:srgbClr val="009999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32" autoAdjust="0"/>
    <p:restoredTop sz="99630" autoAdjust="0"/>
  </p:normalViewPr>
  <p:slideViewPr>
    <p:cSldViewPr>
      <p:cViewPr>
        <p:scale>
          <a:sx n="66" d="100"/>
          <a:sy n="66" d="100"/>
        </p:scale>
        <p:origin x="-1448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0182"/>
    </p:cViewPr>
  </p:sorterViewPr>
  <p:notesViewPr>
    <p:cSldViewPr>
      <p:cViewPr varScale="1">
        <p:scale>
          <a:sx n="70" d="100"/>
          <a:sy n="70" d="100"/>
        </p:scale>
        <p:origin x="-3096" y="-82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4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63" Type="http://schemas.openxmlformats.org/officeDocument/2006/relationships/slide" Target="slides/slide60.xml"/><Relationship Id="rId84" Type="http://schemas.openxmlformats.org/officeDocument/2006/relationships/slide" Target="slides/slide81.xml"/><Relationship Id="rId138" Type="http://schemas.openxmlformats.org/officeDocument/2006/relationships/slide" Target="slides/slide135.xml"/><Relationship Id="rId159" Type="http://schemas.openxmlformats.org/officeDocument/2006/relationships/slide" Target="slides/slide156.xml"/><Relationship Id="rId170" Type="http://schemas.openxmlformats.org/officeDocument/2006/relationships/slide" Target="slides/slide167.xml"/><Relationship Id="rId191" Type="http://schemas.openxmlformats.org/officeDocument/2006/relationships/slide" Target="slides/slide188.xml"/><Relationship Id="rId205" Type="http://schemas.openxmlformats.org/officeDocument/2006/relationships/slide" Target="slides/slide202.xml"/><Relationship Id="rId226" Type="http://schemas.openxmlformats.org/officeDocument/2006/relationships/slide" Target="slides/slide223.xml"/><Relationship Id="rId247" Type="http://schemas.openxmlformats.org/officeDocument/2006/relationships/notesMaster" Target="notesMasters/notesMaster1.xml"/><Relationship Id="rId107" Type="http://schemas.openxmlformats.org/officeDocument/2006/relationships/slide" Target="slides/slide104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53" Type="http://schemas.openxmlformats.org/officeDocument/2006/relationships/slide" Target="slides/slide50.xml"/><Relationship Id="rId74" Type="http://schemas.openxmlformats.org/officeDocument/2006/relationships/slide" Target="slides/slide71.xml"/><Relationship Id="rId128" Type="http://schemas.openxmlformats.org/officeDocument/2006/relationships/slide" Target="slides/slide125.xml"/><Relationship Id="rId149" Type="http://schemas.openxmlformats.org/officeDocument/2006/relationships/slide" Target="slides/slide146.xml"/><Relationship Id="rId5" Type="http://schemas.openxmlformats.org/officeDocument/2006/relationships/slide" Target="slides/slide2.xml"/><Relationship Id="rId95" Type="http://schemas.openxmlformats.org/officeDocument/2006/relationships/slide" Target="slides/slide92.xml"/><Relationship Id="rId160" Type="http://schemas.openxmlformats.org/officeDocument/2006/relationships/slide" Target="slides/slide157.xml"/><Relationship Id="rId181" Type="http://schemas.openxmlformats.org/officeDocument/2006/relationships/slide" Target="slides/slide178.xml"/><Relationship Id="rId216" Type="http://schemas.openxmlformats.org/officeDocument/2006/relationships/slide" Target="slides/slide213.xml"/><Relationship Id="rId237" Type="http://schemas.openxmlformats.org/officeDocument/2006/relationships/slide" Target="slides/slide234.xml"/><Relationship Id="rId22" Type="http://schemas.openxmlformats.org/officeDocument/2006/relationships/slide" Target="slides/slide19.xml"/><Relationship Id="rId43" Type="http://schemas.openxmlformats.org/officeDocument/2006/relationships/slide" Target="slides/slide40.xml"/><Relationship Id="rId64" Type="http://schemas.openxmlformats.org/officeDocument/2006/relationships/slide" Target="slides/slide61.xml"/><Relationship Id="rId118" Type="http://schemas.openxmlformats.org/officeDocument/2006/relationships/slide" Target="slides/slide115.xml"/><Relationship Id="rId139" Type="http://schemas.openxmlformats.org/officeDocument/2006/relationships/slide" Target="slides/slide136.xml"/><Relationship Id="rId85" Type="http://schemas.openxmlformats.org/officeDocument/2006/relationships/slide" Target="slides/slide82.xml"/><Relationship Id="rId150" Type="http://schemas.openxmlformats.org/officeDocument/2006/relationships/slide" Target="slides/slide147.xml"/><Relationship Id="rId171" Type="http://schemas.openxmlformats.org/officeDocument/2006/relationships/slide" Target="slides/slide168.xml"/><Relationship Id="rId192" Type="http://schemas.openxmlformats.org/officeDocument/2006/relationships/slide" Target="slides/slide189.xml"/><Relationship Id="rId206" Type="http://schemas.openxmlformats.org/officeDocument/2006/relationships/slide" Target="slides/slide203.xml"/><Relationship Id="rId227" Type="http://schemas.openxmlformats.org/officeDocument/2006/relationships/slide" Target="slides/slide224.xml"/><Relationship Id="rId248" Type="http://schemas.openxmlformats.org/officeDocument/2006/relationships/handoutMaster" Target="handoutMasters/handoutMaster1.xml"/><Relationship Id="rId12" Type="http://schemas.openxmlformats.org/officeDocument/2006/relationships/slide" Target="slides/slide9.xml"/><Relationship Id="rId33" Type="http://schemas.openxmlformats.org/officeDocument/2006/relationships/slide" Target="slides/slide30.xml"/><Relationship Id="rId108" Type="http://schemas.openxmlformats.org/officeDocument/2006/relationships/slide" Target="slides/slide105.xml"/><Relationship Id="rId129" Type="http://schemas.openxmlformats.org/officeDocument/2006/relationships/slide" Target="slides/slide126.xml"/><Relationship Id="rId54" Type="http://schemas.openxmlformats.org/officeDocument/2006/relationships/slide" Target="slides/slide51.xml"/><Relationship Id="rId75" Type="http://schemas.openxmlformats.org/officeDocument/2006/relationships/slide" Target="slides/slide72.xml"/><Relationship Id="rId96" Type="http://schemas.openxmlformats.org/officeDocument/2006/relationships/slide" Target="slides/slide93.xml"/><Relationship Id="rId140" Type="http://schemas.openxmlformats.org/officeDocument/2006/relationships/slide" Target="slides/slide137.xml"/><Relationship Id="rId161" Type="http://schemas.openxmlformats.org/officeDocument/2006/relationships/slide" Target="slides/slide158.xml"/><Relationship Id="rId182" Type="http://schemas.openxmlformats.org/officeDocument/2006/relationships/slide" Target="slides/slide179.xml"/><Relationship Id="rId217" Type="http://schemas.openxmlformats.org/officeDocument/2006/relationships/slide" Target="slides/slide214.xml"/><Relationship Id="rId6" Type="http://schemas.openxmlformats.org/officeDocument/2006/relationships/slide" Target="slides/slide3.xml"/><Relationship Id="rId238" Type="http://schemas.openxmlformats.org/officeDocument/2006/relationships/slide" Target="slides/slide235.xml"/><Relationship Id="rId23" Type="http://schemas.openxmlformats.org/officeDocument/2006/relationships/slide" Target="slides/slide20.xml"/><Relationship Id="rId119" Type="http://schemas.openxmlformats.org/officeDocument/2006/relationships/slide" Target="slides/slide116.xml"/><Relationship Id="rId44" Type="http://schemas.openxmlformats.org/officeDocument/2006/relationships/slide" Target="slides/slide41.xml"/><Relationship Id="rId65" Type="http://schemas.openxmlformats.org/officeDocument/2006/relationships/slide" Target="slides/slide62.xml"/><Relationship Id="rId86" Type="http://schemas.openxmlformats.org/officeDocument/2006/relationships/slide" Target="slides/slide83.xml"/><Relationship Id="rId130" Type="http://schemas.openxmlformats.org/officeDocument/2006/relationships/slide" Target="slides/slide127.xml"/><Relationship Id="rId151" Type="http://schemas.openxmlformats.org/officeDocument/2006/relationships/slide" Target="slides/slide148.xml"/><Relationship Id="rId172" Type="http://schemas.openxmlformats.org/officeDocument/2006/relationships/slide" Target="slides/slide169.xml"/><Relationship Id="rId193" Type="http://schemas.openxmlformats.org/officeDocument/2006/relationships/slide" Target="slides/slide190.xml"/><Relationship Id="rId207" Type="http://schemas.openxmlformats.org/officeDocument/2006/relationships/slide" Target="slides/slide204.xml"/><Relationship Id="rId228" Type="http://schemas.openxmlformats.org/officeDocument/2006/relationships/slide" Target="slides/slide225.xml"/><Relationship Id="rId249" Type="http://schemas.openxmlformats.org/officeDocument/2006/relationships/presProps" Target="presProps.xml"/><Relationship Id="rId13" Type="http://schemas.openxmlformats.org/officeDocument/2006/relationships/slide" Target="slides/slide10.xml"/><Relationship Id="rId109" Type="http://schemas.openxmlformats.org/officeDocument/2006/relationships/slide" Target="slides/slide106.xml"/><Relationship Id="rId34" Type="http://schemas.openxmlformats.org/officeDocument/2006/relationships/slide" Target="slides/slide31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20" Type="http://schemas.openxmlformats.org/officeDocument/2006/relationships/slide" Target="slides/slide117.xml"/><Relationship Id="rId141" Type="http://schemas.openxmlformats.org/officeDocument/2006/relationships/slide" Target="slides/slide138.xml"/><Relationship Id="rId7" Type="http://schemas.openxmlformats.org/officeDocument/2006/relationships/slide" Target="slides/slide4.xml"/><Relationship Id="rId162" Type="http://schemas.openxmlformats.org/officeDocument/2006/relationships/slide" Target="slides/slide159.xml"/><Relationship Id="rId183" Type="http://schemas.openxmlformats.org/officeDocument/2006/relationships/slide" Target="slides/slide180.xml"/><Relationship Id="rId218" Type="http://schemas.openxmlformats.org/officeDocument/2006/relationships/slide" Target="slides/slide215.xml"/><Relationship Id="rId239" Type="http://schemas.openxmlformats.org/officeDocument/2006/relationships/slide" Target="slides/slide236.xml"/><Relationship Id="rId250" Type="http://schemas.openxmlformats.org/officeDocument/2006/relationships/viewProps" Target="viewProps.xml"/><Relationship Id="rId24" Type="http://schemas.openxmlformats.org/officeDocument/2006/relationships/slide" Target="slides/slide21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110" Type="http://schemas.openxmlformats.org/officeDocument/2006/relationships/slide" Target="slides/slide107.xml"/><Relationship Id="rId131" Type="http://schemas.openxmlformats.org/officeDocument/2006/relationships/slide" Target="slides/slide128.xml"/><Relationship Id="rId152" Type="http://schemas.openxmlformats.org/officeDocument/2006/relationships/slide" Target="slides/slide149.xml"/><Relationship Id="rId173" Type="http://schemas.openxmlformats.org/officeDocument/2006/relationships/slide" Target="slides/slide170.xml"/><Relationship Id="rId194" Type="http://schemas.openxmlformats.org/officeDocument/2006/relationships/slide" Target="slides/slide191.xml"/><Relationship Id="rId208" Type="http://schemas.openxmlformats.org/officeDocument/2006/relationships/slide" Target="slides/slide205.xml"/><Relationship Id="rId229" Type="http://schemas.openxmlformats.org/officeDocument/2006/relationships/slide" Target="slides/slide226.xml"/><Relationship Id="rId240" Type="http://schemas.openxmlformats.org/officeDocument/2006/relationships/slide" Target="slides/slide237.xml"/><Relationship Id="rId14" Type="http://schemas.openxmlformats.org/officeDocument/2006/relationships/slide" Target="slides/slide11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8" Type="http://schemas.openxmlformats.org/officeDocument/2006/relationships/slide" Target="slides/slide5.xml"/><Relationship Id="rId98" Type="http://schemas.openxmlformats.org/officeDocument/2006/relationships/slide" Target="slides/slide95.xml"/><Relationship Id="rId121" Type="http://schemas.openxmlformats.org/officeDocument/2006/relationships/slide" Target="slides/slide118.xml"/><Relationship Id="rId142" Type="http://schemas.openxmlformats.org/officeDocument/2006/relationships/slide" Target="slides/slide139.xml"/><Relationship Id="rId163" Type="http://schemas.openxmlformats.org/officeDocument/2006/relationships/slide" Target="slides/slide160.xml"/><Relationship Id="rId184" Type="http://schemas.openxmlformats.org/officeDocument/2006/relationships/slide" Target="slides/slide181.xml"/><Relationship Id="rId219" Type="http://schemas.openxmlformats.org/officeDocument/2006/relationships/slide" Target="slides/slide216.xml"/><Relationship Id="rId230" Type="http://schemas.openxmlformats.org/officeDocument/2006/relationships/slide" Target="slides/slide227.xml"/><Relationship Id="rId251" Type="http://schemas.openxmlformats.org/officeDocument/2006/relationships/theme" Target="theme/theme1.xml"/><Relationship Id="rId25" Type="http://schemas.openxmlformats.org/officeDocument/2006/relationships/slide" Target="slides/slide22.xml"/><Relationship Id="rId46" Type="http://schemas.openxmlformats.org/officeDocument/2006/relationships/slide" Target="slides/slide43.xml"/><Relationship Id="rId67" Type="http://schemas.openxmlformats.org/officeDocument/2006/relationships/slide" Target="slides/slide64.xml"/><Relationship Id="rId88" Type="http://schemas.openxmlformats.org/officeDocument/2006/relationships/slide" Target="slides/slide85.xml"/><Relationship Id="rId111" Type="http://schemas.openxmlformats.org/officeDocument/2006/relationships/slide" Target="slides/slide108.xml"/><Relationship Id="rId132" Type="http://schemas.openxmlformats.org/officeDocument/2006/relationships/slide" Target="slides/slide129.xml"/><Relationship Id="rId153" Type="http://schemas.openxmlformats.org/officeDocument/2006/relationships/slide" Target="slides/slide150.xml"/><Relationship Id="rId174" Type="http://schemas.openxmlformats.org/officeDocument/2006/relationships/slide" Target="slides/slide171.xml"/><Relationship Id="rId195" Type="http://schemas.openxmlformats.org/officeDocument/2006/relationships/slide" Target="slides/slide192.xml"/><Relationship Id="rId209" Type="http://schemas.openxmlformats.org/officeDocument/2006/relationships/slide" Target="slides/slide206.xml"/><Relationship Id="rId220" Type="http://schemas.openxmlformats.org/officeDocument/2006/relationships/slide" Target="slides/slide217.xml"/><Relationship Id="rId241" Type="http://schemas.openxmlformats.org/officeDocument/2006/relationships/slide" Target="slides/slide238.xml"/><Relationship Id="rId15" Type="http://schemas.openxmlformats.org/officeDocument/2006/relationships/slide" Target="slides/slide12.xml"/><Relationship Id="rId36" Type="http://schemas.openxmlformats.org/officeDocument/2006/relationships/slide" Target="slides/slide33.xml"/><Relationship Id="rId57" Type="http://schemas.openxmlformats.org/officeDocument/2006/relationships/slide" Target="slides/slide54.xml"/><Relationship Id="rId78" Type="http://schemas.openxmlformats.org/officeDocument/2006/relationships/slide" Target="slides/slide75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122" Type="http://schemas.openxmlformats.org/officeDocument/2006/relationships/slide" Target="slides/slide119.xml"/><Relationship Id="rId143" Type="http://schemas.openxmlformats.org/officeDocument/2006/relationships/slide" Target="slides/slide140.xml"/><Relationship Id="rId164" Type="http://schemas.openxmlformats.org/officeDocument/2006/relationships/slide" Target="slides/slide161.xml"/><Relationship Id="rId185" Type="http://schemas.openxmlformats.org/officeDocument/2006/relationships/slide" Target="slides/slide182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80" Type="http://schemas.openxmlformats.org/officeDocument/2006/relationships/slide" Target="slides/slide177.xml"/><Relationship Id="rId210" Type="http://schemas.openxmlformats.org/officeDocument/2006/relationships/slide" Target="slides/slide207.xml"/><Relationship Id="rId215" Type="http://schemas.openxmlformats.org/officeDocument/2006/relationships/slide" Target="slides/slide212.xml"/><Relationship Id="rId236" Type="http://schemas.openxmlformats.org/officeDocument/2006/relationships/slide" Target="slides/slide233.xml"/><Relationship Id="rId26" Type="http://schemas.openxmlformats.org/officeDocument/2006/relationships/slide" Target="slides/slide23.xml"/><Relationship Id="rId231" Type="http://schemas.openxmlformats.org/officeDocument/2006/relationships/slide" Target="slides/slide228.xml"/><Relationship Id="rId252" Type="http://schemas.openxmlformats.org/officeDocument/2006/relationships/tableStyles" Target="tableStyles.xml"/><Relationship Id="rId47" Type="http://schemas.openxmlformats.org/officeDocument/2006/relationships/slide" Target="slides/slide44.xml"/><Relationship Id="rId68" Type="http://schemas.openxmlformats.org/officeDocument/2006/relationships/slide" Target="slides/slide65.xml"/><Relationship Id="rId89" Type="http://schemas.openxmlformats.org/officeDocument/2006/relationships/slide" Target="slides/slide86.xml"/><Relationship Id="rId112" Type="http://schemas.openxmlformats.org/officeDocument/2006/relationships/slide" Target="slides/slide109.xml"/><Relationship Id="rId133" Type="http://schemas.openxmlformats.org/officeDocument/2006/relationships/slide" Target="slides/slide130.xml"/><Relationship Id="rId154" Type="http://schemas.openxmlformats.org/officeDocument/2006/relationships/slide" Target="slides/slide151.xml"/><Relationship Id="rId175" Type="http://schemas.openxmlformats.org/officeDocument/2006/relationships/slide" Target="slides/slide172.xml"/><Relationship Id="rId196" Type="http://schemas.openxmlformats.org/officeDocument/2006/relationships/slide" Target="slides/slide193.xml"/><Relationship Id="rId200" Type="http://schemas.openxmlformats.org/officeDocument/2006/relationships/slide" Target="slides/slide197.xml"/><Relationship Id="rId16" Type="http://schemas.openxmlformats.org/officeDocument/2006/relationships/slide" Target="slides/slide13.xml"/><Relationship Id="rId221" Type="http://schemas.openxmlformats.org/officeDocument/2006/relationships/slide" Target="slides/slide218.xml"/><Relationship Id="rId242" Type="http://schemas.openxmlformats.org/officeDocument/2006/relationships/slide" Target="slides/slide239.xml"/><Relationship Id="rId37" Type="http://schemas.openxmlformats.org/officeDocument/2006/relationships/slide" Target="slides/slide34.xml"/><Relationship Id="rId58" Type="http://schemas.openxmlformats.org/officeDocument/2006/relationships/slide" Target="slides/slide55.xml"/><Relationship Id="rId79" Type="http://schemas.openxmlformats.org/officeDocument/2006/relationships/slide" Target="slides/slide76.xml"/><Relationship Id="rId102" Type="http://schemas.openxmlformats.org/officeDocument/2006/relationships/slide" Target="slides/slide99.xml"/><Relationship Id="rId123" Type="http://schemas.openxmlformats.org/officeDocument/2006/relationships/slide" Target="slides/slide120.xml"/><Relationship Id="rId144" Type="http://schemas.openxmlformats.org/officeDocument/2006/relationships/slide" Target="slides/slide141.xml"/><Relationship Id="rId90" Type="http://schemas.openxmlformats.org/officeDocument/2006/relationships/slide" Target="slides/slide87.xml"/><Relationship Id="rId165" Type="http://schemas.openxmlformats.org/officeDocument/2006/relationships/slide" Target="slides/slide162.xml"/><Relationship Id="rId186" Type="http://schemas.openxmlformats.org/officeDocument/2006/relationships/slide" Target="slides/slide183.xml"/><Relationship Id="rId211" Type="http://schemas.openxmlformats.org/officeDocument/2006/relationships/slide" Target="slides/slide208.xml"/><Relationship Id="rId232" Type="http://schemas.openxmlformats.org/officeDocument/2006/relationships/slide" Target="slides/slide229.xml"/><Relationship Id="rId27" Type="http://schemas.openxmlformats.org/officeDocument/2006/relationships/slide" Target="slides/slide24.xml"/><Relationship Id="rId48" Type="http://schemas.openxmlformats.org/officeDocument/2006/relationships/slide" Target="slides/slide45.xml"/><Relationship Id="rId69" Type="http://schemas.openxmlformats.org/officeDocument/2006/relationships/slide" Target="slides/slide66.xml"/><Relationship Id="rId113" Type="http://schemas.openxmlformats.org/officeDocument/2006/relationships/slide" Target="slides/slide110.xml"/><Relationship Id="rId134" Type="http://schemas.openxmlformats.org/officeDocument/2006/relationships/slide" Target="slides/slide131.xml"/><Relationship Id="rId80" Type="http://schemas.openxmlformats.org/officeDocument/2006/relationships/slide" Target="slides/slide77.xml"/><Relationship Id="rId155" Type="http://schemas.openxmlformats.org/officeDocument/2006/relationships/slide" Target="slides/slide152.xml"/><Relationship Id="rId176" Type="http://schemas.openxmlformats.org/officeDocument/2006/relationships/slide" Target="slides/slide173.xml"/><Relationship Id="rId197" Type="http://schemas.openxmlformats.org/officeDocument/2006/relationships/slide" Target="slides/slide194.xml"/><Relationship Id="rId201" Type="http://schemas.openxmlformats.org/officeDocument/2006/relationships/slide" Target="slides/slide198.xml"/><Relationship Id="rId222" Type="http://schemas.openxmlformats.org/officeDocument/2006/relationships/slide" Target="slides/slide219.xml"/><Relationship Id="rId243" Type="http://schemas.openxmlformats.org/officeDocument/2006/relationships/slide" Target="slides/slide240.xml"/><Relationship Id="rId17" Type="http://schemas.openxmlformats.org/officeDocument/2006/relationships/slide" Target="slides/slide14.xml"/><Relationship Id="rId38" Type="http://schemas.openxmlformats.org/officeDocument/2006/relationships/slide" Target="slides/slide35.xml"/><Relationship Id="rId59" Type="http://schemas.openxmlformats.org/officeDocument/2006/relationships/slide" Target="slides/slide56.xml"/><Relationship Id="rId103" Type="http://schemas.openxmlformats.org/officeDocument/2006/relationships/slide" Target="slides/slide100.xml"/><Relationship Id="rId124" Type="http://schemas.openxmlformats.org/officeDocument/2006/relationships/slide" Target="slides/slide121.xml"/><Relationship Id="rId70" Type="http://schemas.openxmlformats.org/officeDocument/2006/relationships/slide" Target="slides/slide67.xml"/><Relationship Id="rId91" Type="http://schemas.openxmlformats.org/officeDocument/2006/relationships/slide" Target="slides/slide88.xml"/><Relationship Id="rId145" Type="http://schemas.openxmlformats.org/officeDocument/2006/relationships/slide" Target="slides/slide142.xml"/><Relationship Id="rId166" Type="http://schemas.openxmlformats.org/officeDocument/2006/relationships/slide" Target="slides/slide163.xml"/><Relationship Id="rId187" Type="http://schemas.openxmlformats.org/officeDocument/2006/relationships/slide" Target="slides/slide184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09.xml"/><Relationship Id="rId233" Type="http://schemas.openxmlformats.org/officeDocument/2006/relationships/slide" Target="slides/slide230.xml"/><Relationship Id="rId28" Type="http://schemas.openxmlformats.org/officeDocument/2006/relationships/slide" Target="slides/slide25.xml"/><Relationship Id="rId49" Type="http://schemas.openxmlformats.org/officeDocument/2006/relationships/slide" Target="slides/slide46.xml"/><Relationship Id="rId114" Type="http://schemas.openxmlformats.org/officeDocument/2006/relationships/slide" Target="slides/slide111.xml"/><Relationship Id="rId60" Type="http://schemas.openxmlformats.org/officeDocument/2006/relationships/slide" Target="slides/slide57.xml"/><Relationship Id="rId81" Type="http://schemas.openxmlformats.org/officeDocument/2006/relationships/slide" Target="slides/slide78.xml"/><Relationship Id="rId135" Type="http://schemas.openxmlformats.org/officeDocument/2006/relationships/slide" Target="slides/slide132.xml"/><Relationship Id="rId156" Type="http://schemas.openxmlformats.org/officeDocument/2006/relationships/slide" Target="slides/slide153.xml"/><Relationship Id="rId177" Type="http://schemas.openxmlformats.org/officeDocument/2006/relationships/slide" Target="slides/slide174.xml"/><Relationship Id="rId198" Type="http://schemas.openxmlformats.org/officeDocument/2006/relationships/slide" Target="slides/slide195.xml"/><Relationship Id="rId202" Type="http://schemas.openxmlformats.org/officeDocument/2006/relationships/slide" Target="slides/slide199.xml"/><Relationship Id="rId223" Type="http://schemas.openxmlformats.org/officeDocument/2006/relationships/slide" Target="slides/slide220.xml"/><Relationship Id="rId244" Type="http://schemas.openxmlformats.org/officeDocument/2006/relationships/slide" Target="slides/slide241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50" Type="http://schemas.openxmlformats.org/officeDocument/2006/relationships/slide" Target="slides/slide47.xml"/><Relationship Id="rId104" Type="http://schemas.openxmlformats.org/officeDocument/2006/relationships/slide" Target="slides/slide101.xml"/><Relationship Id="rId125" Type="http://schemas.openxmlformats.org/officeDocument/2006/relationships/slide" Target="slides/slide122.xml"/><Relationship Id="rId146" Type="http://schemas.openxmlformats.org/officeDocument/2006/relationships/slide" Target="slides/slide143.xml"/><Relationship Id="rId167" Type="http://schemas.openxmlformats.org/officeDocument/2006/relationships/slide" Target="slides/slide164.xml"/><Relationship Id="rId188" Type="http://schemas.openxmlformats.org/officeDocument/2006/relationships/slide" Target="slides/slide185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13" Type="http://schemas.openxmlformats.org/officeDocument/2006/relationships/slide" Target="slides/slide210.xml"/><Relationship Id="rId234" Type="http://schemas.openxmlformats.org/officeDocument/2006/relationships/slide" Target="slides/slide23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40" Type="http://schemas.openxmlformats.org/officeDocument/2006/relationships/slide" Target="slides/slide37.xml"/><Relationship Id="rId115" Type="http://schemas.openxmlformats.org/officeDocument/2006/relationships/slide" Target="slides/slide112.xml"/><Relationship Id="rId136" Type="http://schemas.openxmlformats.org/officeDocument/2006/relationships/slide" Target="slides/slide133.xml"/><Relationship Id="rId157" Type="http://schemas.openxmlformats.org/officeDocument/2006/relationships/slide" Target="slides/slide154.xml"/><Relationship Id="rId178" Type="http://schemas.openxmlformats.org/officeDocument/2006/relationships/slide" Target="slides/slide175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9" Type="http://schemas.openxmlformats.org/officeDocument/2006/relationships/slide" Target="slides/slide196.xml"/><Relationship Id="rId203" Type="http://schemas.openxmlformats.org/officeDocument/2006/relationships/slide" Target="slides/slide200.xml"/><Relationship Id="rId19" Type="http://schemas.openxmlformats.org/officeDocument/2006/relationships/slide" Target="slides/slide16.xml"/><Relationship Id="rId224" Type="http://schemas.openxmlformats.org/officeDocument/2006/relationships/slide" Target="slides/slide221.xml"/><Relationship Id="rId245" Type="http://schemas.openxmlformats.org/officeDocument/2006/relationships/slide" Target="slides/slide242.xml"/><Relationship Id="rId30" Type="http://schemas.openxmlformats.org/officeDocument/2006/relationships/slide" Target="slides/slide27.xml"/><Relationship Id="rId105" Type="http://schemas.openxmlformats.org/officeDocument/2006/relationships/slide" Target="slides/slide102.xml"/><Relationship Id="rId126" Type="http://schemas.openxmlformats.org/officeDocument/2006/relationships/slide" Target="slides/slide123.xml"/><Relationship Id="rId147" Type="http://schemas.openxmlformats.org/officeDocument/2006/relationships/slide" Target="slides/slide144.xml"/><Relationship Id="rId168" Type="http://schemas.openxmlformats.org/officeDocument/2006/relationships/slide" Target="slides/slide16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189" Type="http://schemas.openxmlformats.org/officeDocument/2006/relationships/slide" Target="slides/slide186.xml"/><Relationship Id="rId3" Type="http://schemas.openxmlformats.org/officeDocument/2006/relationships/slideMaster" Target="slideMasters/slideMaster3.xml"/><Relationship Id="rId214" Type="http://schemas.openxmlformats.org/officeDocument/2006/relationships/slide" Target="slides/slide211.xml"/><Relationship Id="rId235" Type="http://schemas.openxmlformats.org/officeDocument/2006/relationships/slide" Target="slides/slide232.xml"/><Relationship Id="rId116" Type="http://schemas.openxmlformats.org/officeDocument/2006/relationships/slide" Target="slides/slide113.xml"/><Relationship Id="rId137" Type="http://schemas.openxmlformats.org/officeDocument/2006/relationships/slide" Target="slides/slide134.xml"/><Relationship Id="rId158" Type="http://schemas.openxmlformats.org/officeDocument/2006/relationships/slide" Target="slides/slide155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62" Type="http://schemas.openxmlformats.org/officeDocument/2006/relationships/slide" Target="slides/slide59.xml"/><Relationship Id="rId83" Type="http://schemas.openxmlformats.org/officeDocument/2006/relationships/slide" Target="slides/slide80.xml"/><Relationship Id="rId179" Type="http://schemas.openxmlformats.org/officeDocument/2006/relationships/slide" Target="slides/slide176.xml"/><Relationship Id="rId190" Type="http://schemas.openxmlformats.org/officeDocument/2006/relationships/slide" Target="slides/slide187.xml"/><Relationship Id="rId204" Type="http://schemas.openxmlformats.org/officeDocument/2006/relationships/slide" Target="slides/slide201.xml"/><Relationship Id="rId225" Type="http://schemas.openxmlformats.org/officeDocument/2006/relationships/slide" Target="slides/slide222.xml"/><Relationship Id="rId246" Type="http://schemas.openxmlformats.org/officeDocument/2006/relationships/slide" Target="slides/slide243.xml"/><Relationship Id="rId106" Type="http://schemas.openxmlformats.org/officeDocument/2006/relationships/slide" Target="slides/slide103.xml"/><Relationship Id="rId127" Type="http://schemas.openxmlformats.org/officeDocument/2006/relationships/slide" Target="slides/slide12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52" Type="http://schemas.openxmlformats.org/officeDocument/2006/relationships/slide" Target="slides/slide49.xml"/><Relationship Id="rId73" Type="http://schemas.openxmlformats.org/officeDocument/2006/relationships/slide" Target="slides/slide70.xml"/><Relationship Id="rId94" Type="http://schemas.openxmlformats.org/officeDocument/2006/relationships/slide" Target="slides/slide91.xml"/><Relationship Id="rId148" Type="http://schemas.openxmlformats.org/officeDocument/2006/relationships/slide" Target="slides/slide145.xml"/><Relationship Id="rId169" Type="http://schemas.openxmlformats.org/officeDocument/2006/relationships/slide" Target="slides/slide16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b="0">
                <a:latin typeface="+mn-lt"/>
                <a:ea typeface="+mn-ea"/>
              </a:defRPr>
            </a:lvl1pPr>
          </a:lstStyle>
          <a:p>
            <a:pPr>
              <a:defRPr/>
            </a:pPr>
            <a:fld id="{8629FCEF-AA9F-4E2E-9600-BF81B276BF73}" type="datetimeFigureOut">
              <a:rPr lang="zh-TW" altLang="en-US"/>
              <a:pPr>
                <a:defRPr/>
              </a:pPr>
              <a:t>2019/5/28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b="0">
                <a:latin typeface="+mn-lt"/>
                <a:ea typeface="+mn-ea"/>
              </a:defRPr>
            </a:lvl1pPr>
          </a:lstStyle>
          <a:p>
            <a:pPr>
              <a:defRPr/>
            </a:pPr>
            <a:fld id="{CC8A0B48-1A72-41FB-93CA-38E6A46EA38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8277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76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ea typeface="新細明體" charset="-120"/>
              </a:defRPr>
            </a:lvl1pPr>
          </a:lstStyle>
          <a:p>
            <a:pPr>
              <a:defRPr/>
            </a:pPr>
            <a:fld id="{C3369BAD-32DE-493F-B351-638F3908B7A1}" type="datetimeFigureOut">
              <a:rPr lang="zh-TW" altLang="en-US"/>
              <a:pPr>
                <a:defRPr/>
              </a:pPr>
              <a:t>2019/5/28</a:t>
            </a:fld>
            <a:endParaRPr lang="en-US" altLang="zh-TW"/>
          </a:p>
        </p:txBody>
      </p:sp>
      <p:sp>
        <p:nvSpPr>
          <p:cNvPr id="2365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76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6300"/>
            <a:ext cx="5389563" cy="444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776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1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76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ea typeface="新細明體" charset="-120"/>
              </a:defRPr>
            </a:lvl1pPr>
          </a:lstStyle>
          <a:p>
            <a:pPr>
              <a:defRPr/>
            </a:pPr>
            <a:fld id="{C3501EC7-8DCA-4A09-AC7E-82366FA8EB2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799965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39775"/>
            <a:ext cx="4933950" cy="3700463"/>
          </a:xfrm>
          <a:ln/>
        </p:spPr>
      </p:sp>
      <p:sp>
        <p:nvSpPr>
          <p:cNvPr id="237571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37572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8B90BFD-52BA-42B0-A62D-FEEB8279D853}" type="slidenum">
              <a:rPr lang="zh-TW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117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39775"/>
            <a:ext cx="4933950" cy="3700463"/>
          </a:xfrm>
          <a:ln/>
        </p:spPr>
      </p:sp>
      <p:sp>
        <p:nvSpPr>
          <p:cNvPr id="246787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46788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D5BE34B-6CD3-45E8-A5D7-2BCAAD660CC5}" type="slidenum">
              <a:rPr lang="zh-TW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126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39775"/>
            <a:ext cx="4933950" cy="3700463"/>
          </a:xfrm>
          <a:ln/>
        </p:spPr>
      </p:sp>
      <p:sp>
        <p:nvSpPr>
          <p:cNvPr id="247811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47812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61B0087-3171-4C49-A8C8-0E152ADBA71A}" type="slidenum">
              <a:rPr lang="zh-TW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127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39775"/>
            <a:ext cx="4933950" cy="3700463"/>
          </a:xfrm>
          <a:ln/>
        </p:spPr>
      </p:sp>
      <p:sp>
        <p:nvSpPr>
          <p:cNvPr id="248835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48836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2463342-4A2A-45CD-B27E-7F5538DA93BC}" type="slidenum">
              <a:rPr lang="zh-TW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128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39775"/>
            <a:ext cx="4933950" cy="3700463"/>
          </a:xfrm>
          <a:ln/>
        </p:spPr>
      </p:sp>
      <p:sp>
        <p:nvSpPr>
          <p:cNvPr id="249859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49860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06A94AD-2AE4-48BA-89C5-75B203077E4B}" type="slidenum">
              <a:rPr lang="zh-TW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129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39775"/>
            <a:ext cx="4933950" cy="3700463"/>
          </a:xfrm>
          <a:ln/>
        </p:spPr>
      </p:sp>
      <p:sp>
        <p:nvSpPr>
          <p:cNvPr id="250883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50884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3BD862E-E754-435E-B5DD-9F2B9188B382}" type="slidenum">
              <a:rPr lang="zh-TW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130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39775"/>
            <a:ext cx="4933950" cy="3700463"/>
          </a:xfrm>
          <a:ln/>
        </p:spPr>
      </p:sp>
      <p:sp>
        <p:nvSpPr>
          <p:cNvPr id="251907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51908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AA7ED76-BF9C-4019-89A3-F56157DEA20D}" type="slidenum">
              <a:rPr lang="zh-TW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131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39775"/>
            <a:ext cx="4933950" cy="3700463"/>
          </a:xfrm>
          <a:ln/>
        </p:spPr>
      </p:sp>
      <p:sp>
        <p:nvSpPr>
          <p:cNvPr id="252931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52932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2B41F6C-725F-422F-BD94-7AAB61B7EF17}" type="slidenum">
              <a:rPr lang="zh-TW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132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39775"/>
            <a:ext cx="4933950" cy="3700463"/>
          </a:xfrm>
          <a:ln/>
        </p:spPr>
      </p:sp>
      <p:sp>
        <p:nvSpPr>
          <p:cNvPr id="253955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53956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FD75DD6-CF04-4537-ABD8-6D2ADDE62C3E}" type="slidenum">
              <a:rPr lang="zh-TW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133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39775"/>
            <a:ext cx="4933950" cy="3700463"/>
          </a:xfrm>
          <a:ln/>
        </p:spPr>
      </p:sp>
      <p:sp>
        <p:nvSpPr>
          <p:cNvPr id="254979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54980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0ABEE02-3B9A-4C14-86E0-8FA558DF9BCE}" type="slidenum">
              <a:rPr lang="zh-TW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134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39775"/>
            <a:ext cx="4933950" cy="3700463"/>
          </a:xfrm>
          <a:ln/>
        </p:spPr>
      </p:sp>
      <p:sp>
        <p:nvSpPr>
          <p:cNvPr id="256003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56004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CBB4B14-9E98-4F33-9B9D-7499FDD09627}" type="slidenum">
              <a:rPr lang="zh-TW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135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39775"/>
            <a:ext cx="4933950" cy="3700463"/>
          </a:xfrm>
          <a:ln/>
        </p:spPr>
      </p:sp>
      <p:sp>
        <p:nvSpPr>
          <p:cNvPr id="238595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38596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EA50ECA-1555-4F1F-9E55-2DA9103A4444}" type="slidenum">
              <a:rPr lang="zh-TW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118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39775"/>
            <a:ext cx="4933950" cy="3700463"/>
          </a:xfrm>
          <a:ln/>
        </p:spPr>
      </p:sp>
      <p:sp>
        <p:nvSpPr>
          <p:cNvPr id="257027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57028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C3AAD7A-446C-4CA0-909C-6F47B809F432}" type="slidenum">
              <a:rPr lang="zh-TW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136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39775"/>
            <a:ext cx="4933950" cy="3700463"/>
          </a:xfrm>
          <a:ln/>
        </p:spPr>
      </p:sp>
      <p:sp>
        <p:nvSpPr>
          <p:cNvPr id="258051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58052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4FCF2C6-BFD1-4B3C-9227-DBBCCD751103}" type="slidenum">
              <a:rPr lang="zh-TW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137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39775"/>
            <a:ext cx="4933950" cy="3700463"/>
          </a:xfrm>
          <a:ln/>
        </p:spPr>
      </p:sp>
      <p:sp>
        <p:nvSpPr>
          <p:cNvPr id="259075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59076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D984C44-FC1C-4A30-A492-7E910810EAF8}" type="slidenum">
              <a:rPr lang="zh-TW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138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39775"/>
            <a:ext cx="4933950" cy="3700463"/>
          </a:xfrm>
          <a:ln/>
        </p:spPr>
      </p:sp>
      <p:sp>
        <p:nvSpPr>
          <p:cNvPr id="260099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60100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2902EB4-5E15-467E-B8D2-514650DA1BAB}" type="slidenum">
              <a:rPr lang="zh-TW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145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39775"/>
            <a:ext cx="4933950" cy="3700463"/>
          </a:xfrm>
          <a:ln/>
        </p:spPr>
      </p:sp>
      <p:sp>
        <p:nvSpPr>
          <p:cNvPr id="261123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61124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9C92E6C-28D2-4F09-BBD1-5587A23B9831}" type="slidenum">
              <a:rPr lang="zh-TW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146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39775"/>
            <a:ext cx="4933950" cy="3700463"/>
          </a:xfrm>
          <a:ln/>
        </p:spPr>
      </p:sp>
      <p:sp>
        <p:nvSpPr>
          <p:cNvPr id="262147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62148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06A3A51-94EB-4624-A5A1-30EA3F9F0EED}" type="slidenum">
              <a:rPr lang="zh-TW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147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39775"/>
            <a:ext cx="4933950" cy="3700463"/>
          </a:xfrm>
          <a:ln/>
        </p:spPr>
      </p:sp>
      <p:sp>
        <p:nvSpPr>
          <p:cNvPr id="263171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63172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B82508E-F472-4A92-8022-3F19BCE8F844}" type="slidenum">
              <a:rPr lang="zh-TW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148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39775"/>
            <a:ext cx="4933950" cy="3700463"/>
          </a:xfrm>
          <a:ln/>
        </p:spPr>
      </p:sp>
      <p:sp>
        <p:nvSpPr>
          <p:cNvPr id="264195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64196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B7E1AF0-D11E-489A-8DAC-0DAE5791AFFB}" type="slidenum">
              <a:rPr lang="zh-TW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149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39775"/>
            <a:ext cx="4933950" cy="3700463"/>
          </a:xfrm>
          <a:ln/>
        </p:spPr>
      </p:sp>
      <p:sp>
        <p:nvSpPr>
          <p:cNvPr id="265219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65220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4A0F258-6803-428B-AE61-BFD00B44D210}" type="slidenum">
              <a:rPr lang="zh-TW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150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39775"/>
            <a:ext cx="4933950" cy="3700463"/>
          </a:xfrm>
          <a:ln/>
        </p:spPr>
      </p:sp>
      <p:sp>
        <p:nvSpPr>
          <p:cNvPr id="266243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66244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8F648CC-21F0-446C-9245-E2B222DD83AA}" type="slidenum">
              <a:rPr lang="zh-TW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151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39775"/>
            <a:ext cx="4933950" cy="3700463"/>
          </a:xfrm>
          <a:ln/>
        </p:spPr>
      </p:sp>
      <p:sp>
        <p:nvSpPr>
          <p:cNvPr id="239619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39620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B9AFAF6-D4E4-40B4-8A7D-A9E0172EB00B}" type="slidenum">
              <a:rPr lang="zh-TW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119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39775"/>
            <a:ext cx="4933950" cy="3700463"/>
          </a:xfrm>
          <a:ln/>
        </p:spPr>
      </p:sp>
      <p:sp>
        <p:nvSpPr>
          <p:cNvPr id="267267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67268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D8EDFD5-5D85-41B1-9535-5373210E9010}" type="slidenum">
              <a:rPr lang="zh-TW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152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39775"/>
            <a:ext cx="4933950" cy="3700463"/>
          </a:xfrm>
          <a:ln/>
        </p:spPr>
      </p:sp>
      <p:sp>
        <p:nvSpPr>
          <p:cNvPr id="268291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68292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CBA19C7-CC98-44A7-8627-1AFDA6899B0C}" type="slidenum">
              <a:rPr lang="zh-TW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153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39775"/>
            <a:ext cx="4933950" cy="3700463"/>
          </a:xfrm>
          <a:ln/>
        </p:spPr>
      </p:sp>
      <p:sp>
        <p:nvSpPr>
          <p:cNvPr id="269315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69316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5146E7A-AF8A-411D-957C-D12C016F6C48}" type="slidenum">
              <a:rPr lang="zh-TW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154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39775"/>
            <a:ext cx="4933950" cy="3700463"/>
          </a:xfrm>
          <a:ln/>
        </p:spPr>
      </p:sp>
      <p:sp>
        <p:nvSpPr>
          <p:cNvPr id="240643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40644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1CA975B-9754-43F3-8845-BCD5049C68AB}" type="slidenum">
              <a:rPr lang="zh-TW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120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39775"/>
            <a:ext cx="4933950" cy="3700463"/>
          </a:xfrm>
          <a:ln/>
        </p:spPr>
      </p:sp>
      <p:sp>
        <p:nvSpPr>
          <p:cNvPr id="241667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41668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622C15E-B539-4EC1-9D7D-500B9125BDBD}" type="slidenum">
              <a:rPr lang="zh-TW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121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39775"/>
            <a:ext cx="4933950" cy="3700463"/>
          </a:xfrm>
          <a:ln/>
        </p:spPr>
      </p:sp>
      <p:sp>
        <p:nvSpPr>
          <p:cNvPr id="242691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42692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D1A6860-B6F0-4B41-B43D-408309F3CBDC}" type="slidenum">
              <a:rPr lang="zh-TW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122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39775"/>
            <a:ext cx="4933950" cy="3700463"/>
          </a:xfrm>
          <a:ln/>
        </p:spPr>
      </p:sp>
      <p:sp>
        <p:nvSpPr>
          <p:cNvPr id="243715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43716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3ADFFD4-81E3-425D-AAD5-885638898FC5}" type="slidenum">
              <a:rPr lang="zh-TW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123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39775"/>
            <a:ext cx="4933950" cy="3700463"/>
          </a:xfrm>
          <a:ln/>
        </p:spPr>
      </p:sp>
      <p:sp>
        <p:nvSpPr>
          <p:cNvPr id="244739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44740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60B2610-108D-4510-913C-47298E7E912E}" type="slidenum">
              <a:rPr lang="zh-TW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124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39775"/>
            <a:ext cx="4933950" cy="3700463"/>
          </a:xfrm>
          <a:ln/>
        </p:spPr>
      </p:sp>
      <p:sp>
        <p:nvSpPr>
          <p:cNvPr id="245763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45764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489D0CD-81FD-412A-AC08-1470BD768BD2}" type="slidenum">
              <a:rPr lang="zh-TW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125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6487C-A991-4639-9323-4A4A4C9EAAFF}" type="datetimeFigureOut">
              <a:rPr lang="zh-TW" altLang="en-US"/>
              <a:pPr>
                <a:defRPr/>
              </a:pPr>
              <a:t>2019/5/28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F1A85-820E-40DA-B834-DC72082AB9E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2123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DF5FE-F74F-4FDA-8A81-C7B18B1A4001}" type="datetimeFigureOut">
              <a:rPr lang="zh-TW" altLang="en-US"/>
              <a:pPr>
                <a:defRPr/>
              </a:pPr>
              <a:t>2019/5/28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50372-6B87-4CE5-BA02-86F47759206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8443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FF3FB-C72C-4D34-8F78-091D494AA1D6}" type="datetimeFigureOut">
              <a:rPr lang="zh-TW" altLang="en-US"/>
              <a:pPr>
                <a:defRPr/>
              </a:pPr>
              <a:t>2019/5/28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D7C26-4137-407C-ABAD-14364F1ADCC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4818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8817D-269C-43A8-B3B7-B62859304CFD}" type="datetimeFigureOut">
              <a:rPr lang="zh-TW" altLang="en-US"/>
              <a:pPr>
                <a:defRPr/>
              </a:pPr>
              <a:t>2019/5/28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CCDE3-691B-4AAF-972F-8DB396D6FD2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6124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9AEAE-D735-44B5-8A4C-1518B046EA56}" type="datetimeFigureOut">
              <a:rPr lang="zh-TW" altLang="en-US"/>
              <a:pPr>
                <a:defRPr/>
              </a:pPr>
              <a:t>2019/5/28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26A69-F2F6-44BB-92A0-04C8C30F91D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791263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fld id="{527E1B93-DF78-4673-B42A-B22A9C544EF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65635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fld id="{48FE994A-02CF-4A7F-8F1B-6177DF877D3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53394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fld id="{EAD702EC-3F49-4CAB-BB2D-9117E040CF8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7405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fld id="{612116EE-5326-480E-83BB-A5C8FBB4239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918789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fld id="{9200F7CF-1808-4D37-B14E-DB5BE39863B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054953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fld id="{1B3B4A90-8F4E-4515-84AA-A636B1BE9D1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16231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FCAD4-1E28-4BC9-9D4A-A1EAA776CC8A}" type="datetimeFigureOut">
              <a:rPr lang="zh-TW" altLang="en-US"/>
              <a:pPr>
                <a:defRPr/>
              </a:pPr>
              <a:t>2019/5/28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05930-D31C-4A5E-80C4-1AFCB675B70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60899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fld id="{7D840E10-7C5D-47EF-92B7-C102241CD86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990253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fld id="{AEAF3779-0321-4656-85A3-82E75F96EEC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9730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fld id="{C9E1BD00-4521-49E2-B2F6-7CAA92A036D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780878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fld id="{373CABC5-ACAF-4701-A0F1-CBA0B520734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47960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fld id="{8C8769D6-E83B-4B2C-9081-1E52E980492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279834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37C5EE3C-1C02-4907-A44F-F4BBD0FA7CD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986419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EAA5F0A9-0811-4CFA-A176-306D6928CAD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031393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BE734774-69F1-4295-AF17-DDB1F8855A2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100351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11FA44AB-C651-4F20-9C11-4A29562E7F2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647969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50A4AE4D-C6DA-4EFC-AE4F-F7431DA3A23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72412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5E937-22D5-4C40-996A-6E897BEAB96C}" type="datetimeFigureOut">
              <a:rPr lang="zh-TW" altLang="en-US"/>
              <a:pPr>
                <a:defRPr/>
              </a:pPr>
              <a:t>2019/5/28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33DFD-D949-45BC-BD51-8EE8CFBD723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22077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5BFC9A21-E014-4304-AC87-E7C9A43EB92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324232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FBCD03C0-869F-4EFB-99F4-2ED3ABD590C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636878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C25BADF2-ED11-4BE8-9AF6-E4777EB59B7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324302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A02960E6-C90F-4058-BCD1-95347AC3AE1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491569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FAAEACA2-09B1-486E-AAF2-1308081DA1B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34821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04DFF11F-68B7-4203-B4E8-286ACC3ECD1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960704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AEEE9D2D-310D-410E-8218-C8EF45DD22B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63512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CFB74-88F1-4B77-B35A-832F69512B2C}" type="datetimeFigureOut">
              <a:rPr lang="zh-TW" altLang="en-US"/>
              <a:pPr>
                <a:defRPr/>
              </a:pPr>
              <a:t>2019/5/28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A788D-1251-4CCC-A92D-2CD01893D77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7350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D8684-D0CB-49BC-A675-2276B9A37A4E}" type="datetimeFigureOut">
              <a:rPr lang="zh-TW" altLang="en-US"/>
              <a:pPr>
                <a:defRPr/>
              </a:pPr>
              <a:t>2019/5/28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34824-5200-47AB-AC42-732CA076F84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756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99BD0-C777-4553-BB7A-5474BBA7C97F}" type="datetimeFigureOut">
              <a:rPr lang="zh-TW" altLang="en-US"/>
              <a:pPr>
                <a:defRPr/>
              </a:pPr>
              <a:t>2019/5/28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9CBC5-7EEC-4CF5-96F5-73C3A0EB08C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3818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3B199-7FFB-44DD-BFD9-CCCD266FBD0F}" type="datetimeFigureOut">
              <a:rPr lang="zh-TW" altLang="en-US"/>
              <a:pPr>
                <a:defRPr/>
              </a:pPr>
              <a:t>2019/5/28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E486C-BD9A-4A11-916F-06A79FB402A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1778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CDD06-97CA-4732-94B6-B08490DCA12F}" type="datetimeFigureOut">
              <a:rPr lang="zh-TW" altLang="en-US"/>
              <a:pPr>
                <a:defRPr/>
              </a:pPr>
              <a:t>2019/5/28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D4739-F126-4228-AED2-03C32D1433A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5243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87A35-9D74-499B-9C7F-8BE6A50CCB44}" type="datetimeFigureOut">
              <a:rPr lang="zh-TW" altLang="en-US"/>
              <a:pPr>
                <a:defRPr/>
              </a:pPr>
              <a:t>2019/5/28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990D3-9C73-4D95-9460-72A7DF22FD0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4069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F58360C-AA3D-450F-8A26-2932F0F0EF32}" type="datetimeFigureOut">
              <a:rPr lang="zh-TW" altLang="en-US"/>
              <a:pPr>
                <a:defRPr/>
              </a:pPr>
              <a:t>2019/5/28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08A39D2-8835-472C-834F-C78C3AE2E9D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46" r:id="rId1"/>
    <p:sldLayoutId id="2147485047" r:id="rId2"/>
    <p:sldLayoutId id="2147485048" r:id="rId3"/>
    <p:sldLayoutId id="2147485049" r:id="rId4"/>
    <p:sldLayoutId id="2147485050" r:id="rId5"/>
    <p:sldLayoutId id="2147485051" r:id="rId6"/>
    <p:sldLayoutId id="2147485052" r:id="rId7"/>
    <p:sldLayoutId id="2147485053" r:id="rId8"/>
    <p:sldLayoutId id="2147485054" r:id="rId9"/>
    <p:sldLayoutId id="2147485055" r:id="rId10"/>
    <p:sldLayoutId id="2147485056" r:id="rId11"/>
    <p:sldLayoutId id="2147485057" r:id="rId12"/>
    <p:sldLayoutId id="2147485058" r:id="rId13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FF0000"/>
          </a:solidFill>
          <a:latin typeface="標楷體" pitchFamily="65" charset="-120"/>
          <a:ea typeface="標楷體" pitchFamily="65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標楷體" pitchFamily="65" charset="-12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標楷體" pitchFamily="65" charset="-12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標楷體" pitchFamily="65" charset="-12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標楷體" pitchFamily="65" charset="-12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標楷體" pitchFamily="65" charset="-120"/>
          <a:ea typeface="標楷體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標楷體" pitchFamily="65" charset="-120"/>
          <a:ea typeface="標楷體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標楷體" pitchFamily="65" charset="-120"/>
          <a:ea typeface="標楷體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標楷體" pitchFamily="65" charset="-12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Arial"/>
                <a:ea typeface="新細明體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Arial"/>
                <a:ea typeface="新細明體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Arial"/>
                <a:ea typeface="新細明體"/>
              </a:defRPr>
            </a:lvl1pPr>
          </a:lstStyle>
          <a:p>
            <a:pPr>
              <a:defRPr/>
            </a:pPr>
            <a:fld id="{06F50E4C-D573-4439-BE77-097EA3CDE38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59" r:id="rId1"/>
    <p:sldLayoutId id="2147485060" r:id="rId2"/>
    <p:sldLayoutId id="2147485061" r:id="rId3"/>
    <p:sldLayoutId id="2147485062" r:id="rId4"/>
    <p:sldLayoutId id="2147485063" r:id="rId5"/>
    <p:sldLayoutId id="2147485064" r:id="rId6"/>
    <p:sldLayoutId id="2147485065" r:id="rId7"/>
    <p:sldLayoutId id="2147485066" r:id="rId8"/>
    <p:sldLayoutId id="2147485067" r:id="rId9"/>
    <p:sldLayoutId id="2147485068" r:id="rId10"/>
    <p:sldLayoutId id="214748506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73A14CA-E0EE-4CBA-9E5B-18EE84F0A29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70" r:id="rId1"/>
    <p:sldLayoutId id="2147485071" r:id="rId2"/>
    <p:sldLayoutId id="2147485072" r:id="rId3"/>
    <p:sldLayoutId id="2147485073" r:id="rId4"/>
    <p:sldLayoutId id="2147485074" r:id="rId5"/>
    <p:sldLayoutId id="2147485075" r:id="rId6"/>
    <p:sldLayoutId id="2147485076" r:id="rId7"/>
    <p:sldLayoutId id="2147485077" r:id="rId8"/>
    <p:sldLayoutId id="2147485078" r:id="rId9"/>
    <p:sldLayoutId id="2147485079" r:id="rId10"/>
    <p:sldLayoutId id="2147485080" r:id="rId11"/>
    <p:sldLayoutId id="214748508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slide" Target="slide58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slide" Target="slide58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slide" Target="slide58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slide" Target="slide58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slide" Target="slide59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slide" Target="slide59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slide" Target="slide59.xml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slide" Target="slide115.xml"/><Relationship Id="rId3" Type="http://schemas.openxmlformats.org/officeDocument/2006/relationships/slide" Target="slide44.xml"/><Relationship Id="rId7" Type="http://schemas.openxmlformats.org/officeDocument/2006/relationships/slide" Target="slide11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11.xml"/><Relationship Id="rId5" Type="http://schemas.openxmlformats.org/officeDocument/2006/relationships/slide" Target="slide108.xml"/><Relationship Id="rId4" Type="http://schemas.openxmlformats.org/officeDocument/2006/relationships/image" Target="../media/image23.png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slide" Target="slide109.xml"/><Relationship Id="rId13" Type="http://schemas.openxmlformats.org/officeDocument/2006/relationships/image" Target="../media/image37.png"/><Relationship Id="rId18" Type="http://schemas.openxmlformats.org/officeDocument/2006/relationships/slide" Target="slide139.xml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12" Type="http://schemas.openxmlformats.org/officeDocument/2006/relationships/image" Target="../media/image36.png"/><Relationship Id="rId17" Type="http://schemas.openxmlformats.org/officeDocument/2006/relationships/image" Target="../media/image17.png"/><Relationship Id="rId2" Type="http://schemas.openxmlformats.org/officeDocument/2006/relationships/slide" Target="slide117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25.xml"/><Relationship Id="rId11" Type="http://schemas.openxmlformats.org/officeDocument/2006/relationships/image" Target="../media/image35.png"/><Relationship Id="rId5" Type="http://schemas.openxmlformats.org/officeDocument/2006/relationships/image" Target="../media/image33.png"/><Relationship Id="rId15" Type="http://schemas.openxmlformats.org/officeDocument/2006/relationships/image" Target="../media/image39.png"/><Relationship Id="rId10" Type="http://schemas.openxmlformats.org/officeDocument/2006/relationships/slide" Target="slide145.xml"/><Relationship Id="rId4" Type="http://schemas.openxmlformats.org/officeDocument/2006/relationships/slide" Target="slide118.xml"/><Relationship Id="rId9" Type="http://schemas.openxmlformats.org/officeDocument/2006/relationships/image" Target="../media/image21.png"/><Relationship Id="rId14" Type="http://schemas.openxmlformats.org/officeDocument/2006/relationships/image" Target="../media/image38.png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7.png"/><Relationship Id="rId3" Type="http://schemas.openxmlformats.org/officeDocument/2006/relationships/image" Target="../media/image34.png"/><Relationship Id="rId7" Type="http://schemas.openxmlformats.org/officeDocument/2006/relationships/image" Target="../media/image42.png"/><Relationship Id="rId12" Type="http://schemas.openxmlformats.org/officeDocument/2006/relationships/image" Target="../media/image46.png"/><Relationship Id="rId2" Type="http://schemas.openxmlformats.org/officeDocument/2006/relationships/slide" Target="slide126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5.png"/><Relationship Id="rId5" Type="http://schemas.openxmlformats.org/officeDocument/2006/relationships/image" Target="../media/image40.png"/><Relationship Id="rId15" Type="http://schemas.openxmlformats.org/officeDocument/2006/relationships/slide" Target="slide110.xml"/><Relationship Id="rId10" Type="http://schemas.openxmlformats.org/officeDocument/2006/relationships/image" Target="../media/image17.png"/><Relationship Id="rId4" Type="http://schemas.openxmlformats.org/officeDocument/2006/relationships/slide" Target="slide146.xml"/><Relationship Id="rId9" Type="http://schemas.openxmlformats.org/officeDocument/2006/relationships/image" Target="../media/image44.png"/><Relationship Id="rId14" Type="http://schemas.openxmlformats.org/officeDocument/2006/relationships/slide" Target="slide14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slide" Target="slide134.xml"/><Relationship Id="rId13" Type="http://schemas.openxmlformats.org/officeDocument/2006/relationships/image" Target="../media/image47.png"/><Relationship Id="rId3" Type="http://schemas.openxmlformats.org/officeDocument/2006/relationships/image" Target="../media/image34.png"/><Relationship Id="rId7" Type="http://schemas.openxmlformats.org/officeDocument/2006/relationships/image" Target="../media/image48.png"/><Relationship Id="rId12" Type="http://schemas.openxmlformats.org/officeDocument/2006/relationships/image" Target="../media/image46.png"/><Relationship Id="rId2" Type="http://schemas.openxmlformats.org/officeDocument/2006/relationships/slide" Target="slide12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7.xml"/><Relationship Id="rId11" Type="http://schemas.openxmlformats.org/officeDocument/2006/relationships/image" Target="../media/image50.png"/><Relationship Id="rId5" Type="http://schemas.openxmlformats.org/officeDocument/2006/relationships/image" Target="../media/image21.png"/><Relationship Id="rId10" Type="http://schemas.openxmlformats.org/officeDocument/2006/relationships/slide" Target="slide147.xml"/><Relationship Id="rId4" Type="http://schemas.openxmlformats.org/officeDocument/2006/relationships/slide" Target="slide111.xml"/><Relationship Id="rId9" Type="http://schemas.openxmlformats.org/officeDocument/2006/relationships/image" Target="../media/image49.png"/><Relationship Id="rId14" Type="http://schemas.openxmlformats.org/officeDocument/2006/relationships/slide" Target="slide142.xml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slide" Target="slide112.xml"/><Relationship Id="rId13" Type="http://schemas.openxmlformats.org/officeDocument/2006/relationships/slide" Target="slide148.xml"/><Relationship Id="rId18" Type="http://schemas.openxmlformats.org/officeDocument/2006/relationships/image" Target="../media/image16.png"/><Relationship Id="rId3" Type="http://schemas.openxmlformats.org/officeDocument/2006/relationships/image" Target="../media/image32.png"/><Relationship Id="rId21" Type="http://schemas.openxmlformats.org/officeDocument/2006/relationships/image" Target="../media/image58.png"/><Relationship Id="rId7" Type="http://schemas.openxmlformats.org/officeDocument/2006/relationships/image" Target="../media/image34.png"/><Relationship Id="rId12" Type="http://schemas.openxmlformats.org/officeDocument/2006/relationships/image" Target="../media/image51.png"/><Relationship Id="rId17" Type="http://schemas.openxmlformats.org/officeDocument/2006/relationships/image" Target="../media/image55.png"/><Relationship Id="rId2" Type="http://schemas.openxmlformats.org/officeDocument/2006/relationships/slide" Target="slide119.xml"/><Relationship Id="rId16" Type="http://schemas.openxmlformats.org/officeDocument/2006/relationships/image" Target="../media/image54.png"/><Relationship Id="rId20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28.xml"/><Relationship Id="rId11" Type="http://schemas.openxmlformats.org/officeDocument/2006/relationships/slide" Target="slide149.xml"/><Relationship Id="rId24" Type="http://schemas.openxmlformats.org/officeDocument/2006/relationships/image" Target="../media/image59.png"/><Relationship Id="rId5" Type="http://schemas.openxmlformats.org/officeDocument/2006/relationships/image" Target="../media/image33.png"/><Relationship Id="rId15" Type="http://schemas.openxmlformats.org/officeDocument/2006/relationships/image" Target="../media/image53.png"/><Relationship Id="rId23" Type="http://schemas.openxmlformats.org/officeDocument/2006/relationships/image" Target="../media/image47.png"/><Relationship Id="rId10" Type="http://schemas.openxmlformats.org/officeDocument/2006/relationships/image" Target="../media/image17.png"/><Relationship Id="rId19" Type="http://schemas.openxmlformats.org/officeDocument/2006/relationships/image" Target="../media/image56.png"/><Relationship Id="rId4" Type="http://schemas.openxmlformats.org/officeDocument/2006/relationships/slide" Target="slide120.xml"/><Relationship Id="rId9" Type="http://schemas.openxmlformats.org/officeDocument/2006/relationships/image" Target="../media/image21.png"/><Relationship Id="rId14" Type="http://schemas.openxmlformats.org/officeDocument/2006/relationships/image" Target="../media/image52.png"/><Relationship Id="rId22" Type="http://schemas.openxmlformats.org/officeDocument/2006/relationships/image" Target="../media/image46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34.png"/><Relationship Id="rId2" Type="http://schemas.openxmlformats.org/officeDocument/2006/relationships/slide" Target="slide11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29.xml"/><Relationship Id="rId5" Type="http://schemas.openxmlformats.org/officeDocument/2006/relationships/image" Target="../media/image48.png"/><Relationship Id="rId4" Type="http://schemas.openxmlformats.org/officeDocument/2006/relationships/slide" Target="slide107.xml"/></Relationships>
</file>

<file path=ppt/slides/_rels/slide113.xml.rels><?xml version="1.0" encoding="UTF-8" standalone="yes"?>
<Relationships xmlns="http://schemas.openxmlformats.org/package/2006/relationships"><Relationship Id="rId8" Type="http://schemas.openxmlformats.org/officeDocument/2006/relationships/slide" Target="slide114.xml"/><Relationship Id="rId13" Type="http://schemas.openxmlformats.org/officeDocument/2006/relationships/slide" Target="slide150.xml"/><Relationship Id="rId18" Type="http://schemas.openxmlformats.org/officeDocument/2006/relationships/image" Target="../media/image64.png"/><Relationship Id="rId26" Type="http://schemas.openxmlformats.org/officeDocument/2006/relationships/slide" Target="slide155.xml"/><Relationship Id="rId3" Type="http://schemas.openxmlformats.org/officeDocument/2006/relationships/image" Target="../media/image32.png"/><Relationship Id="rId21" Type="http://schemas.openxmlformats.org/officeDocument/2006/relationships/slide" Target="slide141.xml"/><Relationship Id="rId7" Type="http://schemas.openxmlformats.org/officeDocument/2006/relationships/image" Target="../media/image34.png"/><Relationship Id="rId12" Type="http://schemas.openxmlformats.org/officeDocument/2006/relationships/image" Target="../media/image15.png"/><Relationship Id="rId17" Type="http://schemas.openxmlformats.org/officeDocument/2006/relationships/image" Target="../media/image63.png"/><Relationship Id="rId25" Type="http://schemas.openxmlformats.org/officeDocument/2006/relationships/image" Target="../media/image67.png"/><Relationship Id="rId2" Type="http://schemas.openxmlformats.org/officeDocument/2006/relationships/slide" Target="slide121.xml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30.xml"/><Relationship Id="rId11" Type="http://schemas.openxmlformats.org/officeDocument/2006/relationships/image" Target="../media/image17.png"/><Relationship Id="rId24" Type="http://schemas.openxmlformats.org/officeDocument/2006/relationships/slide" Target="slide156.xml"/><Relationship Id="rId5" Type="http://schemas.openxmlformats.org/officeDocument/2006/relationships/image" Target="../media/image33.png"/><Relationship Id="rId15" Type="http://schemas.openxmlformats.org/officeDocument/2006/relationships/image" Target="../media/image61.png"/><Relationship Id="rId23" Type="http://schemas.openxmlformats.org/officeDocument/2006/relationships/image" Target="../media/image47.png"/><Relationship Id="rId10" Type="http://schemas.openxmlformats.org/officeDocument/2006/relationships/image" Target="../media/image16.png"/><Relationship Id="rId19" Type="http://schemas.openxmlformats.org/officeDocument/2006/relationships/image" Target="../media/image65.png"/><Relationship Id="rId4" Type="http://schemas.openxmlformats.org/officeDocument/2006/relationships/slide" Target="slide122.xml"/><Relationship Id="rId9" Type="http://schemas.openxmlformats.org/officeDocument/2006/relationships/image" Target="../media/image21.png"/><Relationship Id="rId14" Type="http://schemas.openxmlformats.org/officeDocument/2006/relationships/image" Target="../media/image60.png"/><Relationship Id="rId22" Type="http://schemas.openxmlformats.org/officeDocument/2006/relationships/image" Target="../media/image46.png"/></Relationships>
</file>

<file path=ppt/slides/_rels/slide114.xml.rels><?xml version="1.0" encoding="UTF-8" standalone="yes"?>
<Relationships xmlns="http://schemas.openxmlformats.org/package/2006/relationships"><Relationship Id="rId8" Type="http://schemas.openxmlformats.org/officeDocument/2006/relationships/slide" Target="slide136.xml"/><Relationship Id="rId13" Type="http://schemas.openxmlformats.org/officeDocument/2006/relationships/slide" Target="slide151.xml"/><Relationship Id="rId18" Type="http://schemas.openxmlformats.org/officeDocument/2006/relationships/image" Target="../media/image73.png"/><Relationship Id="rId3" Type="http://schemas.openxmlformats.org/officeDocument/2006/relationships/image" Target="../media/image21.png"/><Relationship Id="rId21" Type="http://schemas.openxmlformats.org/officeDocument/2006/relationships/image" Target="../media/image75.png"/><Relationship Id="rId7" Type="http://schemas.openxmlformats.org/officeDocument/2006/relationships/image" Target="../media/image34.png"/><Relationship Id="rId12" Type="http://schemas.openxmlformats.org/officeDocument/2006/relationships/image" Target="../media/image68.png"/><Relationship Id="rId17" Type="http://schemas.openxmlformats.org/officeDocument/2006/relationships/image" Target="../media/image72.png"/><Relationship Id="rId25" Type="http://schemas.openxmlformats.org/officeDocument/2006/relationships/image" Target="../media/image67.png"/><Relationship Id="rId2" Type="http://schemas.openxmlformats.org/officeDocument/2006/relationships/slide" Target="slide115.xml"/><Relationship Id="rId16" Type="http://schemas.openxmlformats.org/officeDocument/2006/relationships/image" Target="../media/image71.png"/><Relationship Id="rId20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31.xml"/><Relationship Id="rId11" Type="http://schemas.openxmlformats.org/officeDocument/2006/relationships/slide" Target="slide152.xml"/><Relationship Id="rId24" Type="http://schemas.openxmlformats.org/officeDocument/2006/relationships/slide" Target="slide157.xml"/><Relationship Id="rId5" Type="http://schemas.openxmlformats.org/officeDocument/2006/relationships/image" Target="../media/image48.png"/><Relationship Id="rId15" Type="http://schemas.openxmlformats.org/officeDocument/2006/relationships/image" Target="../media/image70.png"/><Relationship Id="rId23" Type="http://schemas.openxmlformats.org/officeDocument/2006/relationships/image" Target="../media/image47.png"/><Relationship Id="rId10" Type="http://schemas.openxmlformats.org/officeDocument/2006/relationships/image" Target="../media/image17.png"/><Relationship Id="rId19" Type="http://schemas.openxmlformats.org/officeDocument/2006/relationships/image" Target="../media/image16.png"/><Relationship Id="rId4" Type="http://schemas.openxmlformats.org/officeDocument/2006/relationships/slide" Target="slide107.xml"/><Relationship Id="rId9" Type="http://schemas.openxmlformats.org/officeDocument/2006/relationships/image" Target="../media/image49.png"/><Relationship Id="rId14" Type="http://schemas.openxmlformats.org/officeDocument/2006/relationships/image" Target="../media/image69.png"/><Relationship Id="rId22" Type="http://schemas.openxmlformats.org/officeDocument/2006/relationships/image" Target="../media/image46.png"/></Relationships>
</file>

<file path=ppt/slides/_rels/slide115.xml.rels><?xml version="1.0" encoding="UTF-8" standalone="yes"?>
<Relationships xmlns="http://schemas.openxmlformats.org/package/2006/relationships"><Relationship Id="rId8" Type="http://schemas.openxmlformats.org/officeDocument/2006/relationships/slide" Target="slide116.xml"/><Relationship Id="rId13" Type="http://schemas.openxmlformats.org/officeDocument/2006/relationships/image" Target="../media/image77.png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12" Type="http://schemas.openxmlformats.org/officeDocument/2006/relationships/image" Target="../media/image76.png"/><Relationship Id="rId2" Type="http://schemas.openxmlformats.org/officeDocument/2006/relationships/slide" Target="slide123.xml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32.xml"/><Relationship Id="rId11" Type="http://schemas.openxmlformats.org/officeDocument/2006/relationships/slide" Target="slide153.xml"/><Relationship Id="rId5" Type="http://schemas.openxmlformats.org/officeDocument/2006/relationships/image" Target="../media/image33.png"/><Relationship Id="rId15" Type="http://schemas.openxmlformats.org/officeDocument/2006/relationships/image" Target="../media/image46.png"/><Relationship Id="rId10" Type="http://schemas.openxmlformats.org/officeDocument/2006/relationships/image" Target="../media/image16.png"/><Relationship Id="rId4" Type="http://schemas.openxmlformats.org/officeDocument/2006/relationships/slide" Target="slide124.xml"/><Relationship Id="rId9" Type="http://schemas.openxmlformats.org/officeDocument/2006/relationships/image" Target="../media/image21.png"/><Relationship Id="rId14" Type="http://schemas.openxmlformats.org/officeDocument/2006/relationships/image" Target="../media/image78.png"/></Relationships>
</file>

<file path=ppt/slides/_rels/slide1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slide" Target="slide159.xml"/><Relationship Id="rId18" Type="http://schemas.openxmlformats.org/officeDocument/2006/relationships/image" Target="../media/image23.png"/><Relationship Id="rId3" Type="http://schemas.openxmlformats.org/officeDocument/2006/relationships/image" Target="../media/image48.png"/><Relationship Id="rId7" Type="http://schemas.openxmlformats.org/officeDocument/2006/relationships/image" Target="../media/image46.png"/><Relationship Id="rId12" Type="http://schemas.openxmlformats.org/officeDocument/2006/relationships/image" Target="../media/image34.png"/><Relationship Id="rId17" Type="http://schemas.openxmlformats.org/officeDocument/2006/relationships/slide" Target="slide44.xml"/><Relationship Id="rId2" Type="http://schemas.openxmlformats.org/officeDocument/2006/relationships/slide" Target="slide107.xml"/><Relationship Id="rId16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11" Type="http://schemas.openxmlformats.org/officeDocument/2006/relationships/slide" Target="slide133.xml"/><Relationship Id="rId5" Type="http://schemas.openxmlformats.org/officeDocument/2006/relationships/image" Target="../media/image79.png"/><Relationship Id="rId15" Type="http://schemas.openxmlformats.org/officeDocument/2006/relationships/slide" Target="slide143.xml"/><Relationship Id="rId10" Type="http://schemas.openxmlformats.org/officeDocument/2006/relationships/image" Target="../media/image49.png"/><Relationship Id="rId4" Type="http://schemas.openxmlformats.org/officeDocument/2006/relationships/slide" Target="slide154.xml"/><Relationship Id="rId9" Type="http://schemas.openxmlformats.org/officeDocument/2006/relationships/slide" Target="slide137.xml"/><Relationship Id="rId14" Type="http://schemas.openxmlformats.org/officeDocument/2006/relationships/image" Target="../media/image81.pn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slide" Target="slide108.xml"/><Relationship Id="rId4" Type="http://schemas.openxmlformats.org/officeDocument/2006/relationships/image" Target="../media/image83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slide" Target="slide108.xml"/><Relationship Id="rId4" Type="http://schemas.openxmlformats.org/officeDocument/2006/relationships/image" Target="../media/image84.pn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slide" Target="slide111.xml"/><Relationship Id="rId4" Type="http://schemas.openxmlformats.org/officeDocument/2006/relationships/image" Target="../media/image8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slide" Target="slide111.xml"/><Relationship Id="rId4" Type="http://schemas.openxmlformats.org/officeDocument/2006/relationships/image" Target="../media/image84.pn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slide" Target="slide113.xml"/><Relationship Id="rId4" Type="http://schemas.openxmlformats.org/officeDocument/2006/relationships/image" Target="../media/image83.pn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slide" Target="slide113.xml"/><Relationship Id="rId4" Type="http://schemas.openxmlformats.org/officeDocument/2006/relationships/image" Target="../media/image84.pn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slide" Target="slide115.xml"/><Relationship Id="rId4" Type="http://schemas.openxmlformats.org/officeDocument/2006/relationships/image" Target="../media/image83.png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slide" Target="slide115.xml"/><Relationship Id="rId4" Type="http://schemas.openxmlformats.org/officeDocument/2006/relationships/image" Target="../media/image84.png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slide" Target="slide108.xml"/><Relationship Id="rId4" Type="http://schemas.openxmlformats.org/officeDocument/2006/relationships/image" Target="../media/image85.png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slide" Target="slide109.xml"/><Relationship Id="rId4" Type="http://schemas.openxmlformats.org/officeDocument/2006/relationships/image" Target="../media/image85.png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slide" Target="slide110.xml"/><Relationship Id="rId4" Type="http://schemas.openxmlformats.org/officeDocument/2006/relationships/image" Target="../media/image85.png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slide" Target="slide111.xml"/><Relationship Id="rId4" Type="http://schemas.openxmlformats.org/officeDocument/2006/relationships/image" Target="../media/image85.png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slide" Target="slide112.xml"/><Relationship Id="rId4" Type="http://schemas.openxmlformats.org/officeDocument/2006/relationships/image" Target="../media/image8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slide" Target="slide113.xml"/><Relationship Id="rId4" Type="http://schemas.openxmlformats.org/officeDocument/2006/relationships/image" Target="../media/image85.png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slide" Target="slide114.xml"/><Relationship Id="rId4" Type="http://schemas.openxmlformats.org/officeDocument/2006/relationships/image" Target="../media/image85.png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slide" Target="slide115.xml"/><Relationship Id="rId4" Type="http://schemas.openxmlformats.org/officeDocument/2006/relationships/image" Target="../media/image85.png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slide" Target="slide116.xml"/><Relationship Id="rId4" Type="http://schemas.openxmlformats.org/officeDocument/2006/relationships/image" Target="../media/image85.png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slide" Target="slide135.xml"/><Relationship Id="rId4" Type="http://schemas.openxmlformats.org/officeDocument/2006/relationships/image" Target="../media/image86.png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slide" Target="slide110.xml"/><Relationship Id="rId4" Type="http://schemas.openxmlformats.org/officeDocument/2006/relationships/image" Target="../media/image86.png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slide" Target="slide114.xml"/><Relationship Id="rId4" Type="http://schemas.openxmlformats.org/officeDocument/2006/relationships/image" Target="../media/image86.png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slide" Target="slide138.xml"/><Relationship Id="rId4" Type="http://schemas.openxmlformats.org/officeDocument/2006/relationships/image" Target="../media/image86.png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slide" Target="slide116.xml"/><Relationship Id="rId4" Type="http://schemas.openxmlformats.org/officeDocument/2006/relationships/image" Target="../media/image86.png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slide" Target="slide10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slide" Target="slide109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slide" Target="slide113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slide" Target="slide110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slide" Target="slide144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slide" Target="slide116.xml"/></Relationships>
</file>

<file path=ppt/slides/_rels/slide1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7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slide" Target="slide108.xml"/><Relationship Id="rId4" Type="http://schemas.openxmlformats.org/officeDocument/2006/relationships/image" Target="../media/image87.png"/><Relationship Id="rId9" Type="http://schemas.openxmlformats.org/officeDocument/2006/relationships/image" Target="../media/image26.png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slide" Target="slide109.xml"/><Relationship Id="rId4" Type="http://schemas.openxmlformats.org/officeDocument/2006/relationships/image" Target="../media/image87.png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slide" Target="slide110.xml"/><Relationship Id="rId4" Type="http://schemas.openxmlformats.org/officeDocument/2006/relationships/image" Target="../media/image87.png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slide" Target="slide111.xml"/><Relationship Id="rId4" Type="http://schemas.openxmlformats.org/officeDocument/2006/relationships/image" Target="../media/image87.png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slide" Target="slide111.xml"/><Relationship Id="rId4" Type="http://schemas.openxmlformats.org/officeDocument/2006/relationships/image" Target="../media/image8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7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slide" Target="slide113.xml"/><Relationship Id="rId4" Type="http://schemas.openxmlformats.org/officeDocument/2006/relationships/image" Target="../media/image87.png"/><Relationship Id="rId9" Type="http://schemas.openxmlformats.org/officeDocument/2006/relationships/image" Target="../media/image15.png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slide" Target="slide114.xml"/><Relationship Id="rId4" Type="http://schemas.openxmlformats.org/officeDocument/2006/relationships/image" Target="../media/image87.png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slide" Target="slide114.xml"/><Relationship Id="rId4" Type="http://schemas.openxmlformats.org/officeDocument/2006/relationships/image" Target="../media/image87.png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slide" Target="slide115.xml"/><Relationship Id="rId4" Type="http://schemas.openxmlformats.org/officeDocument/2006/relationships/image" Target="../media/image87.png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slide" Target="slide116.xml"/><Relationship Id="rId4" Type="http://schemas.openxmlformats.org/officeDocument/2006/relationships/image" Target="../media/image87.png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6" Type="http://schemas.openxmlformats.org/officeDocument/2006/relationships/slide" Target="slide11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8.png"/><Relationship Id="rId4" Type="http://schemas.openxmlformats.org/officeDocument/2006/relationships/slide" Target="slide113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slide" Target="slide114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3.png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slide" Target="slide116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slide" Target="slide16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slide" Target="slide16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slide" Target="slide163.xml"/><Relationship Id="rId4" Type="http://schemas.openxmlformats.org/officeDocument/2006/relationships/image" Target="../media/image25.png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16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slide" Target="slide164.xml"/><Relationship Id="rId4" Type="http://schemas.openxmlformats.org/officeDocument/2006/relationships/slide" Target="slide167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slide" Target="slide169.xml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44.xml"/><Relationship Id="rId5" Type="http://schemas.openxmlformats.org/officeDocument/2006/relationships/slide" Target="slide168.xml"/><Relationship Id="rId4" Type="http://schemas.openxmlformats.org/officeDocument/2006/relationships/image" Target="../media/image25.png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9.png"/><Relationship Id="rId4" Type="http://schemas.openxmlformats.org/officeDocument/2006/relationships/slide" Target="slide162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9.png"/><Relationship Id="rId4" Type="http://schemas.openxmlformats.org/officeDocument/2006/relationships/slide" Target="slide163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9.png"/><Relationship Id="rId4" Type="http://schemas.openxmlformats.org/officeDocument/2006/relationships/slide" Target="slide163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9.png"/><Relationship Id="rId4" Type="http://schemas.openxmlformats.org/officeDocument/2006/relationships/slide" Target="slide164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9.png"/><Relationship Id="rId4" Type="http://schemas.openxmlformats.org/officeDocument/2006/relationships/slide" Target="slide16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15.png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slide" Target="slide18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slide" Target="slide18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6.png"/><Relationship Id="rId4" Type="http://schemas.openxmlformats.org/officeDocument/2006/relationships/image" Target="../media/image17.png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slide" Target="slide19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slide" Target="slide191.xml"/><Relationship Id="rId4" Type="http://schemas.openxmlformats.org/officeDocument/2006/relationships/image" Target="../media/image17.png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slide" Target="slide192.xml"/></Relationships>
</file>

<file path=ppt/slides/_rels/slide192.xml.rels><?xml version="1.0" encoding="UTF-8" standalone="yes"?>
<Relationships xmlns="http://schemas.openxmlformats.org/package/2006/relationships"><Relationship Id="rId3" Type="http://schemas.openxmlformats.org/officeDocument/2006/relationships/slide" Target="slide19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4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0.xml.rels><?xml version="1.0" encoding="UTF-8" standalone="yes"?>
<Relationships xmlns="http://schemas.openxmlformats.org/package/2006/relationships"><Relationship Id="rId3" Type="http://schemas.openxmlformats.org/officeDocument/2006/relationships/slide" Target="slide2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44.xml"/><Relationship Id="rId1" Type="http://schemas.openxmlformats.org/officeDocument/2006/relationships/slideLayout" Target="../slideLayouts/slideLayout7.xml"/></Relationships>
</file>

<file path=ppt/slides/_rels/slide213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slide" Target="slide215.xml"/></Relationships>
</file>

<file path=ppt/slides/_rels/slide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slide" Target="slide216.xml"/></Relationships>
</file>

<file path=ppt/slides/_rels/slide216.xml.rels><?xml version="1.0" encoding="UTF-8" standalone="yes"?>
<Relationships xmlns="http://schemas.openxmlformats.org/package/2006/relationships"><Relationship Id="rId3" Type="http://schemas.openxmlformats.org/officeDocument/2006/relationships/slide" Target="slide21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7.xml.rels><?xml version="1.0" encoding="UTF-8" standalone="yes"?>
<Relationships xmlns="http://schemas.openxmlformats.org/package/2006/relationships"><Relationship Id="rId3" Type="http://schemas.openxmlformats.org/officeDocument/2006/relationships/slide" Target="slide21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8.xml.rels><?xml version="1.0" encoding="UTF-8" standalone="yes"?>
<Relationships xmlns="http://schemas.openxmlformats.org/package/2006/relationships"><Relationship Id="rId3" Type="http://schemas.openxmlformats.org/officeDocument/2006/relationships/slide" Target="slide21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9.xml.rels><?xml version="1.0" encoding="UTF-8" standalone="yes"?>
<Relationships xmlns="http://schemas.openxmlformats.org/package/2006/relationships"><Relationship Id="rId3" Type="http://schemas.openxmlformats.org/officeDocument/2006/relationships/slide" Target="slide22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20.xml.rels><?xml version="1.0" encoding="UTF-8" standalone="yes"?>
<Relationships xmlns="http://schemas.openxmlformats.org/package/2006/relationships"><Relationship Id="rId3" Type="http://schemas.openxmlformats.org/officeDocument/2006/relationships/slide" Target="slide22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slide" Target="slide222.xml"/><Relationship Id="rId4" Type="http://schemas.openxmlformats.org/officeDocument/2006/relationships/image" Target="../media/image35.png"/></Relationships>
</file>

<file path=ppt/slides/_rels/slide2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9.pn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23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slide" Target="slide224.xml"/><Relationship Id="rId4" Type="http://schemas.openxmlformats.org/officeDocument/2006/relationships/image" Target="../media/image42.png"/></Relationships>
</file>

<file path=ppt/slides/_rels/slide2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slide" Target="slide225.xml"/></Relationships>
</file>

<file path=ppt/slides/_rels/slide225.xml.rels><?xml version="1.0" encoding="UTF-8" standalone="yes"?>
<Relationships xmlns="http://schemas.openxmlformats.org/package/2006/relationships"><Relationship Id="rId3" Type="http://schemas.openxmlformats.org/officeDocument/2006/relationships/slide" Target="slide22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43.png"/><Relationship Id="rId7" Type="http://schemas.openxmlformats.org/officeDocument/2006/relationships/image" Target="../media/image38.png"/><Relationship Id="rId12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slide" Target="slide227.xml"/><Relationship Id="rId5" Type="http://schemas.openxmlformats.org/officeDocument/2006/relationships/image" Target="../media/image36.png"/><Relationship Id="rId10" Type="http://schemas.openxmlformats.org/officeDocument/2006/relationships/image" Target="../media/image42.png"/><Relationship Id="rId4" Type="http://schemas.openxmlformats.org/officeDocument/2006/relationships/image" Target="../media/image35.png"/><Relationship Id="rId9" Type="http://schemas.openxmlformats.org/officeDocument/2006/relationships/image" Target="../media/image41.png"/></Relationships>
</file>

<file path=ppt/slides/_rels/slide227.xml.rels><?xml version="1.0" encoding="UTF-8" standalone="yes"?>
<Relationships xmlns="http://schemas.openxmlformats.org/package/2006/relationships"><Relationship Id="rId3" Type="http://schemas.openxmlformats.org/officeDocument/2006/relationships/slide" Target="slide22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8.xml.rels><?xml version="1.0" encoding="UTF-8" standalone="yes"?>
<Relationships xmlns="http://schemas.openxmlformats.org/package/2006/relationships"><Relationship Id="rId3" Type="http://schemas.openxmlformats.org/officeDocument/2006/relationships/slide" Target="slide22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9.xml.rels><?xml version="1.0" encoding="UTF-8" standalone="yes"?>
<Relationships xmlns="http://schemas.openxmlformats.org/package/2006/relationships"><Relationship Id="rId3" Type="http://schemas.openxmlformats.org/officeDocument/2006/relationships/slide" Target="slide23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30.xml.rels><?xml version="1.0" encoding="UTF-8" standalone="yes"?>
<Relationships xmlns="http://schemas.openxmlformats.org/package/2006/relationships"><Relationship Id="rId3" Type="http://schemas.openxmlformats.org/officeDocument/2006/relationships/slide" Target="slide23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1.xml.rels><?xml version="1.0" encoding="UTF-8" standalone="yes"?>
<Relationships xmlns="http://schemas.openxmlformats.org/package/2006/relationships"><Relationship Id="rId3" Type="http://schemas.openxmlformats.org/officeDocument/2006/relationships/slide" Target="slide23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233.xml"/><Relationship Id="rId1" Type="http://schemas.openxmlformats.org/officeDocument/2006/relationships/slideLayout" Target="../slideLayouts/slideLayout2.xml"/></Relationships>
</file>

<file path=ppt/slides/_rels/slide233.xml.rels><?xml version="1.0" encoding="UTF-8" standalone="yes"?>
<Relationships xmlns="http://schemas.openxmlformats.org/package/2006/relationships"><Relationship Id="rId3" Type="http://schemas.openxmlformats.org/officeDocument/2006/relationships/slide" Target="slide23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4.xml.rels><?xml version="1.0" encoding="UTF-8" standalone="yes"?>
<Relationships xmlns="http://schemas.openxmlformats.org/package/2006/relationships"><Relationship Id="rId3" Type="http://schemas.openxmlformats.org/officeDocument/2006/relationships/slide" Target="slide23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5.xml.rels><?xml version="1.0" encoding="UTF-8" standalone="yes"?>
<Relationships xmlns="http://schemas.openxmlformats.org/package/2006/relationships"><Relationship Id="rId3" Type="http://schemas.openxmlformats.org/officeDocument/2006/relationships/slide" Target="slide23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6.xml.rels><?xml version="1.0" encoding="UTF-8" standalone="yes"?>
<Relationships xmlns="http://schemas.openxmlformats.org/package/2006/relationships"><Relationship Id="rId3" Type="http://schemas.openxmlformats.org/officeDocument/2006/relationships/slide" Target="slide23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238.xml"/><Relationship Id="rId1" Type="http://schemas.openxmlformats.org/officeDocument/2006/relationships/slideLayout" Target="../slideLayouts/slideLayout2.xml"/></Relationships>
</file>

<file path=ppt/slides/_rels/slide238.xml.rels><?xml version="1.0" encoding="UTF-8" standalone="yes"?>
<Relationships xmlns="http://schemas.openxmlformats.org/package/2006/relationships"><Relationship Id="rId3" Type="http://schemas.openxmlformats.org/officeDocument/2006/relationships/slide" Target="slide23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9.xml.rels><?xml version="1.0" encoding="UTF-8" standalone="yes"?>
<Relationships xmlns="http://schemas.openxmlformats.org/package/2006/relationships"><Relationship Id="rId3" Type="http://schemas.openxmlformats.org/officeDocument/2006/relationships/slide" Target="slide24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240.xml.rels><?xml version="1.0" encoding="UTF-8" standalone="yes"?>
<Relationships xmlns="http://schemas.openxmlformats.org/package/2006/relationships"><Relationship Id="rId3" Type="http://schemas.openxmlformats.org/officeDocument/2006/relationships/slide" Target="slide24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44.xml"/><Relationship Id="rId1" Type="http://schemas.openxmlformats.org/officeDocument/2006/relationships/slideLayout" Target="../slideLayouts/slideLayout2.xml"/></Relationships>
</file>

<file path=ppt/slides/_rels/slide242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43.xml.rels><?xml version="1.0" encoding="UTF-8" standalone="yes"?>
<Relationships xmlns="http://schemas.openxmlformats.org/package/2006/relationships"><Relationship Id="rId3" Type="http://schemas.openxmlformats.org/officeDocument/2006/relationships/hyperlink" Target="http://203.68.192.50/huanyin/anfa/s/anfa_song_ou1.php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slide" Target="slide4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14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https://www.youtube.com/watch?v=fmV30iIuvGg" TargetMode="External"/><Relationship Id="rId7" Type="http://schemas.openxmlformats.org/officeDocument/2006/relationships/hyperlink" Target="http://www.youtube.com/watch?v=uSb5o89fL6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slide" Target="slide43.xml"/><Relationship Id="rId4" Type="http://schemas.openxmlformats.org/officeDocument/2006/relationships/image" Target="../media/image20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" Target="slide170.xml"/><Relationship Id="rId3" Type="http://schemas.openxmlformats.org/officeDocument/2006/relationships/slide" Target="slide45.xml"/><Relationship Id="rId7" Type="http://schemas.openxmlformats.org/officeDocument/2006/relationships/slide" Target="slide160.xml"/><Relationship Id="rId12" Type="http://schemas.openxmlformats.org/officeDocument/2006/relationships/slide" Target="slide242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Relationship Id="rId6" Type="http://schemas.openxmlformats.org/officeDocument/2006/relationships/slide" Target="slide158.xml"/><Relationship Id="rId11" Type="http://schemas.openxmlformats.org/officeDocument/2006/relationships/slide" Target="slide213.xml"/><Relationship Id="rId5" Type="http://schemas.openxmlformats.org/officeDocument/2006/relationships/slide" Target="slide107.xml"/><Relationship Id="rId10" Type="http://schemas.openxmlformats.org/officeDocument/2006/relationships/slide" Target="slide194.xml"/><Relationship Id="rId4" Type="http://schemas.openxmlformats.org/officeDocument/2006/relationships/slide" Target="slide55.xml"/><Relationship Id="rId9" Type="http://schemas.openxmlformats.org/officeDocument/2006/relationships/slide" Target="slide17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slide" Target="slide52.xml"/><Relationship Id="rId3" Type="http://schemas.openxmlformats.org/officeDocument/2006/relationships/slide" Target="slide53.xml"/><Relationship Id="rId7" Type="http://schemas.openxmlformats.org/officeDocument/2006/relationships/slide" Target="slide5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7.png"/><Relationship Id="rId10" Type="http://schemas.openxmlformats.org/officeDocument/2006/relationships/slide" Target="slide47.xml"/><Relationship Id="rId4" Type="http://schemas.openxmlformats.org/officeDocument/2006/relationships/image" Target="../media/image25.png"/><Relationship Id="rId9" Type="http://schemas.openxmlformats.org/officeDocument/2006/relationships/slide" Target="slide5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slide" Target="slide48.xml"/><Relationship Id="rId4" Type="http://schemas.openxmlformats.org/officeDocument/2006/relationships/image" Target="../media/image2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slide" Target="slide4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slide" Target="slide4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slide" Target="slide4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slide" Target="slide4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slide" Target="slide4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" Target="slide91.xml"/><Relationship Id="rId7" Type="http://schemas.openxmlformats.org/officeDocument/2006/relationships/slide" Target="slide5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93.xml"/><Relationship Id="rId5" Type="http://schemas.openxmlformats.org/officeDocument/2006/relationships/slide" Target="slide92.xml"/><Relationship Id="rId4" Type="http://schemas.openxmlformats.org/officeDocument/2006/relationships/image" Target="../media/image25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slide" Target="slide96.xml"/><Relationship Id="rId13" Type="http://schemas.openxmlformats.org/officeDocument/2006/relationships/slide" Target="slide94.xml"/><Relationship Id="rId3" Type="http://schemas.openxmlformats.org/officeDocument/2006/relationships/slide" Target="slide95.xml"/><Relationship Id="rId7" Type="http://schemas.openxmlformats.org/officeDocument/2006/relationships/image" Target="../media/image15.png"/><Relationship Id="rId12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slide" Target="slide58.xml"/><Relationship Id="rId5" Type="http://schemas.openxmlformats.org/officeDocument/2006/relationships/image" Target="../media/image16.png"/><Relationship Id="rId10" Type="http://schemas.openxmlformats.org/officeDocument/2006/relationships/slide" Target="slide98.xml"/><Relationship Id="rId4" Type="http://schemas.openxmlformats.org/officeDocument/2006/relationships/image" Target="../media/image25.png"/><Relationship Id="rId9" Type="http://schemas.openxmlformats.org/officeDocument/2006/relationships/slide" Target="slide97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slide" Target="slide102.xml"/><Relationship Id="rId3" Type="http://schemas.openxmlformats.org/officeDocument/2006/relationships/slide" Target="slide99.xml"/><Relationship Id="rId7" Type="http://schemas.openxmlformats.org/officeDocument/2006/relationships/slide" Target="slide10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00.xml"/><Relationship Id="rId5" Type="http://schemas.openxmlformats.org/officeDocument/2006/relationships/slide" Target="slide101.xml"/><Relationship Id="rId10" Type="http://schemas.openxmlformats.org/officeDocument/2006/relationships/image" Target="../media/image21.png"/><Relationship Id="rId4" Type="http://schemas.openxmlformats.org/officeDocument/2006/relationships/image" Target="../media/image25.png"/><Relationship Id="rId9" Type="http://schemas.openxmlformats.org/officeDocument/2006/relationships/slide" Target="slide59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slide" Target="slide60.xml"/><Relationship Id="rId3" Type="http://schemas.openxmlformats.org/officeDocument/2006/relationships/slide" Target="slide105.xml"/><Relationship Id="rId7" Type="http://schemas.openxmlformats.org/officeDocument/2006/relationships/slide" Target="slide10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04.xml"/><Relationship Id="rId5" Type="http://schemas.openxmlformats.org/officeDocument/2006/relationships/image" Target="../media/image17.png"/><Relationship Id="rId4" Type="http://schemas.openxmlformats.org/officeDocument/2006/relationships/image" Target="../media/image25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6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6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6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6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6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slide" Target="slide68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6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7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7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7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" Target="slide7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7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7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" Target="slide7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1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" Target="slide7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78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79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" Target="slide8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" Target="slide8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" Target="slide8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" Target="slide8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" Target="slide8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" Target="slide8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" Target="slide8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" Target="slide8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" Target="slide8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slide" Target="slide8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slide" Target="slide9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44.xml"/><Relationship Id="rId1" Type="http://schemas.openxmlformats.org/officeDocument/2006/relationships/slideLayout" Target="../slideLayouts/slideLayout7.xml"/><Relationship Id="rId5" Type="http://schemas.openxmlformats.org/officeDocument/2006/relationships/hyperlink" Target="8.&#20316;&#32773;&#21205;&#30059;&#9472;&#27472;&#38525;&#33065;.wmv" TargetMode="External"/><Relationship Id="rId4" Type="http://schemas.openxmlformats.org/officeDocument/2006/relationships/image" Target="../media/image30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slide" Target="slide56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slide" Target="slide56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slide" Target="slide56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slide" Target="slide5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slide" Target="slide5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slide" Target="slide5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slide" Target="slide5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slide" Target="slide5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slide" Target="slide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ChangeArrowheads="1"/>
          </p:cNvSpPr>
          <p:nvPr/>
        </p:nvSpPr>
        <p:spPr bwMode="auto">
          <a:xfrm>
            <a:off x="755650" y="4581525"/>
            <a:ext cx="7704138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zh-TW" altLang="en-US" sz="5800" b="1">
                <a:solidFill>
                  <a:srgbClr val="CC3300"/>
                </a:solidFill>
                <a:latin typeface="標楷體" pitchFamily="65" charset="-120"/>
                <a:ea typeface="標楷體" pitchFamily="65" charset="-120"/>
              </a:rPr>
              <a:t>第五課</a:t>
            </a:r>
            <a:r>
              <a:rPr kumimoji="0" lang="zh-TW" altLang="en-US" sz="58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br>
              <a:rPr kumimoji="0" lang="zh-TW" altLang="en-US" sz="58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</a:br>
            <a:r>
              <a:rPr kumimoji="0" lang="zh-TW" altLang="en-US" sz="5800" b="1">
                <a:latin typeface="標楷體" pitchFamily="65" charset="-120"/>
                <a:ea typeface="標楷體" pitchFamily="65" charset="-120"/>
              </a:rPr>
              <a:t>醉翁亭記</a:t>
            </a:r>
            <a:r>
              <a:rPr kumimoji="0" lang="zh-TW" altLang="en-US" sz="58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kumimoji="0" lang="zh-TW" altLang="en-US" sz="5800" b="1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5229225" y="5373688"/>
            <a:ext cx="229552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>
              <a:buFont typeface="Arial" charset="0"/>
              <a:buNone/>
            </a:pPr>
            <a:r>
              <a:rPr kumimoji="0" lang="zh-TW" altLang="en-US" sz="4400" b="1">
                <a:latin typeface="標楷體" pitchFamily="65" charset="-120"/>
                <a:ea typeface="標楷體" pitchFamily="65" charset="-120"/>
              </a:rPr>
              <a:t>歐陽脩</a:t>
            </a:r>
          </a:p>
        </p:txBody>
      </p:sp>
      <p:sp>
        <p:nvSpPr>
          <p:cNvPr id="27652" name="文字方塊 1"/>
          <p:cNvSpPr txBox="1">
            <a:spLocks noChangeArrowheads="1"/>
          </p:cNvSpPr>
          <p:nvPr/>
        </p:nvSpPr>
        <p:spPr bwMode="auto">
          <a:xfrm>
            <a:off x="7380288" y="5516563"/>
            <a:ext cx="36671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200" b="1">
                <a:latin typeface="Arial" charset="0"/>
                <a:ea typeface="標楷體" pitchFamily="65" charset="-120"/>
              </a:rPr>
              <a:t>ㄒ一ㄡ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散文</a:t>
            </a:r>
            <a:r>
              <a:rPr lang="zh-TW" altLang="en-US" b="1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    </a:t>
            </a:r>
            <a:r>
              <a:rPr lang="en-US" altLang="zh-TW" b="1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b="1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明清古文流派</a:t>
            </a:r>
          </a:p>
        </p:txBody>
      </p:sp>
      <p:sp>
        <p:nvSpPr>
          <p:cNvPr id="22531" name="內容版面配置區 2"/>
          <p:cNvSpPr>
            <a:spLocks noGrp="1"/>
          </p:cNvSpPr>
          <p:nvPr>
            <p:ph idx="1"/>
          </p:nvPr>
        </p:nvSpPr>
        <p:spPr>
          <a:xfrm>
            <a:off x="0" y="1600200"/>
            <a:ext cx="9036050" cy="4525963"/>
          </a:xfrm>
        </p:spPr>
        <p:txBody>
          <a:bodyPr/>
          <a:lstStyle/>
          <a:p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明</a:t>
            </a:r>
            <a:endParaRPr lang="en-US" altLang="zh-TW" b="1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擬古派 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秦漢派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－前七子、後七子，王世貞、李攀龍等人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︰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文必秦漢，詩必盛唐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唐宋派－（歸有光）：提倡唐宋散文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1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公安派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袁宗道、袁宏道、袁中道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︰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主張性靈、獨創、重視小說、戲劇、小品文　　　　　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72741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9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1" name="直排文字版面配置區 4"/>
          <p:cNvSpPr>
            <a:spLocks/>
          </p:cNvSpPr>
          <p:nvPr/>
        </p:nvSpPr>
        <p:spPr bwMode="auto">
          <a:xfrm>
            <a:off x="684213" y="908050"/>
            <a:ext cx="7642225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</a:pPr>
            <a:r>
              <a:rPr kumimoji="0" lang="zh-TW" altLang="zh-TW" b="1">
                <a:ea typeface="標楷體" pitchFamily="65" charset="-120"/>
              </a:rPr>
              <a:t>明道致用</a:t>
            </a:r>
            <a:r>
              <a:rPr kumimoji="0" lang="zh-TW" altLang="zh-TW">
                <a:ea typeface="標楷體" pitchFamily="65" charset="-120"/>
              </a:rPr>
              <a:t>：文章要能表明道理的真義，</a:t>
            </a: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並且須力求實踐，切於實用</a:t>
            </a:r>
            <a:r>
              <a:rPr kumimoji="0" lang="zh-TW" altLang="zh-TW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>
              <a:lnSpc>
                <a:spcPct val="120000"/>
              </a:lnSpc>
            </a:pPr>
            <a:endParaRPr kumimoji="0" lang="zh-TW" altLang="zh-TW">
              <a:ea typeface="標楷體" pitchFamily="65" charset="-120"/>
            </a:endParaRPr>
          </a:p>
          <a:p>
            <a:pPr>
              <a:lnSpc>
                <a:spcPct val="120000"/>
              </a:lnSpc>
            </a:pPr>
            <a:endParaRPr kumimoji="0" lang="zh-TW" altLang="zh-TW"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</a:pPr>
            <a:endParaRPr kumimoji="0" lang="zh-TW" altLang="en-US">
              <a:ea typeface="標楷體" pitchFamily="65" charset="-120"/>
            </a:endParaRPr>
          </a:p>
        </p:txBody>
      </p:sp>
      <p:pic>
        <p:nvPicPr>
          <p:cNvPr id="89092" name="Picture 15" descr="下ICON-回作者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6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5" name="直排文字版面配置區 4"/>
          <p:cNvSpPr>
            <a:spLocks/>
          </p:cNvSpPr>
          <p:nvPr/>
        </p:nvSpPr>
        <p:spPr bwMode="auto">
          <a:xfrm>
            <a:off x="755650" y="981075"/>
            <a:ext cx="7642225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r>
              <a:rPr kumimoji="0" lang="zh-TW" altLang="en-US" b="1">
                <a:ea typeface="標楷體" pitchFamily="65" charset="-120"/>
              </a:rPr>
              <a:t>三蘇</a:t>
            </a:r>
            <a:r>
              <a:rPr kumimoji="0" lang="zh-TW" altLang="en-US">
                <a:ea typeface="標楷體" pitchFamily="65" charset="-120"/>
              </a:rPr>
              <a:t>：蘇洵、蘇軾、蘇轍。</a:t>
            </a:r>
          </a:p>
          <a:p>
            <a:endParaRPr kumimoji="0" lang="zh-TW" altLang="en-US">
              <a:ea typeface="標楷體" pitchFamily="65" charset="-120"/>
            </a:endParaRPr>
          </a:p>
          <a:p>
            <a:pPr eaLnBrk="1" hangingPunct="1"/>
            <a:endParaRPr kumimoji="0" lang="zh-TW" altLang="en-US">
              <a:ea typeface="標楷體" pitchFamily="65" charset="-120"/>
            </a:endParaRPr>
          </a:p>
        </p:txBody>
      </p:sp>
      <p:pic>
        <p:nvPicPr>
          <p:cNvPr id="90116" name="Picture 7" descr="下ICON-回作者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7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39" name="直排文字版面配置區 4"/>
          <p:cNvSpPr>
            <a:spLocks/>
          </p:cNvSpPr>
          <p:nvPr/>
        </p:nvSpPr>
        <p:spPr bwMode="auto">
          <a:xfrm>
            <a:off x="539750" y="836613"/>
            <a:ext cx="8353425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</a:pPr>
            <a:r>
              <a:rPr kumimoji="0" lang="zh-TW" altLang="zh-TW" b="1">
                <a:ea typeface="標楷體" pitchFamily="65" charset="-120"/>
              </a:rPr>
              <a:t>散文</a:t>
            </a:r>
            <a:r>
              <a:rPr kumimoji="0" lang="zh-TW" altLang="zh-TW">
                <a:ea typeface="標楷體" pitchFamily="65" charset="-120"/>
              </a:rPr>
              <a:t>：以韓愈文為楷模，但不宗韓詩奇險的作風，於婉約中時見剛勁之氣，又長於創新。議論文平直詳切，深中時弊，如〈朋黨論〉、〈縱囚論〉；記敘文則具濃厚抒情氣息，如〈醉翁亭記〉、〈豐樂亭記〉；雜文則不脫議論人生，富現實意義。</a:t>
            </a:r>
            <a:endParaRPr kumimoji="0" lang="zh-TW" altLang="en-US">
              <a:ea typeface="標楷體" pitchFamily="65" charset="-120"/>
            </a:endParaRPr>
          </a:p>
        </p:txBody>
      </p:sp>
      <p:pic>
        <p:nvPicPr>
          <p:cNvPr id="91140" name="Picture 9" descr="下ICON-回作者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6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3" name="直排文字版面配置區 4"/>
          <p:cNvSpPr>
            <a:spLocks/>
          </p:cNvSpPr>
          <p:nvPr/>
        </p:nvSpPr>
        <p:spPr bwMode="auto">
          <a:xfrm>
            <a:off x="468313" y="836613"/>
            <a:ext cx="8424862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</a:pPr>
            <a:r>
              <a:rPr kumimoji="0" lang="zh-TW" altLang="zh-TW" b="1">
                <a:ea typeface="標楷體" pitchFamily="65" charset="-120"/>
              </a:rPr>
              <a:t>詩</a:t>
            </a:r>
            <a:r>
              <a:rPr kumimoji="0" lang="zh-TW" altLang="zh-TW">
                <a:ea typeface="標楷體" pitchFamily="65" charset="-120"/>
              </a:rPr>
              <a:t>：詩學韓愈、杜甫，受益於梅堯臣。宋初西崑體盛行，甚且走火入魔，晦澀不通。歐陽脩倡古詩，使「以文為詩」再度復甦，走向清新的風格。詞則受馮延巳、晏殊等影響，風格纏綿婉轉，音節諧美。</a:t>
            </a:r>
          </a:p>
          <a:p>
            <a:pPr eaLnBrk="1" hangingPunct="1">
              <a:lnSpc>
                <a:spcPct val="120000"/>
              </a:lnSpc>
            </a:pPr>
            <a:endParaRPr kumimoji="0" lang="zh-TW" altLang="en-US">
              <a:ea typeface="標楷體" pitchFamily="65" charset="-120"/>
            </a:endParaRPr>
          </a:p>
        </p:txBody>
      </p:sp>
      <p:pic>
        <p:nvPicPr>
          <p:cNvPr id="92164" name="Picture 8" descr="下ICON-回作者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5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7" name="直排文字版面配置區 4"/>
          <p:cNvSpPr>
            <a:spLocks/>
          </p:cNvSpPr>
          <p:nvPr/>
        </p:nvSpPr>
        <p:spPr bwMode="auto">
          <a:xfrm>
            <a:off x="323850" y="836613"/>
            <a:ext cx="8640763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</a:pPr>
            <a:r>
              <a:rPr kumimoji="0" lang="zh-TW" altLang="zh-TW" sz="3000" b="1">
                <a:latin typeface="標楷體" pitchFamily="65" charset="-120"/>
                <a:ea typeface="標楷體" pitchFamily="65" charset="-120"/>
              </a:rPr>
              <a:t>新五代史</a:t>
            </a:r>
            <a:r>
              <a:rPr kumimoji="0" lang="zh-TW" altLang="zh-TW" sz="3000">
                <a:latin typeface="標楷體" pitchFamily="65" charset="-120"/>
                <a:ea typeface="標楷體" pitchFamily="65" charset="-120"/>
              </a:rPr>
              <a:t>：原名《五代史記》，記後梁、後唐、後晉、後漢、後周共七十四卷，目錄一卷，是中國二十五史之一。歐陽脩撰寫《新五代史》時，參照薛居正所撰《舊五代史》的史料，刪繁就簡，行文簡潔，仿效《春秋》，以司馬遷《史記》設〈刺客列傳〉、〈滑稽列傳〉之例，特創〈一行傳〉、〈義兒傳〉、〈伶官傳〉、〈宦者傳〉等。其文遠出薛居正等人所編的《舊五代史》之上，所以《新五代史》歷來為人所重視。</a:t>
            </a:r>
            <a:endParaRPr kumimoji="0" lang="zh-TW" altLang="en-US" sz="300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93188" name="Picture 6" descr="下ICON-回作者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6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1" name="直排文字版面配置區 4"/>
          <p:cNvSpPr>
            <a:spLocks/>
          </p:cNvSpPr>
          <p:nvPr/>
        </p:nvSpPr>
        <p:spPr bwMode="auto">
          <a:xfrm>
            <a:off x="179388" y="804863"/>
            <a:ext cx="903605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</a:pPr>
            <a:r>
              <a:rPr kumimoji="0" lang="zh-TW" altLang="zh-TW" b="1">
                <a:ea typeface="標楷體" pitchFamily="65" charset="-120"/>
              </a:rPr>
              <a:t>新唐書</a:t>
            </a:r>
            <a:r>
              <a:rPr kumimoji="0" lang="zh-TW" altLang="zh-TW">
                <a:ea typeface="標楷體" pitchFamily="65" charset="-120"/>
              </a:rPr>
              <a:t>：由歐陽脩與宋祁合撰。由於《舊唐書》頗受時論譏議，宋仁宗下詔重修。歐陽脩於此書重修後十年，才受命參與，撰〈本紀〉、〈志〉、〈表〉（經七年書成），宋祁撰〈列傳〉。</a:t>
            </a:r>
          </a:p>
          <a:p>
            <a:pPr eaLnBrk="1" hangingPunct="1">
              <a:lnSpc>
                <a:spcPct val="120000"/>
              </a:lnSpc>
            </a:pPr>
            <a:endParaRPr kumimoji="0" lang="zh-TW" altLang="en-US">
              <a:ea typeface="標楷體" pitchFamily="65" charset="-120"/>
            </a:endParaRPr>
          </a:p>
        </p:txBody>
      </p:sp>
      <p:pic>
        <p:nvPicPr>
          <p:cNvPr id="94212" name="Picture 8" descr="下ICON-回作者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9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5" name="直排文字版面配置區 4"/>
          <p:cNvSpPr>
            <a:spLocks/>
          </p:cNvSpPr>
          <p:nvPr/>
        </p:nvSpPr>
        <p:spPr bwMode="auto">
          <a:xfrm>
            <a:off x="684213" y="836613"/>
            <a:ext cx="7642225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</a:pPr>
            <a:r>
              <a:rPr kumimoji="0" lang="zh-TW" altLang="zh-TW" b="1">
                <a:ea typeface="標楷體" pitchFamily="65" charset="-120"/>
              </a:rPr>
              <a:t>金石學</a:t>
            </a:r>
            <a:r>
              <a:rPr kumimoji="0" lang="zh-TW" altLang="zh-TW">
                <a:ea typeface="標楷體" pitchFamily="65" charset="-120"/>
              </a:rPr>
              <a:t>：研究銅器碑刻、考辨今古文字的學問。</a:t>
            </a:r>
          </a:p>
          <a:p>
            <a:pPr>
              <a:lnSpc>
                <a:spcPct val="120000"/>
              </a:lnSpc>
            </a:pPr>
            <a:endParaRPr kumimoji="0" lang="zh-TW" altLang="zh-TW">
              <a:ea typeface="標楷體" pitchFamily="65" charset="-120"/>
            </a:endParaRPr>
          </a:p>
          <a:p>
            <a:pPr>
              <a:lnSpc>
                <a:spcPct val="120000"/>
              </a:lnSpc>
            </a:pPr>
            <a:endParaRPr kumimoji="0" lang="zh-TW" altLang="zh-TW"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</a:pPr>
            <a:endParaRPr kumimoji="0" lang="zh-TW" altLang="en-US">
              <a:ea typeface="標楷體" pitchFamily="65" charset="-120"/>
            </a:endParaRPr>
          </a:p>
        </p:txBody>
      </p:sp>
      <p:pic>
        <p:nvPicPr>
          <p:cNvPr id="95236" name="Picture 11" descr="下ICON-回作者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5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59" name="Rectangle 4"/>
          <p:cNvSpPr>
            <a:spLocks noChangeArrowheads="1"/>
          </p:cNvSpPr>
          <p:nvPr/>
        </p:nvSpPr>
        <p:spPr bwMode="auto">
          <a:xfrm>
            <a:off x="755650" y="908050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6000" b="1">
                <a:latin typeface="標楷體" pitchFamily="65" charset="-120"/>
                <a:ea typeface="標楷體" pitchFamily="65" charset="-120"/>
              </a:rPr>
              <a:t>三、課文</a:t>
            </a:r>
          </a:p>
        </p:txBody>
      </p:sp>
      <p:sp>
        <p:nvSpPr>
          <p:cNvPr id="96260" name="內容版面配置區 2"/>
          <p:cNvSpPr>
            <a:spLocks/>
          </p:cNvSpPr>
          <p:nvPr/>
        </p:nvSpPr>
        <p:spPr bwMode="auto">
          <a:xfrm>
            <a:off x="2411413" y="1916113"/>
            <a:ext cx="4752975" cy="244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kumimoji="0" lang="zh-TW" altLang="en-US" sz="5000">
                <a:latin typeface="標楷體" pitchFamily="65" charset="-120"/>
                <a:ea typeface="標楷體" pitchFamily="65" charset="-120"/>
                <a:hlinkClick r:id="rId5" action="ppaction://hlinksldjump"/>
              </a:rPr>
              <a:t>第一段</a:t>
            </a:r>
            <a:r>
              <a:rPr kumimoji="0" lang="zh-TW" altLang="en-US" sz="5000">
                <a:latin typeface="標楷體" pitchFamily="65" charset="-120"/>
                <a:ea typeface="標楷體" pitchFamily="65" charset="-120"/>
              </a:rPr>
              <a:t>　</a:t>
            </a:r>
            <a:r>
              <a:rPr kumimoji="0" lang="zh-TW" altLang="en-US" sz="5000">
                <a:latin typeface="標楷體" pitchFamily="65" charset="-120"/>
                <a:ea typeface="標楷體" pitchFamily="65" charset="-120"/>
                <a:hlinkClick r:id="rId6" action="ppaction://hlinksldjump"/>
              </a:rPr>
              <a:t>第二段</a:t>
            </a:r>
            <a:r>
              <a:rPr kumimoji="0" lang="zh-TW" altLang="en-US" sz="5000">
                <a:latin typeface="標楷體" pitchFamily="65" charset="-120"/>
                <a:ea typeface="標楷體" pitchFamily="65" charset="-120"/>
              </a:rPr>
              <a:t>　</a:t>
            </a:r>
          </a:p>
          <a:p>
            <a:pPr eaLnBrk="1" hangingPunct="1">
              <a:buFont typeface="Arial" charset="0"/>
              <a:buNone/>
            </a:pPr>
            <a:r>
              <a:rPr kumimoji="0" lang="zh-TW" altLang="en-US" sz="5000">
                <a:latin typeface="標楷體" pitchFamily="65" charset="-120"/>
                <a:ea typeface="標楷體" pitchFamily="65" charset="-120"/>
                <a:hlinkClick r:id="rId7" action="ppaction://hlinksldjump"/>
              </a:rPr>
              <a:t>第三段</a:t>
            </a:r>
            <a:r>
              <a:rPr kumimoji="0" lang="zh-TW" altLang="en-US" sz="5000">
                <a:latin typeface="標楷體" pitchFamily="65" charset="-120"/>
                <a:ea typeface="標楷體" pitchFamily="65" charset="-120"/>
              </a:rPr>
              <a:t>　</a:t>
            </a:r>
            <a:r>
              <a:rPr kumimoji="0" lang="zh-TW" altLang="en-US" sz="5000">
                <a:latin typeface="標楷體" pitchFamily="65" charset="-120"/>
                <a:ea typeface="標楷體" pitchFamily="65" charset="-120"/>
                <a:hlinkClick r:id="rId8" action="ppaction://hlinksldjump"/>
              </a:rPr>
              <a:t>第四段</a:t>
            </a:r>
            <a:r>
              <a:rPr kumimoji="0" lang="zh-TW" altLang="en-US" sz="5000">
                <a:latin typeface="標楷體" pitchFamily="65" charset="-120"/>
                <a:ea typeface="標楷體" pitchFamily="65" charset="-120"/>
              </a:rPr>
              <a:t>　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3"/>
          <p:cNvSpPr>
            <a:spLocks/>
          </p:cNvSpPr>
          <p:nvPr/>
        </p:nvSpPr>
        <p:spPr bwMode="auto">
          <a:xfrm>
            <a:off x="827088" y="1247775"/>
            <a:ext cx="7704137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lnSpc>
                <a:spcPct val="230000"/>
              </a:lnSpc>
              <a:buFont typeface="Arial" charset="0"/>
              <a:buNone/>
            </a:pPr>
            <a:r>
              <a:rPr kumimoji="0" lang="zh-TW" altLang="en-US">
                <a:solidFill>
                  <a:srgbClr val="0066FF"/>
                </a:solidFill>
                <a:ea typeface="標楷體" pitchFamily="65" charset="-120"/>
              </a:rPr>
              <a:t>環滁皆山也</a:t>
            </a:r>
            <a:r>
              <a:rPr kumimoji="0" lang="zh-TW" altLang="en-US">
                <a:ea typeface="標楷體" pitchFamily="65" charset="-120"/>
              </a:rPr>
              <a:t>。其西南諸峰，林壑　　尤美。望之蔚然　而深秀　</a:t>
            </a:r>
            <a:r>
              <a:rPr kumimoji="0" lang="zh-TW" altLang="en-US">
                <a:solidFill>
                  <a:srgbClr val="0066FF"/>
                </a:solidFill>
                <a:ea typeface="標楷體" pitchFamily="65" charset="-120"/>
              </a:rPr>
              <a:t>者</a:t>
            </a:r>
            <a:r>
              <a:rPr kumimoji="0" lang="zh-TW" altLang="en-US">
                <a:ea typeface="標楷體" pitchFamily="65" charset="-120"/>
              </a:rPr>
              <a:t>，琅邪　也。山行六七里，漸聞水聲</a:t>
            </a:r>
            <a:r>
              <a:rPr kumimoji="0" lang="zh-TW" altLang="en-US">
                <a:solidFill>
                  <a:srgbClr val="0066FF"/>
                </a:solidFill>
                <a:ea typeface="標楷體" pitchFamily="65" charset="-120"/>
              </a:rPr>
              <a:t>潺　潺</a:t>
            </a:r>
            <a:r>
              <a:rPr kumimoji="0" lang="zh-TW" altLang="en-US">
                <a:ea typeface="標楷體" pitchFamily="65" charset="-120"/>
              </a:rPr>
              <a:t>，而瀉出於兩峰之間者，讓泉    也。</a:t>
            </a:r>
          </a:p>
        </p:txBody>
      </p:sp>
      <p:pic>
        <p:nvPicPr>
          <p:cNvPr id="97283" name="Picture 4" descr="上方ICON-段落大意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890588"/>
            <a:ext cx="10985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4" name="Picture 5" descr="上方ICON-段析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63" y="895350"/>
            <a:ext cx="10985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5" name="Picture 7" descr="上方ICON-語譯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895350"/>
            <a:ext cx="10985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6" name="Picture 8" descr="下一頁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8769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7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第一段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pic>
        <p:nvPicPr>
          <p:cNvPr id="97288" name="Picture 38" descr="1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916113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9" name="Picture 39" descr="2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033713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90" name="Picture 40" descr="3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3" y="3033713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91" name="Picture 41" descr="4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033713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92" name="Picture 42" descr="5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5229225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7293" name="Group 43"/>
          <p:cNvGrpSpPr>
            <a:grpSpLocks/>
          </p:cNvGrpSpPr>
          <p:nvPr/>
        </p:nvGrpSpPr>
        <p:grpSpPr bwMode="auto">
          <a:xfrm>
            <a:off x="6588125" y="1773238"/>
            <a:ext cx="431800" cy="647700"/>
            <a:chOff x="4150" y="164"/>
            <a:chExt cx="272" cy="408"/>
          </a:xfrm>
        </p:grpSpPr>
        <p:sp>
          <p:nvSpPr>
            <p:cNvPr id="97302" name="Text Box 44"/>
            <p:cNvSpPr txBox="1">
              <a:spLocks noChangeArrowheads="1"/>
            </p:cNvSpPr>
            <p:nvPr/>
          </p:nvSpPr>
          <p:spPr bwMode="auto">
            <a:xfrm>
              <a:off x="4150" y="164"/>
              <a:ext cx="231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latin typeface="Arial" charset="0"/>
                  <a:ea typeface="標楷體" pitchFamily="65" charset="-120"/>
                </a:rPr>
                <a:t>ㄏㄨㄛ</a:t>
              </a:r>
            </a:p>
          </p:txBody>
        </p:sp>
        <p:pic>
          <p:nvPicPr>
            <p:cNvPr id="97303" name="Picture 45" descr="黑-四聲-小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" y="346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7294" name="Group 46"/>
          <p:cNvGrpSpPr>
            <a:grpSpLocks/>
          </p:cNvGrpSpPr>
          <p:nvPr/>
        </p:nvGrpSpPr>
        <p:grpSpPr bwMode="auto">
          <a:xfrm>
            <a:off x="4932363" y="4149725"/>
            <a:ext cx="431800" cy="647700"/>
            <a:chOff x="3651" y="3339"/>
            <a:chExt cx="272" cy="408"/>
          </a:xfrm>
        </p:grpSpPr>
        <p:sp>
          <p:nvSpPr>
            <p:cNvPr id="97300" name="Text Box 47"/>
            <p:cNvSpPr txBox="1">
              <a:spLocks noChangeArrowheads="1"/>
            </p:cNvSpPr>
            <p:nvPr/>
          </p:nvSpPr>
          <p:spPr bwMode="auto">
            <a:xfrm>
              <a:off x="3651" y="3339"/>
              <a:ext cx="231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latin typeface="Arial" charset="0"/>
                  <a:ea typeface="標楷體" pitchFamily="65" charset="-120"/>
                </a:rPr>
                <a:t>ㄔㄢ</a:t>
              </a:r>
            </a:p>
          </p:txBody>
        </p:sp>
        <p:pic>
          <p:nvPicPr>
            <p:cNvPr id="97301" name="Picture 48" descr="黑-二聲-小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7" y="3385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7295" name="文字方塊 14">
            <a:hlinkClick r:id="rId18" action="ppaction://hlinksldjump"/>
          </p:cNvPr>
          <p:cNvSpPr txBox="1">
            <a:spLocks noChangeArrowheads="1"/>
          </p:cNvSpPr>
          <p:nvPr/>
        </p:nvSpPr>
        <p:spPr bwMode="auto">
          <a:xfrm>
            <a:off x="1763713" y="1916113"/>
            <a:ext cx="20161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>
                <a:latin typeface="Arial" charset="0"/>
              </a:rPr>
              <a:t>　　　　　　　　　　　　　</a:t>
            </a:r>
          </a:p>
        </p:txBody>
      </p:sp>
      <p:sp>
        <p:nvSpPr>
          <p:cNvPr id="766003" name="Rectangle 51"/>
          <p:cNvSpPr>
            <a:spLocks noChangeArrowheads="1"/>
          </p:cNvSpPr>
          <p:nvPr/>
        </p:nvSpPr>
        <p:spPr bwMode="auto">
          <a:xfrm>
            <a:off x="2555875" y="2349500"/>
            <a:ext cx="56165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1">
                <a:solidFill>
                  <a:srgbClr val="0066FF"/>
                </a:solidFill>
                <a:latin typeface="Arial" charset="0"/>
                <a:ea typeface="微軟正黑體" pitchFamily="34" charset="-120"/>
              </a:rPr>
              <a:t>停頓語氣詞，無義，近於口語的「啊」。作用則近於「法者，天子所與天下公共也」的「者」</a:t>
            </a:r>
            <a:endParaRPr lang="zh-TW" altLang="en-US" sz="2100" b="1">
              <a:solidFill>
                <a:srgbClr val="0066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文字方塊 14"/>
          <p:cNvSpPr txBox="1">
            <a:spLocks noChangeArrowheads="1"/>
          </p:cNvSpPr>
          <p:nvPr/>
        </p:nvSpPr>
        <p:spPr bwMode="auto">
          <a:xfrm>
            <a:off x="5003800" y="3068638"/>
            <a:ext cx="3571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>
                <a:latin typeface="Arial" charset="0"/>
              </a:rPr>
              <a:t>　　　　</a:t>
            </a:r>
          </a:p>
        </p:txBody>
      </p:sp>
      <p:sp>
        <p:nvSpPr>
          <p:cNvPr id="766005" name="Rectangle 53"/>
          <p:cNvSpPr>
            <a:spLocks noChangeArrowheads="1"/>
          </p:cNvSpPr>
          <p:nvPr/>
        </p:nvSpPr>
        <p:spPr bwMode="auto">
          <a:xfrm>
            <a:off x="4643438" y="3789363"/>
            <a:ext cx="10795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1">
                <a:solidFill>
                  <a:srgbClr val="0066FF"/>
                </a:solidFill>
                <a:latin typeface="Arial" charset="0"/>
                <a:ea typeface="微軟正黑體" pitchFamily="34" charset="-120"/>
              </a:rPr>
              <a:t>水流聲</a:t>
            </a:r>
            <a:endParaRPr lang="zh-TW" altLang="en-US" sz="2100" b="1">
              <a:solidFill>
                <a:srgbClr val="0066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文字方塊 14"/>
          <p:cNvSpPr txBox="1">
            <a:spLocks noChangeArrowheads="1"/>
          </p:cNvSpPr>
          <p:nvPr/>
        </p:nvSpPr>
        <p:spPr bwMode="auto">
          <a:xfrm>
            <a:off x="4570413" y="4148138"/>
            <a:ext cx="12969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>
                <a:latin typeface="Arial" charset="0"/>
              </a:rPr>
              <a:t>　　　　　　　　　　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766003" grpId="0"/>
      <p:bldP spid="766003" grpId="1"/>
      <p:bldP spid="766005" grpId="0"/>
      <p:bldP spid="766005" grpId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文字方塊 48"/>
          <p:cNvSpPr txBox="1">
            <a:spLocks noChangeArrowheads="1"/>
          </p:cNvSpPr>
          <p:nvPr/>
        </p:nvSpPr>
        <p:spPr bwMode="auto">
          <a:xfrm>
            <a:off x="5867400" y="5300663"/>
            <a:ext cx="14398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1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</a:rPr>
              <a:t>頂真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1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</a:rPr>
              <a:t>（接下頁）</a:t>
            </a:r>
          </a:p>
        </p:txBody>
      </p:sp>
      <p:sp>
        <p:nvSpPr>
          <p:cNvPr id="98307" name="Rectangle 3"/>
          <p:cNvSpPr>
            <a:spLocks/>
          </p:cNvSpPr>
          <p:nvPr/>
        </p:nvSpPr>
        <p:spPr bwMode="auto">
          <a:xfrm>
            <a:off x="539750" y="908050"/>
            <a:ext cx="8424863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lnSpc>
                <a:spcPct val="230000"/>
              </a:lnSpc>
              <a:buFont typeface="Arial" charset="0"/>
              <a:buNone/>
            </a:pPr>
            <a:r>
              <a:rPr kumimoji="0" lang="zh-TW" altLang="en-US" u="sng">
                <a:ea typeface="標楷體" pitchFamily="65" charset="-120"/>
              </a:rPr>
              <a:t>峰回路轉　，有亭翼然　臨　於泉上者，醉翁亭也</a:t>
            </a:r>
            <a:r>
              <a:rPr kumimoji="0" lang="zh-TW" altLang="en-US">
                <a:ea typeface="標楷體" pitchFamily="65" charset="-120"/>
              </a:rPr>
              <a:t>。</a:t>
            </a:r>
            <a:r>
              <a:rPr kumimoji="0" lang="zh-TW" altLang="en-US" u="sng">
                <a:ea typeface="標楷體" pitchFamily="65" charset="-120"/>
              </a:rPr>
              <a:t>作亭者誰？山之僧智僊　也</a:t>
            </a:r>
            <a:r>
              <a:rPr kumimoji="0" lang="zh-TW" altLang="en-US">
                <a:ea typeface="標楷體" pitchFamily="65" charset="-120"/>
              </a:rPr>
              <a:t>。</a:t>
            </a:r>
            <a:r>
              <a:rPr kumimoji="0" lang="zh-TW" altLang="en-US" u="sng">
                <a:solidFill>
                  <a:srgbClr val="0066FF"/>
                </a:solidFill>
                <a:ea typeface="標楷體" pitchFamily="65" charset="-120"/>
              </a:rPr>
              <a:t>名</a:t>
            </a:r>
            <a:r>
              <a:rPr kumimoji="0" lang="zh-TW" altLang="en-US" u="sng">
                <a:ea typeface="標楷體" pitchFamily="65" charset="-120"/>
              </a:rPr>
              <a:t>之者誰？</a:t>
            </a:r>
            <a:r>
              <a:rPr kumimoji="0" lang="zh-TW" altLang="en-US" u="sng">
                <a:solidFill>
                  <a:srgbClr val="0066FF"/>
                </a:solidFill>
                <a:ea typeface="標楷體" pitchFamily="65" charset="-120"/>
              </a:rPr>
              <a:t>太守自謂</a:t>
            </a:r>
            <a:r>
              <a:rPr kumimoji="0" lang="zh-TW" altLang="en-US" u="sng">
                <a:ea typeface="標楷體" pitchFamily="65" charset="-120"/>
              </a:rPr>
              <a:t>　也</a:t>
            </a:r>
            <a:r>
              <a:rPr kumimoji="0" lang="zh-TW" altLang="en-US">
                <a:ea typeface="標楷體" pitchFamily="65" charset="-120"/>
              </a:rPr>
              <a:t>。</a:t>
            </a:r>
            <a:r>
              <a:rPr kumimoji="0" lang="zh-TW" altLang="en-US" u="sng">
                <a:ea typeface="標楷體" pitchFamily="65" charset="-120"/>
              </a:rPr>
              <a:t>太守與客來飲於此，飲少</a:t>
            </a:r>
            <a:r>
              <a:rPr kumimoji="0" lang="zh-TW" altLang="en-US" u="sng">
                <a:solidFill>
                  <a:srgbClr val="0066FF"/>
                </a:solidFill>
                <a:ea typeface="標楷體" pitchFamily="65" charset="-120"/>
              </a:rPr>
              <a:t>輒</a:t>
            </a:r>
            <a:r>
              <a:rPr kumimoji="0" lang="zh-TW" altLang="en-US" u="sng">
                <a:ea typeface="標楷體" pitchFamily="65" charset="-120"/>
              </a:rPr>
              <a:t>　醉，而年又最高，故自號曰醉翁　也</a:t>
            </a:r>
            <a:r>
              <a:rPr kumimoji="0" lang="zh-TW" altLang="en-US">
                <a:ea typeface="標楷體" pitchFamily="65" charset="-120"/>
              </a:rPr>
              <a:t>。</a:t>
            </a:r>
          </a:p>
        </p:txBody>
      </p:sp>
      <p:pic>
        <p:nvPicPr>
          <p:cNvPr id="98308" name="Picture 3" descr="上方ICON-語譯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823913"/>
            <a:ext cx="10985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9" name="Rectangle 2"/>
          <p:cNvSpPr>
            <a:spLocks/>
          </p:cNvSpPr>
          <p:nvPr/>
        </p:nvSpPr>
        <p:spPr bwMode="auto">
          <a:xfrm>
            <a:off x="468313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第一段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pic>
        <p:nvPicPr>
          <p:cNvPr id="98310" name="Picture 20" descr="10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789363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1" name="Picture 21" descr="6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557338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2" name="Picture 22" descr="7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557338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3" name="Picture 23" descr="8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557338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4" name="Picture 24" descr="9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13" y="2673350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8315" name="Group 26"/>
          <p:cNvGrpSpPr>
            <a:grpSpLocks/>
          </p:cNvGrpSpPr>
          <p:nvPr/>
        </p:nvGrpSpPr>
        <p:grpSpPr bwMode="auto">
          <a:xfrm>
            <a:off x="8677275" y="3789363"/>
            <a:ext cx="431800" cy="647700"/>
            <a:chOff x="4694" y="3067"/>
            <a:chExt cx="272" cy="408"/>
          </a:xfrm>
        </p:grpSpPr>
        <p:sp>
          <p:nvSpPr>
            <p:cNvPr id="98369" name="Text Box 27"/>
            <p:cNvSpPr txBox="1">
              <a:spLocks noChangeArrowheads="1"/>
            </p:cNvSpPr>
            <p:nvPr/>
          </p:nvSpPr>
          <p:spPr bwMode="auto">
            <a:xfrm>
              <a:off x="4694" y="3067"/>
              <a:ext cx="231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latin typeface="Arial" charset="0"/>
                  <a:ea typeface="標楷體" pitchFamily="65" charset="-120"/>
                </a:rPr>
                <a:t>ㄓㄜ</a:t>
              </a:r>
            </a:p>
          </p:txBody>
        </p:sp>
        <p:pic>
          <p:nvPicPr>
            <p:cNvPr id="98370" name="Picture 28" descr="黑-二聲-小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0" y="3113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8316" name="Picture 29" descr="1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713" y="4905375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7006" name="Rectangle 30"/>
          <p:cNvSpPr>
            <a:spLocks noChangeArrowheads="1"/>
          </p:cNvSpPr>
          <p:nvPr/>
        </p:nvSpPr>
        <p:spPr bwMode="auto">
          <a:xfrm>
            <a:off x="7164388" y="3106738"/>
            <a:ext cx="6477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1">
                <a:solidFill>
                  <a:srgbClr val="0066FF"/>
                </a:solidFill>
                <a:latin typeface="Arial" charset="0"/>
                <a:ea typeface="微軟正黑體" pitchFamily="34" charset="-120"/>
              </a:rPr>
              <a:t>命名</a:t>
            </a:r>
            <a:endParaRPr lang="zh-TW" altLang="en-US" sz="2100" b="1">
              <a:solidFill>
                <a:srgbClr val="0066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7594600" y="2708275"/>
            <a:ext cx="3619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>
                <a:latin typeface="Arial" charset="0"/>
              </a:rPr>
              <a:t>　　　　　　　　　　</a:t>
            </a:r>
          </a:p>
        </p:txBody>
      </p:sp>
      <p:sp>
        <p:nvSpPr>
          <p:cNvPr id="98319" name="文字方塊 14"/>
          <p:cNvSpPr txBox="1">
            <a:spLocks noChangeArrowheads="1"/>
          </p:cNvSpPr>
          <p:nvPr/>
        </p:nvSpPr>
        <p:spPr bwMode="auto">
          <a:xfrm>
            <a:off x="684213" y="4941888"/>
            <a:ext cx="3619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>
                <a:latin typeface="Arial" charset="0"/>
              </a:rPr>
              <a:t>　　　　　　　　　　</a:t>
            </a:r>
          </a:p>
        </p:txBody>
      </p:sp>
      <p:sp>
        <p:nvSpPr>
          <p:cNvPr id="767010" name="Rectangle 34"/>
          <p:cNvSpPr>
            <a:spLocks noChangeArrowheads="1"/>
          </p:cNvSpPr>
          <p:nvPr/>
        </p:nvSpPr>
        <p:spPr bwMode="auto">
          <a:xfrm>
            <a:off x="611188" y="1995488"/>
            <a:ext cx="27368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1">
                <a:solidFill>
                  <a:srgbClr val="339933"/>
                </a:solidFill>
                <a:latin typeface="Arial" charset="0"/>
                <a:ea typeface="微軟正黑體" pitchFamily="34" charset="-120"/>
              </a:rPr>
              <a:t>寫醉翁亭的位置及形狀</a:t>
            </a:r>
          </a:p>
        </p:txBody>
      </p:sp>
      <p:pic>
        <p:nvPicPr>
          <p:cNvPr id="767011" name="Picture 35" descr="下標籤-意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3068638"/>
            <a:ext cx="2143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7012" name="Rectangle 36"/>
          <p:cNvSpPr>
            <a:spLocks noChangeArrowheads="1"/>
          </p:cNvSpPr>
          <p:nvPr/>
        </p:nvSpPr>
        <p:spPr bwMode="auto">
          <a:xfrm>
            <a:off x="1908175" y="3068638"/>
            <a:ext cx="44672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1">
                <a:solidFill>
                  <a:srgbClr val="339933"/>
                </a:solidFill>
                <a:latin typeface="Arial" charset="0"/>
                <a:ea typeface="微軟正黑體" pitchFamily="34" charset="-120"/>
              </a:rPr>
              <a:t>點明醉翁亭之建造者</a:t>
            </a:r>
          </a:p>
        </p:txBody>
      </p:sp>
      <p:pic>
        <p:nvPicPr>
          <p:cNvPr id="767013" name="Picture 37" descr="下標籤-意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068638"/>
            <a:ext cx="2143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7014" name="Rectangle 38"/>
          <p:cNvSpPr>
            <a:spLocks noChangeArrowheads="1"/>
          </p:cNvSpPr>
          <p:nvPr/>
        </p:nvSpPr>
        <p:spPr bwMode="auto">
          <a:xfrm>
            <a:off x="611188" y="4221163"/>
            <a:ext cx="27400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1">
                <a:solidFill>
                  <a:srgbClr val="339933"/>
                </a:solidFill>
                <a:latin typeface="Arial" charset="0"/>
                <a:ea typeface="微軟正黑體" pitchFamily="34" charset="-120"/>
              </a:rPr>
              <a:t>點明醉翁亭之命名者</a:t>
            </a:r>
          </a:p>
        </p:txBody>
      </p:sp>
      <p:pic>
        <p:nvPicPr>
          <p:cNvPr id="767015" name="Picture 39" descr="下標籤-意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221163"/>
            <a:ext cx="2143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7016" name="Rectangle 40"/>
          <p:cNvSpPr>
            <a:spLocks noChangeArrowheads="1"/>
          </p:cNvSpPr>
          <p:nvPr/>
        </p:nvSpPr>
        <p:spPr bwMode="auto">
          <a:xfrm>
            <a:off x="3851275" y="4221163"/>
            <a:ext cx="46799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1">
                <a:solidFill>
                  <a:srgbClr val="339933"/>
                </a:solidFill>
                <a:latin typeface="Arial" charset="0"/>
                <a:ea typeface="微軟正黑體" pitchFamily="34" charset="-120"/>
              </a:rPr>
              <a:t>說明醉翁命名之由來</a:t>
            </a:r>
          </a:p>
        </p:txBody>
      </p:sp>
      <p:pic>
        <p:nvPicPr>
          <p:cNvPr id="767017" name="Picture 41" descr="下標籤-意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5314950"/>
            <a:ext cx="2143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28" name="Freeform 42"/>
          <p:cNvSpPr>
            <a:spLocks/>
          </p:cNvSpPr>
          <p:nvPr/>
        </p:nvSpPr>
        <p:spPr bwMode="auto">
          <a:xfrm>
            <a:off x="611188" y="1412875"/>
            <a:ext cx="431800" cy="215900"/>
          </a:xfrm>
          <a:custGeom>
            <a:avLst/>
            <a:gdLst>
              <a:gd name="T0" fmla="*/ 0 w 124"/>
              <a:gd name="T1" fmla="*/ 2147483647 h 121"/>
              <a:gd name="T2" fmla="*/ 2147483647 w 124"/>
              <a:gd name="T3" fmla="*/ 0 h 121"/>
              <a:gd name="T4" fmla="*/ 2147483647 w 124"/>
              <a:gd name="T5" fmla="*/ 2147483647 h 1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98329" name="Group 43"/>
          <p:cNvGrpSpPr>
            <a:grpSpLocks/>
          </p:cNvGrpSpPr>
          <p:nvPr/>
        </p:nvGrpSpPr>
        <p:grpSpPr bwMode="auto">
          <a:xfrm>
            <a:off x="2052638" y="1412875"/>
            <a:ext cx="215900" cy="179388"/>
            <a:chOff x="2154" y="3657"/>
            <a:chExt cx="230" cy="137"/>
          </a:xfrm>
        </p:grpSpPr>
        <p:sp>
          <p:nvSpPr>
            <p:cNvPr id="98367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8368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4" name="文字方塊 48"/>
          <p:cNvSpPr txBox="1">
            <a:spLocks noChangeArrowheads="1"/>
          </p:cNvSpPr>
          <p:nvPr/>
        </p:nvSpPr>
        <p:spPr bwMode="auto">
          <a:xfrm>
            <a:off x="1116013" y="1236663"/>
            <a:ext cx="86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1">
                <a:solidFill>
                  <a:srgbClr val="FF0066"/>
                </a:solidFill>
                <a:latin typeface="Arial" charset="0"/>
                <a:ea typeface="微軟正黑體" pitchFamily="34" charset="-120"/>
              </a:rPr>
              <a:t>句中對</a:t>
            </a:r>
          </a:p>
        </p:txBody>
      </p:sp>
      <p:pic>
        <p:nvPicPr>
          <p:cNvPr id="767023" name="Picture 47" descr="下標籤-修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270000"/>
            <a:ext cx="2143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8332" name="Group 49"/>
          <p:cNvGrpSpPr>
            <a:grpSpLocks/>
          </p:cNvGrpSpPr>
          <p:nvPr/>
        </p:nvGrpSpPr>
        <p:grpSpPr bwMode="auto">
          <a:xfrm>
            <a:off x="7308850" y="1341438"/>
            <a:ext cx="215900" cy="179387"/>
            <a:chOff x="2154" y="3657"/>
            <a:chExt cx="230" cy="137"/>
          </a:xfrm>
        </p:grpSpPr>
        <p:sp>
          <p:nvSpPr>
            <p:cNvPr id="98365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8366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98333" name="Freeform 54"/>
          <p:cNvSpPr>
            <a:spLocks/>
          </p:cNvSpPr>
          <p:nvPr/>
        </p:nvSpPr>
        <p:spPr bwMode="auto">
          <a:xfrm>
            <a:off x="1906588" y="2492375"/>
            <a:ext cx="431800" cy="215900"/>
          </a:xfrm>
          <a:custGeom>
            <a:avLst/>
            <a:gdLst>
              <a:gd name="T0" fmla="*/ 0 w 124"/>
              <a:gd name="T1" fmla="*/ 2147483647 h 121"/>
              <a:gd name="T2" fmla="*/ 2147483647 w 124"/>
              <a:gd name="T3" fmla="*/ 0 h 121"/>
              <a:gd name="T4" fmla="*/ 2147483647 w 124"/>
              <a:gd name="T5" fmla="*/ 2147483647 h 1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98334" name="Group 55"/>
          <p:cNvGrpSpPr>
            <a:grpSpLocks/>
          </p:cNvGrpSpPr>
          <p:nvPr/>
        </p:nvGrpSpPr>
        <p:grpSpPr bwMode="auto">
          <a:xfrm>
            <a:off x="6516688" y="2492375"/>
            <a:ext cx="215900" cy="215900"/>
            <a:chOff x="2154" y="3657"/>
            <a:chExt cx="230" cy="137"/>
          </a:xfrm>
        </p:grpSpPr>
        <p:sp>
          <p:nvSpPr>
            <p:cNvPr id="98363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8364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5" name="文字方塊 48"/>
          <p:cNvSpPr txBox="1">
            <a:spLocks noChangeArrowheads="1"/>
          </p:cNvSpPr>
          <p:nvPr/>
        </p:nvSpPr>
        <p:spPr bwMode="auto">
          <a:xfrm>
            <a:off x="2411413" y="2316163"/>
            <a:ext cx="86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1">
                <a:solidFill>
                  <a:srgbClr val="FF0066"/>
                </a:solidFill>
                <a:latin typeface="Arial" charset="0"/>
                <a:ea typeface="微軟正黑體" pitchFamily="34" charset="-120"/>
              </a:rPr>
              <a:t>提問</a:t>
            </a:r>
          </a:p>
        </p:txBody>
      </p:sp>
      <p:pic>
        <p:nvPicPr>
          <p:cNvPr id="767035" name="Picture 59" descr="下標籤-修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349500"/>
            <a:ext cx="2143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8337" name="Group 70"/>
          <p:cNvGrpSpPr>
            <a:grpSpLocks/>
          </p:cNvGrpSpPr>
          <p:nvPr/>
        </p:nvGrpSpPr>
        <p:grpSpPr bwMode="auto">
          <a:xfrm>
            <a:off x="3276600" y="3644900"/>
            <a:ext cx="215900" cy="215900"/>
            <a:chOff x="2154" y="3657"/>
            <a:chExt cx="230" cy="137"/>
          </a:xfrm>
        </p:grpSpPr>
        <p:sp>
          <p:nvSpPr>
            <p:cNvPr id="98361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8362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767052" name="Text Box 76"/>
          <p:cNvSpPr txBox="1">
            <a:spLocks noChangeArrowheads="1"/>
          </p:cNvSpPr>
          <p:nvPr/>
        </p:nvSpPr>
        <p:spPr bwMode="auto">
          <a:xfrm>
            <a:off x="7308850" y="2492375"/>
            <a:ext cx="1428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000">
                <a:solidFill>
                  <a:srgbClr val="FF0066"/>
                </a:solidFill>
                <a:latin typeface="Arial" charset="0"/>
                <a:cs typeface="Arial" charset="0"/>
              </a:rPr>
              <a:t>●</a:t>
            </a:r>
          </a:p>
        </p:txBody>
      </p:sp>
      <p:sp>
        <p:nvSpPr>
          <p:cNvPr id="767055" name="Text Box 79"/>
          <p:cNvSpPr txBox="1">
            <a:spLocks noChangeArrowheads="1"/>
          </p:cNvSpPr>
          <p:nvPr/>
        </p:nvSpPr>
        <p:spPr bwMode="auto">
          <a:xfrm>
            <a:off x="6011863" y="4645025"/>
            <a:ext cx="1428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000">
                <a:solidFill>
                  <a:srgbClr val="FF0066"/>
                </a:solidFill>
                <a:latin typeface="Arial" charset="0"/>
                <a:cs typeface="Arial" charset="0"/>
              </a:rPr>
              <a:t>●</a:t>
            </a:r>
          </a:p>
        </p:txBody>
      </p:sp>
      <p:pic>
        <p:nvPicPr>
          <p:cNvPr id="767057" name="Picture 81" descr="下標籤-修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5314950"/>
            <a:ext cx="2143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7058" name="Text Box 82"/>
          <p:cNvSpPr txBox="1">
            <a:spLocks noChangeArrowheads="1"/>
          </p:cNvSpPr>
          <p:nvPr/>
        </p:nvSpPr>
        <p:spPr bwMode="auto">
          <a:xfrm>
            <a:off x="5653088" y="4645025"/>
            <a:ext cx="1428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000">
                <a:solidFill>
                  <a:srgbClr val="FF0066"/>
                </a:solidFill>
                <a:latin typeface="Arial" charset="0"/>
                <a:cs typeface="Arial" charset="0"/>
              </a:rPr>
              <a:t>●</a:t>
            </a:r>
          </a:p>
        </p:txBody>
      </p:sp>
      <p:sp>
        <p:nvSpPr>
          <p:cNvPr id="98342" name="文字方塊 14">
            <a:hlinkClick r:id="rId14" action="ppaction://hlinksldjump"/>
          </p:cNvPr>
          <p:cNvSpPr txBox="1">
            <a:spLocks noChangeArrowheads="1"/>
          </p:cNvSpPr>
          <p:nvPr/>
        </p:nvSpPr>
        <p:spPr bwMode="auto">
          <a:xfrm>
            <a:off x="1042988" y="3802063"/>
            <a:ext cx="15827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>
                <a:latin typeface="Arial" charset="0"/>
              </a:rPr>
              <a:t>　　　　　　　　　　　　　　　　　</a:t>
            </a:r>
          </a:p>
        </p:txBody>
      </p:sp>
      <p:pic>
        <p:nvPicPr>
          <p:cNvPr id="98343" name="Picture 84" descr="下一頁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8769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7062" name="Rectangle 86"/>
          <p:cNvSpPr>
            <a:spLocks noChangeArrowheads="1"/>
          </p:cNvSpPr>
          <p:nvPr/>
        </p:nvSpPr>
        <p:spPr bwMode="auto">
          <a:xfrm>
            <a:off x="7164388" y="3108325"/>
            <a:ext cx="6477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1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</a:rPr>
              <a:t>命名</a:t>
            </a:r>
          </a:p>
        </p:txBody>
      </p:sp>
      <p:sp>
        <p:nvSpPr>
          <p:cNvPr id="7" name="文字方塊 14"/>
          <p:cNvSpPr txBox="1">
            <a:spLocks noChangeArrowheads="1"/>
          </p:cNvSpPr>
          <p:nvPr/>
        </p:nvSpPr>
        <p:spPr bwMode="auto">
          <a:xfrm>
            <a:off x="7162800" y="2708275"/>
            <a:ext cx="3619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>
                <a:latin typeface="Arial" charset="0"/>
              </a:rPr>
              <a:t>　　　　　　　　　　</a:t>
            </a:r>
          </a:p>
        </p:txBody>
      </p:sp>
      <p:sp>
        <p:nvSpPr>
          <p:cNvPr id="767064" name="Rectangle 88"/>
          <p:cNvSpPr>
            <a:spLocks noChangeArrowheads="1"/>
          </p:cNvSpPr>
          <p:nvPr/>
        </p:nvSpPr>
        <p:spPr bwMode="auto">
          <a:xfrm>
            <a:off x="7235825" y="4260850"/>
            <a:ext cx="1800225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1">
                <a:solidFill>
                  <a:srgbClr val="0066FF"/>
                </a:solidFill>
                <a:latin typeface="Arial" charset="0"/>
                <a:ea typeface="微軟正黑體" pitchFamily="34" charset="-120"/>
              </a:rPr>
              <a:t>就，亦可解為「常常」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100" b="1">
              <a:solidFill>
                <a:srgbClr val="0066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文字方塊 14"/>
          <p:cNvSpPr txBox="1">
            <a:spLocks noChangeArrowheads="1"/>
          </p:cNvSpPr>
          <p:nvPr/>
        </p:nvSpPr>
        <p:spPr bwMode="auto">
          <a:xfrm>
            <a:off x="8386763" y="3860800"/>
            <a:ext cx="3619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>
                <a:latin typeface="Arial" charset="0"/>
              </a:rPr>
              <a:t>　　　　　　　　　　</a:t>
            </a:r>
          </a:p>
        </p:txBody>
      </p:sp>
      <p:sp>
        <p:nvSpPr>
          <p:cNvPr id="767074" name="Text Box 98"/>
          <p:cNvSpPr txBox="1">
            <a:spLocks noChangeArrowheads="1"/>
          </p:cNvSpPr>
          <p:nvPr/>
        </p:nvSpPr>
        <p:spPr bwMode="auto">
          <a:xfrm>
            <a:off x="4068763" y="1404938"/>
            <a:ext cx="1428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000">
                <a:solidFill>
                  <a:srgbClr val="FF0066"/>
                </a:solidFill>
                <a:latin typeface="Arial" charset="0"/>
                <a:cs typeface="Arial" charset="0"/>
              </a:rPr>
              <a:t>●</a:t>
            </a:r>
          </a:p>
        </p:txBody>
      </p:sp>
      <p:sp>
        <p:nvSpPr>
          <p:cNvPr id="3" name="文字方塊 48"/>
          <p:cNvSpPr txBox="1">
            <a:spLocks noChangeArrowheads="1"/>
          </p:cNvSpPr>
          <p:nvPr/>
        </p:nvSpPr>
        <p:spPr bwMode="auto">
          <a:xfrm>
            <a:off x="3635375" y="1125538"/>
            <a:ext cx="30956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100" b="1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</a:rPr>
              <a:t>轉品（名→動）、譬喻</a:t>
            </a:r>
          </a:p>
        </p:txBody>
      </p:sp>
      <p:grpSp>
        <p:nvGrpSpPr>
          <p:cNvPr id="767077" name="Group 101"/>
          <p:cNvGrpSpPr>
            <a:grpSpLocks/>
          </p:cNvGrpSpPr>
          <p:nvPr/>
        </p:nvGrpSpPr>
        <p:grpSpPr bwMode="auto">
          <a:xfrm>
            <a:off x="3130550" y="1268413"/>
            <a:ext cx="361950" cy="322262"/>
            <a:chOff x="249" y="2886"/>
            <a:chExt cx="228" cy="203"/>
          </a:xfrm>
        </p:grpSpPr>
        <p:grpSp>
          <p:nvGrpSpPr>
            <p:cNvPr id="98357" name="Group 12"/>
            <p:cNvGrpSpPr>
              <a:grpSpLocks/>
            </p:cNvGrpSpPr>
            <p:nvPr/>
          </p:nvGrpSpPr>
          <p:grpSpPr bwMode="auto">
            <a:xfrm rot="10762829" flipV="1">
              <a:off x="249" y="2931"/>
              <a:ext cx="228" cy="158"/>
              <a:chOff x="2154" y="3657"/>
              <a:chExt cx="230" cy="137"/>
            </a:xfrm>
          </p:grpSpPr>
          <p:sp>
            <p:nvSpPr>
              <p:cNvPr id="98359" name="Line 41"/>
              <p:cNvSpPr>
                <a:spLocks noChangeShapeType="1"/>
              </p:cNvSpPr>
              <p:nvPr/>
            </p:nvSpPr>
            <p:spPr bwMode="auto">
              <a:xfrm>
                <a:off x="2154" y="3664"/>
                <a:ext cx="227" cy="0"/>
              </a:xfrm>
              <a:prstGeom prst="line">
                <a:avLst/>
              </a:prstGeom>
              <a:noFill/>
              <a:ln w="25400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8360" name="Line 40"/>
              <p:cNvSpPr>
                <a:spLocks noChangeShapeType="1"/>
              </p:cNvSpPr>
              <p:nvPr/>
            </p:nvSpPr>
            <p:spPr bwMode="auto">
              <a:xfrm flipV="1">
                <a:off x="2384" y="3657"/>
                <a:ext cx="0" cy="137"/>
              </a:xfrm>
              <a:prstGeom prst="line">
                <a:avLst/>
              </a:prstGeom>
              <a:noFill/>
              <a:ln w="25400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pic>
          <p:nvPicPr>
            <p:cNvPr id="98358" name="Picture 37" descr="下標籤-修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2886"/>
              <a:ext cx="13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文字方塊 48"/>
          <p:cNvSpPr txBox="1">
            <a:spLocks noChangeArrowheads="1"/>
          </p:cNvSpPr>
          <p:nvPr/>
        </p:nvSpPr>
        <p:spPr bwMode="auto">
          <a:xfrm>
            <a:off x="611188" y="3500438"/>
            <a:ext cx="280828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100" b="1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</a:rPr>
              <a:t>提問、轉品（名→動）</a:t>
            </a:r>
          </a:p>
        </p:txBody>
      </p:sp>
      <p:grpSp>
        <p:nvGrpSpPr>
          <p:cNvPr id="767084" name="Group 108"/>
          <p:cNvGrpSpPr>
            <a:grpSpLocks/>
          </p:cNvGrpSpPr>
          <p:nvPr/>
        </p:nvGrpSpPr>
        <p:grpSpPr bwMode="auto">
          <a:xfrm>
            <a:off x="7234238" y="2276475"/>
            <a:ext cx="361950" cy="322263"/>
            <a:chOff x="249" y="2886"/>
            <a:chExt cx="228" cy="203"/>
          </a:xfrm>
        </p:grpSpPr>
        <p:grpSp>
          <p:nvGrpSpPr>
            <p:cNvPr id="98353" name="Group 12"/>
            <p:cNvGrpSpPr>
              <a:grpSpLocks/>
            </p:cNvGrpSpPr>
            <p:nvPr/>
          </p:nvGrpSpPr>
          <p:grpSpPr bwMode="auto">
            <a:xfrm rot="10762829" flipV="1">
              <a:off x="249" y="2931"/>
              <a:ext cx="228" cy="158"/>
              <a:chOff x="2154" y="3657"/>
              <a:chExt cx="230" cy="137"/>
            </a:xfrm>
          </p:grpSpPr>
          <p:sp>
            <p:nvSpPr>
              <p:cNvPr id="98355" name="Line 41"/>
              <p:cNvSpPr>
                <a:spLocks noChangeShapeType="1"/>
              </p:cNvSpPr>
              <p:nvPr/>
            </p:nvSpPr>
            <p:spPr bwMode="auto">
              <a:xfrm>
                <a:off x="2154" y="3664"/>
                <a:ext cx="227" cy="0"/>
              </a:xfrm>
              <a:prstGeom prst="line">
                <a:avLst/>
              </a:prstGeom>
              <a:noFill/>
              <a:ln w="25400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8356" name="Line 40"/>
              <p:cNvSpPr>
                <a:spLocks noChangeShapeType="1"/>
              </p:cNvSpPr>
              <p:nvPr/>
            </p:nvSpPr>
            <p:spPr bwMode="auto">
              <a:xfrm flipV="1">
                <a:off x="2384" y="3657"/>
                <a:ext cx="0" cy="137"/>
              </a:xfrm>
              <a:prstGeom prst="line">
                <a:avLst/>
              </a:prstGeom>
              <a:noFill/>
              <a:ln w="25400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pic>
          <p:nvPicPr>
            <p:cNvPr id="98354" name="Picture 37" descr="下標籤-修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2886"/>
              <a:ext cx="13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670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70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670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701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670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70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670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70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670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702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67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703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67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705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 nodeType="clickPar">
                      <p:stCondLst>
                        <p:cond delay="0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767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7077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767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 nodeType="clickPar">
                      <p:stCondLst>
                        <p:cond delay="0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7084"/>
                  </p:tgtEl>
                </p:cond>
              </p:nextCondLst>
            </p:seq>
          </p:childTnLst>
        </p:cTn>
      </p:par>
    </p:tnLst>
    <p:bldLst>
      <p:bldP spid="49" grpId="0"/>
      <p:bldP spid="49" grpId="1"/>
      <p:bldP spid="767006" grpId="0"/>
      <p:bldP spid="767006" grpId="1"/>
      <p:bldP spid="767010" grpId="0"/>
      <p:bldP spid="767010" grpId="1"/>
      <p:bldP spid="767012" grpId="0"/>
      <p:bldP spid="767012" grpId="1"/>
      <p:bldP spid="767014" grpId="0"/>
      <p:bldP spid="767014" grpId="1"/>
      <p:bldP spid="767016" grpId="0"/>
      <p:bldP spid="767016" grpId="1"/>
      <p:bldP spid="4" grpId="0"/>
      <p:bldP spid="4" grpId="1"/>
      <p:bldP spid="5" grpId="0"/>
      <p:bldP spid="5" grpId="1"/>
      <p:bldP spid="767052" grpId="0"/>
      <p:bldP spid="767052" grpId="1"/>
      <p:bldP spid="767055" grpId="0"/>
      <p:bldP spid="767055" grpId="1"/>
      <p:bldP spid="767058" grpId="0"/>
      <p:bldP spid="767058" grpId="1"/>
      <p:bldP spid="767062" grpId="0"/>
      <p:bldP spid="767062" grpId="1"/>
      <p:bldP spid="767064" grpId="0"/>
      <p:bldP spid="767064" grpId="1"/>
      <p:bldP spid="767074" grpId="0"/>
      <p:bldP spid="767074" grpId="1"/>
      <p:bldP spid="3" grpId="0"/>
      <p:bldP spid="3" grpId="1"/>
      <p:bldP spid="10" grpId="0"/>
      <p:bldP spid="1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散文    </a:t>
            </a:r>
            <a:r>
              <a:rPr lang="en-US" altLang="zh-TW" b="1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b="1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明清古文流派</a:t>
            </a:r>
            <a:endParaRPr lang="zh-TW" altLang="en-US" smtClean="0">
              <a:solidFill>
                <a:srgbClr val="0000FF"/>
              </a:solidFill>
            </a:endParaRPr>
          </a:p>
        </p:txBody>
      </p:sp>
      <p:sp>
        <p:nvSpPr>
          <p:cNvPr id="2355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清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1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桐城派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－（方苞、（劉大櫆）、（姚鼐）（古文辭類篆）學行繼程朱之後，文章介韓歐之間：主張義法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陽湖派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惲敬、張惠言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湘鄉派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（曾國藩）：（辭章）、（義理）、（考據）、（經濟）並重</a:t>
            </a:r>
            <a:br>
              <a:rPr lang="zh-TW" altLang="en-US" b="1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b="1" smtClean="0">
                <a:latin typeface="標楷體" pitchFamily="65" charset="-120"/>
                <a:ea typeface="標楷體" pitchFamily="65" charset="-120"/>
              </a:rPr>
            </a:br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47469395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3"/>
          <p:cNvSpPr>
            <a:spLocks/>
          </p:cNvSpPr>
          <p:nvPr/>
        </p:nvSpPr>
        <p:spPr bwMode="auto">
          <a:xfrm>
            <a:off x="1187450" y="1268413"/>
            <a:ext cx="7129463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lnSpc>
                <a:spcPct val="250000"/>
              </a:lnSpc>
              <a:buFont typeface="Arial" charset="0"/>
              <a:buNone/>
            </a:pPr>
            <a:r>
              <a:rPr kumimoji="0" lang="zh-TW" altLang="en-US" u="sng">
                <a:solidFill>
                  <a:srgbClr val="0066FF"/>
                </a:solidFill>
                <a:ea typeface="標楷體" pitchFamily="65" charset="-120"/>
              </a:rPr>
              <a:t>醉翁之意不在酒</a:t>
            </a:r>
            <a:r>
              <a:rPr kumimoji="0" lang="zh-TW" altLang="en-US" u="sng">
                <a:ea typeface="標楷體" pitchFamily="65" charset="-120"/>
              </a:rPr>
              <a:t>，在乎山水之間也</a:t>
            </a:r>
            <a:r>
              <a:rPr kumimoji="0" lang="zh-TW" altLang="en-US">
                <a:ea typeface="標楷體" pitchFamily="65" charset="-120"/>
              </a:rPr>
              <a:t>。</a:t>
            </a:r>
          </a:p>
          <a:p>
            <a:pPr>
              <a:lnSpc>
                <a:spcPct val="250000"/>
              </a:lnSpc>
              <a:buFont typeface="Arial" charset="0"/>
              <a:buNone/>
            </a:pPr>
            <a:r>
              <a:rPr kumimoji="0" lang="zh-TW" altLang="en-US" u="sng">
                <a:ea typeface="標楷體" pitchFamily="65" charset="-120"/>
              </a:rPr>
              <a:t>山水之樂，得之</a:t>
            </a:r>
            <a:r>
              <a:rPr kumimoji="0" lang="zh-TW" altLang="en-US" u="sng">
                <a:solidFill>
                  <a:srgbClr val="0066FF"/>
                </a:solidFill>
                <a:ea typeface="標楷體" pitchFamily="65" charset="-120"/>
              </a:rPr>
              <a:t>心</a:t>
            </a:r>
            <a:r>
              <a:rPr kumimoji="0" lang="zh-TW" altLang="en-US" u="sng">
                <a:ea typeface="標楷體" pitchFamily="65" charset="-120"/>
              </a:rPr>
              <a:t>而寓　之酒也</a:t>
            </a:r>
            <a:r>
              <a:rPr kumimoji="0" lang="zh-TW" altLang="en-US">
                <a:ea typeface="標楷體" pitchFamily="65" charset="-120"/>
              </a:rPr>
              <a:t>。</a:t>
            </a:r>
          </a:p>
        </p:txBody>
      </p:sp>
      <p:pic>
        <p:nvPicPr>
          <p:cNvPr id="99331" name="Picture 3" descr="上方ICON-語譯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895350"/>
            <a:ext cx="10985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2" name="Picture 4" descr="下一頁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5546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3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第一段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pic>
        <p:nvPicPr>
          <p:cNvPr id="99334" name="圖片 17" descr="下方ICON-回目次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25" y="6157913"/>
            <a:ext cx="1042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5" name="Picture 7" descr="下ICON-課堂Q&amp;A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0" y="895350"/>
            <a:ext cx="1122363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6" name="Picture 8" descr="12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322638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10" name="Rectangle 10"/>
          <p:cNvSpPr>
            <a:spLocks noChangeArrowheads="1"/>
          </p:cNvSpPr>
          <p:nvPr/>
        </p:nvSpPr>
        <p:spPr bwMode="auto">
          <a:xfrm>
            <a:off x="4140200" y="3789363"/>
            <a:ext cx="6477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1">
                <a:solidFill>
                  <a:srgbClr val="0066FF"/>
                </a:solidFill>
                <a:latin typeface="Arial" charset="0"/>
                <a:ea typeface="微軟正黑體" pitchFamily="34" charset="-120"/>
              </a:rPr>
              <a:t>心靈</a:t>
            </a:r>
            <a:endParaRPr lang="zh-TW" altLang="en-US" sz="2100" b="1">
              <a:solidFill>
                <a:srgbClr val="0066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4138613" y="3389313"/>
            <a:ext cx="3619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>
                <a:latin typeface="Arial" charset="0"/>
              </a:rPr>
              <a:t>　　　　　　　　　　</a:t>
            </a:r>
          </a:p>
        </p:txBody>
      </p:sp>
      <p:sp>
        <p:nvSpPr>
          <p:cNvPr id="768012" name="Rectangle 12"/>
          <p:cNvSpPr>
            <a:spLocks noChangeArrowheads="1"/>
          </p:cNvSpPr>
          <p:nvPr/>
        </p:nvSpPr>
        <p:spPr bwMode="auto">
          <a:xfrm>
            <a:off x="1331913" y="2349500"/>
            <a:ext cx="5688012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1">
                <a:solidFill>
                  <a:srgbClr val="339933"/>
                </a:solidFill>
                <a:latin typeface="Arial" charset="0"/>
                <a:ea typeface="微軟正黑體" pitchFamily="34" charset="-120"/>
              </a:rPr>
              <a:t>醉翁的心意不在喝酒，而在於山水之間。歐陽脩欲藉山水來洗滌自己的心胸。後人以「醉翁之意不在酒」比喻別有用心，或言在此而意在彼</a:t>
            </a:r>
          </a:p>
        </p:txBody>
      </p:sp>
      <p:pic>
        <p:nvPicPr>
          <p:cNvPr id="768013" name="Picture 13" descr="下標籤-意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420938"/>
            <a:ext cx="2143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14" name="Rectangle 14"/>
          <p:cNvSpPr>
            <a:spLocks noChangeArrowheads="1"/>
          </p:cNvSpPr>
          <p:nvPr/>
        </p:nvSpPr>
        <p:spPr bwMode="auto">
          <a:xfrm>
            <a:off x="1366838" y="3716338"/>
            <a:ext cx="248443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1">
                <a:solidFill>
                  <a:srgbClr val="339933"/>
                </a:solidFill>
                <a:latin typeface="Arial" charset="0"/>
                <a:ea typeface="微軟正黑體" pitchFamily="34" charset="-120"/>
              </a:rPr>
              <a:t>寄情山水，以酒自娛</a:t>
            </a:r>
          </a:p>
        </p:txBody>
      </p:sp>
      <p:pic>
        <p:nvPicPr>
          <p:cNvPr id="768015" name="Picture 15" descr="下標籤-意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663" y="3716338"/>
            <a:ext cx="2143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16" name="Text Box 16"/>
          <p:cNvSpPr txBox="1">
            <a:spLocks noChangeArrowheads="1"/>
          </p:cNvSpPr>
          <p:nvPr/>
        </p:nvSpPr>
        <p:spPr bwMode="auto">
          <a:xfrm>
            <a:off x="1836738" y="1806575"/>
            <a:ext cx="1428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000">
                <a:solidFill>
                  <a:srgbClr val="FF0066"/>
                </a:solidFill>
                <a:latin typeface="Arial" charset="0"/>
                <a:cs typeface="Arial" charset="0"/>
              </a:rPr>
              <a:t>●</a:t>
            </a:r>
          </a:p>
        </p:txBody>
      </p:sp>
      <p:sp>
        <p:nvSpPr>
          <p:cNvPr id="49" name="文字方塊 48"/>
          <p:cNvSpPr txBox="1">
            <a:spLocks noChangeArrowheads="1"/>
          </p:cNvSpPr>
          <p:nvPr/>
        </p:nvSpPr>
        <p:spPr bwMode="auto">
          <a:xfrm>
            <a:off x="1547813" y="1557338"/>
            <a:ext cx="187166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1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</a:rPr>
              <a:t>頂真（接上頁）</a:t>
            </a:r>
          </a:p>
        </p:txBody>
      </p:sp>
      <p:pic>
        <p:nvPicPr>
          <p:cNvPr id="768018" name="Picture 18" descr="下標籤-修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589088"/>
            <a:ext cx="2143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19" name="Text Box 19"/>
          <p:cNvSpPr txBox="1">
            <a:spLocks noChangeArrowheads="1"/>
          </p:cNvSpPr>
          <p:nvPr/>
        </p:nvSpPr>
        <p:spPr bwMode="auto">
          <a:xfrm>
            <a:off x="1403350" y="1798638"/>
            <a:ext cx="1428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000">
                <a:solidFill>
                  <a:srgbClr val="FF0066"/>
                </a:solidFill>
                <a:latin typeface="Arial" charset="0"/>
                <a:cs typeface="Arial" charset="0"/>
              </a:rPr>
              <a:t>●</a:t>
            </a:r>
          </a:p>
        </p:txBody>
      </p:sp>
      <p:sp>
        <p:nvSpPr>
          <p:cNvPr id="99347" name="文字方塊 14">
            <a:hlinkClick r:id="rId14" action="ppaction://hlinksldjump"/>
          </p:cNvPr>
          <p:cNvSpPr txBox="1">
            <a:spLocks noChangeArrowheads="1"/>
          </p:cNvSpPr>
          <p:nvPr/>
        </p:nvSpPr>
        <p:spPr bwMode="auto">
          <a:xfrm>
            <a:off x="1258888" y="2060575"/>
            <a:ext cx="28082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>
                <a:latin typeface="Arial" charset="0"/>
              </a:rPr>
              <a:t>　　　　　　　　　　　　　　　　　　　　　　　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680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80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680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801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680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8018"/>
                  </p:tgtEl>
                </p:cond>
              </p:nextCondLst>
            </p:seq>
          </p:childTnLst>
        </p:cTn>
      </p:par>
    </p:tnLst>
    <p:bldLst>
      <p:bldP spid="768010" grpId="0"/>
      <p:bldP spid="768010" grpId="1"/>
      <p:bldP spid="768012" grpId="0"/>
      <p:bldP spid="768012" grpId="1"/>
      <p:bldP spid="768014" grpId="0"/>
      <p:bldP spid="768014" grpId="1"/>
      <p:bldP spid="768016" grpId="0"/>
      <p:bldP spid="768016" grpId="1"/>
      <p:bldP spid="49" grpId="0"/>
      <p:bldP spid="49" grpId="1"/>
      <p:bldP spid="768019" grpId="0"/>
      <p:bldP spid="768019" grpId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3"/>
          <p:cNvSpPr>
            <a:spLocks/>
          </p:cNvSpPr>
          <p:nvPr/>
        </p:nvSpPr>
        <p:spPr bwMode="auto">
          <a:xfrm>
            <a:off x="611188" y="1125538"/>
            <a:ext cx="8208962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lnSpc>
                <a:spcPct val="230000"/>
              </a:lnSpc>
              <a:buFont typeface="Arial" charset="0"/>
              <a:buNone/>
            </a:pPr>
            <a:r>
              <a:rPr kumimoji="0" lang="zh-TW" altLang="en-US">
                <a:solidFill>
                  <a:srgbClr val="0066FF"/>
                </a:solidFill>
                <a:ea typeface="標楷體" pitchFamily="65" charset="-120"/>
              </a:rPr>
              <a:t>若夫</a:t>
            </a:r>
            <a:r>
              <a:rPr kumimoji="0" lang="zh-TW" altLang="en-US">
                <a:ea typeface="標楷體" pitchFamily="65" charset="-120"/>
              </a:rPr>
              <a:t>　　</a:t>
            </a:r>
            <a:r>
              <a:rPr kumimoji="0" lang="zh-TW" altLang="en-US" u="sng">
                <a:ea typeface="標楷體" pitchFamily="65" charset="-120"/>
              </a:rPr>
              <a:t>日出而林霏　開　，雲歸　而巖穴暝　　</a:t>
            </a:r>
            <a:r>
              <a:rPr kumimoji="0" lang="zh-TW" altLang="en-US">
                <a:ea typeface="標楷體" pitchFamily="65" charset="-120"/>
              </a:rPr>
              <a:t>，</a:t>
            </a:r>
            <a:r>
              <a:rPr kumimoji="0" lang="zh-TW" altLang="en-US" u="sng">
                <a:ea typeface="標楷體" pitchFamily="65" charset="-120"/>
              </a:rPr>
              <a:t>晦明　變化者，山間之朝　暮也</a:t>
            </a:r>
            <a:r>
              <a:rPr kumimoji="0" lang="zh-TW" altLang="en-US">
                <a:ea typeface="標楷體" pitchFamily="65" charset="-120"/>
              </a:rPr>
              <a:t>。</a:t>
            </a:r>
            <a:r>
              <a:rPr kumimoji="0" lang="zh-TW" altLang="en-US" u="sng">
                <a:ea typeface="標楷體" pitchFamily="65" charset="-120"/>
              </a:rPr>
              <a:t>野芳發而幽香　，佳木秀而繁陰　　，風霜高潔　，水落而石出　者，山間之四時也</a:t>
            </a:r>
            <a:r>
              <a:rPr kumimoji="0" lang="zh-TW" altLang="en-US">
                <a:ea typeface="標楷體" pitchFamily="65" charset="-120"/>
              </a:rPr>
              <a:t>。</a:t>
            </a:r>
            <a:endParaRPr kumimoji="0" lang="en-US" altLang="zh-TW">
              <a:ea typeface="標楷體" pitchFamily="65" charset="-120"/>
            </a:endParaRPr>
          </a:p>
        </p:txBody>
      </p:sp>
      <p:pic>
        <p:nvPicPr>
          <p:cNvPr id="100355" name="Picture 3" descr="上方ICON-段落大意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890588"/>
            <a:ext cx="10985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6" name="Picture 4" descr="上方ICON-段析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895350"/>
            <a:ext cx="10985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7" name="Picture 5" descr="上方ICON-語譯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038" y="895350"/>
            <a:ext cx="10985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8" name="Picture 6" descr="下一頁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8769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9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第二段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sp>
        <p:nvSpPr>
          <p:cNvPr id="100360" name="Text Box 48"/>
          <p:cNvSpPr txBox="1">
            <a:spLocks noChangeArrowheads="1"/>
          </p:cNvSpPr>
          <p:nvPr/>
        </p:nvSpPr>
        <p:spPr bwMode="auto">
          <a:xfrm>
            <a:off x="4356100" y="1773238"/>
            <a:ext cx="36671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200" b="1">
                <a:latin typeface="Arial" charset="0"/>
                <a:ea typeface="標楷體" pitchFamily="65" charset="-120"/>
              </a:rPr>
              <a:t>ㄈㄟ</a:t>
            </a:r>
          </a:p>
        </p:txBody>
      </p:sp>
      <p:sp>
        <p:nvSpPr>
          <p:cNvPr id="100361" name="Text Box 49"/>
          <p:cNvSpPr txBox="1">
            <a:spLocks noChangeArrowheads="1"/>
          </p:cNvSpPr>
          <p:nvPr/>
        </p:nvSpPr>
        <p:spPr bwMode="auto">
          <a:xfrm>
            <a:off x="6797675" y="2852738"/>
            <a:ext cx="36671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200" b="1">
                <a:latin typeface="Arial" charset="0"/>
                <a:ea typeface="標楷體" pitchFamily="65" charset="-120"/>
              </a:rPr>
              <a:t>ㄓㄠ</a:t>
            </a:r>
          </a:p>
        </p:txBody>
      </p:sp>
      <p:grpSp>
        <p:nvGrpSpPr>
          <p:cNvPr id="100362" name="Group 68"/>
          <p:cNvGrpSpPr>
            <a:grpSpLocks/>
          </p:cNvGrpSpPr>
          <p:nvPr/>
        </p:nvGrpSpPr>
        <p:grpSpPr bwMode="auto">
          <a:xfrm>
            <a:off x="1116013" y="2709863"/>
            <a:ext cx="431800" cy="647700"/>
            <a:chOff x="748" y="1752"/>
            <a:chExt cx="272" cy="408"/>
          </a:xfrm>
        </p:grpSpPr>
        <p:sp>
          <p:nvSpPr>
            <p:cNvPr id="100396" name="Text Box 51"/>
            <p:cNvSpPr txBox="1">
              <a:spLocks noChangeArrowheads="1"/>
            </p:cNvSpPr>
            <p:nvPr/>
          </p:nvSpPr>
          <p:spPr bwMode="auto">
            <a:xfrm>
              <a:off x="748" y="1752"/>
              <a:ext cx="231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latin typeface="Arial" charset="0"/>
                  <a:ea typeface="標楷體" pitchFamily="65" charset="-120"/>
                </a:rPr>
                <a:t>ㄇㄧㄥ</a:t>
              </a:r>
            </a:p>
          </p:txBody>
        </p:sp>
        <p:pic>
          <p:nvPicPr>
            <p:cNvPr id="100397" name="Picture 52" descr="黑-二聲-小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" y="1888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0363" name="Group 53"/>
          <p:cNvGrpSpPr>
            <a:grpSpLocks/>
          </p:cNvGrpSpPr>
          <p:nvPr/>
        </p:nvGrpSpPr>
        <p:grpSpPr bwMode="auto">
          <a:xfrm>
            <a:off x="1476375" y="1773238"/>
            <a:ext cx="431800" cy="647700"/>
            <a:chOff x="4694" y="1026"/>
            <a:chExt cx="272" cy="408"/>
          </a:xfrm>
        </p:grpSpPr>
        <p:sp>
          <p:nvSpPr>
            <p:cNvPr id="100394" name="Text Box 54"/>
            <p:cNvSpPr txBox="1">
              <a:spLocks noChangeArrowheads="1"/>
            </p:cNvSpPr>
            <p:nvPr/>
          </p:nvSpPr>
          <p:spPr bwMode="auto">
            <a:xfrm>
              <a:off x="4694" y="1026"/>
              <a:ext cx="231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latin typeface="Arial" charset="0"/>
                  <a:ea typeface="標楷體" pitchFamily="65" charset="-120"/>
                </a:rPr>
                <a:t>ㄈㄨ</a:t>
              </a:r>
            </a:p>
          </p:txBody>
        </p:sp>
        <p:pic>
          <p:nvPicPr>
            <p:cNvPr id="100395" name="Picture 55" descr="黑-二聲-小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0" y="1071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0364" name="Picture 56" descr="21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5121275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65" name="Picture 57" descr="14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809750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66" name="Picture 58" descr="15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1809750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67" name="Picture 59" descr="19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005263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68" name="Picture 60" descr="20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5157788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0369" name="Group 61"/>
          <p:cNvGrpSpPr>
            <a:grpSpLocks/>
          </p:cNvGrpSpPr>
          <p:nvPr/>
        </p:nvGrpSpPr>
        <p:grpSpPr bwMode="auto">
          <a:xfrm>
            <a:off x="6372225" y="4005263"/>
            <a:ext cx="431800" cy="647700"/>
            <a:chOff x="3651" y="3566"/>
            <a:chExt cx="272" cy="408"/>
          </a:xfrm>
        </p:grpSpPr>
        <p:sp>
          <p:nvSpPr>
            <p:cNvPr id="100392" name="Text Box 62"/>
            <p:cNvSpPr txBox="1">
              <a:spLocks noChangeArrowheads="1"/>
            </p:cNvSpPr>
            <p:nvPr/>
          </p:nvSpPr>
          <p:spPr bwMode="auto">
            <a:xfrm>
              <a:off x="3651" y="3566"/>
              <a:ext cx="231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latin typeface="Arial" charset="0"/>
                  <a:ea typeface="標楷體" pitchFamily="65" charset="-120"/>
                </a:rPr>
                <a:t>ㄧㄣ</a:t>
              </a:r>
            </a:p>
          </p:txBody>
        </p:sp>
        <p:pic>
          <p:nvPicPr>
            <p:cNvPr id="100393" name="Picture 63" descr="黑-四聲-小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7" y="3657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0370" name="Picture 67" descr="13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809750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71" name="Picture 69" descr="17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889250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72" name="Picture 70" descr="18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650" y="4005263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9096" name="Rectangle 72"/>
          <p:cNvSpPr>
            <a:spLocks noChangeArrowheads="1"/>
          </p:cNvSpPr>
          <p:nvPr/>
        </p:nvSpPr>
        <p:spPr bwMode="auto">
          <a:xfrm>
            <a:off x="757238" y="1412875"/>
            <a:ext cx="6477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1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</a:rPr>
              <a:t>至於</a:t>
            </a:r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755650" y="1844675"/>
            <a:ext cx="7921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>
                <a:latin typeface="Arial" charset="0"/>
              </a:rPr>
              <a:t>　　　　　　　　　　　　　　</a:t>
            </a:r>
          </a:p>
        </p:txBody>
      </p:sp>
      <p:sp>
        <p:nvSpPr>
          <p:cNvPr id="769098" name="Rectangle 74"/>
          <p:cNvSpPr>
            <a:spLocks noChangeArrowheads="1"/>
          </p:cNvSpPr>
          <p:nvPr/>
        </p:nvSpPr>
        <p:spPr bwMode="auto">
          <a:xfrm>
            <a:off x="2339975" y="2205038"/>
            <a:ext cx="62642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1">
                <a:solidFill>
                  <a:srgbClr val="339933"/>
                </a:solidFill>
                <a:latin typeface="Arial" charset="0"/>
                <a:ea typeface="微軟正黑體" pitchFamily="34" charset="-120"/>
              </a:rPr>
              <a:t>前句寫朝景，後句寫暮景，呈現琅邪山清晨與黃昏景觀的變化</a:t>
            </a:r>
          </a:p>
        </p:txBody>
      </p:sp>
      <p:pic>
        <p:nvPicPr>
          <p:cNvPr id="769099" name="Picture 75" descr="下標籤-意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284538"/>
            <a:ext cx="2143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9100" name="Rectangle 76"/>
          <p:cNvSpPr>
            <a:spLocks noChangeArrowheads="1"/>
          </p:cNvSpPr>
          <p:nvPr/>
        </p:nvSpPr>
        <p:spPr bwMode="auto">
          <a:xfrm>
            <a:off x="2339975" y="3284538"/>
            <a:ext cx="56165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1">
                <a:solidFill>
                  <a:srgbClr val="339933"/>
                </a:solidFill>
                <a:latin typeface="微軟正黑體" pitchFamily="34" charset="-120"/>
                <a:ea typeface="微軟正黑體" pitchFamily="34" charset="-120"/>
              </a:rPr>
              <a:t>意境略同於范仲淹</a:t>
            </a:r>
            <a:r>
              <a:rPr lang="en-US" altLang="zh-TW" sz="2100" b="1">
                <a:solidFill>
                  <a:srgbClr val="339933"/>
                </a:solidFill>
                <a:latin typeface="微軟正黑體" pitchFamily="34" charset="-120"/>
                <a:ea typeface="微軟正黑體" pitchFamily="34" charset="-120"/>
              </a:rPr>
              <a:t>〈</a:t>
            </a:r>
            <a:r>
              <a:rPr lang="zh-TW" altLang="en-US" sz="2100" b="1">
                <a:solidFill>
                  <a:srgbClr val="339933"/>
                </a:solidFill>
                <a:latin typeface="微軟正黑體" pitchFamily="34" charset="-120"/>
                <a:ea typeface="微軟正黑體" pitchFamily="34" charset="-120"/>
              </a:rPr>
              <a:t>岳陽樓記</a:t>
            </a:r>
            <a:r>
              <a:rPr lang="en-US" altLang="zh-TW" sz="2100" b="1">
                <a:solidFill>
                  <a:srgbClr val="339933"/>
                </a:solidFill>
                <a:latin typeface="微軟正黑體" pitchFamily="34" charset="-120"/>
                <a:ea typeface="微軟正黑體" pitchFamily="34" charset="-120"/>
              </a:rPr>
              <a:t>〉</a:t>
            </a:r>
            <a:r>
              <a:rPr lang="zh-TW" altLang="en-US" sz="2100" b="1">
                <a:solidFill>
                  <a:srgbClr val="339933"/>
                </a:solidFill>
                <a:latin typeface="微軟正黑體" pitchFamily="34" charset="-120"/>
                <a:ea typeface="微軟正黑體" pitchFamily="34" charset="-120"/>
              </a:rPr>
              <a:t>：「朝暉夕陰，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1">
                <a:solidFill>
                  <a:srgbClr val="339933"/>
                </a:solidFill>
                <a:latin typeface="微軟正黑體" pitchFamily="34" charset="-120"/>
                <a:ea typeface="微軟正黑體" pitchFamily="34" charset="-120"/>
              </a:rPr>
              <a:t>氣象萬千。」</a:t>
            </a:r>
            <a:endParaRPr lang="en-US" altLang="zh-TW" sz="2100" b="1">
              <a:solidFill>
                <a:srgbClr val="339933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769101" name="Picture 77" descr="下標籤-意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138" y="3284538"/>
            <a:ext cx="2143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9103" name="Picture 79" descr="下標籤-意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516563"/>
            <a:ext cx="2143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9102" name="Rectangle 78"/>
          <p:cNvSpPr>
            <a:spLocks noChangeArrowheads="1"/>
          </p:cNvSpPr>
          <p:nvPr/>
        </p:nvSpPr>
        <p:spPr bwMode="auto">
          <a:xfrm>
            <a:off x="2124075" y="4437063"/>
            <a:ext cx="43926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1">
                <a:solidFill>
                  <a:srgbClr val="339933"/>
                </a:solidFill>
                <a:latin typeface="Arial" charset="0"/>
                <a:ea typeface="微軟正黑體" pitchFamily="34" charset="-120"/>
              </a:rPr>
              <a:t>描寫琅邪山四季風光之美，各有其趣</a:t>
            </a:r>
          </a:p>
        </p:txBody>
      </p:sp>
      <p:sp>
        <p:nvSpPr>
          <p:cNvPr id="769104" name="Rectangle 80"/>
          <p:cNvSpPr>
            <a:spLocks noChangeArrowheads="1"/>
          </p:cNvSpPr>
          <p:nvPr/>
        </p:nvSpPr>
        <p:spPr bwMode="auto">
          <a:xfrm>
            <a:off x="755650" y="3716338"/>
            <a:ext cx="6477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1">
                <a:solidFill>
                  <a:srgbClr val="339933"/>
                </a:solidFill>
                <a:latin typeface="Arial" charset="0"/>
                <a:ea typeface="微軟正黑體" pitchFamily="34" charset="-120"/>
              </a:rPr>
              <a:t>春景</a:t>
            </a:r>
          </a:p>
        </p:txBody>
      </p:sp>
      <p:sp>
        <p:nvSpPr>
          <p:cNvPr id="769105" name="Rectangle 81"/>
          <p:cNvSpPr>
            <a:spLocks noChangeArrowheads="1"/>
          </p:cNvSpPr>
          <p:nvPr/>
        </p:nvSpPr>
        <p:spPr bwMode="auto">
          <a:xfrm>
            <a:off x="7669213" y="3716338"/>
            <a:ext cx="6477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1">
                <a:solidFill>
                  <a:srgbClr val="339933"/>
                </a:solidFill>
                <a:latin typeface="Arial" charset="0"/>
                <a:ea typeface="微軟正黑體" pitchFamily="34" charset="-120"/>
              </a:rPr>
              <a:t>秋景</a:t>
            </a:r>
          </a:p>
        </p:txBody>
      </p:sp>
      <p:sp>
        <p:nvSpPr>
          <p:cNvPr id="769106" name="Rectangle 82"/>
          <p:cNvSpPr>
            <a:spLocks noChangeArrowheads="1"/>
          </p:cNvSpPr>
          <p:nvPr/>
        </p:nvSpPr>
        <p:spPr bwMode="auto">
          <a:xfrm>
            <a:off x="4068763" y="3716338"/>
            <a:ext cx="6477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1">
                <a:solidFill>
                  <a:srgbClr val="339933"/>
                </a:solidFill>
                <a:latin typeface="Arial" charset="0"/>
                <a:ea typeface="微軟正黑體" pitchFamily="34" charset="-120"/>
              </a:rPr>
              <a:t>夏景</a:t>
            </a:r>
          </a:p>
        </p:txBody>
      </p:sp>
      <p:sp>
        <p:nvSpPr>
          <p:cNvPr id="769107" name="Rectangle 83"/>
          <p:cNvSpPr>
            <a:spLocks noChangeArrowheads="1"/>
          </p:cNvSpPr>
          <p:nvPr/>
        </p:nvSpPr>
        <p:spPr bwMode="auto">
          <a:xfrm>
            <a:off x="2411413" y="4837113"/>
            <a:ext cx="6477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1">
                <a:solidFill>
                  <a:srgbClr val="339933"/>
                </a:solidFill>
                <a:latin typeface="Arial" charset="0"/>
                <a:ea typeface="微軟正黑體" pitchFamily="34" charset="-120"/>
              </a:rPr>
              <a:t>冬景</a:t>
            </a:r>
          </a:p>
        </p:txBody>
      </p:sp>
      <p:sp>
        <p:nvSpPr>
          <p:cNvPr id="100385" name="Freeform 85"/>
          <p:cNvSpPr>
            <a:spLocks/>
          </p:cNvSpPr>
          <p:nvPr/>
        </p:nvSpPr>
        <p:spPr bwMode="auto">
          <a:xfrm rot="10800000">
            <a:off x="1403350" y="5516563"/>
            <a:ext cx="215900" cy="215900"/>
          </a:xfrm>
          <a:custGeom>
            <a:avLst/>
            <a:gdLst>
              <a:gd name="T0" fmla="*/ 0 w 124"/>
              <a:gd name="T1" fmla="*/ 2147483647 h 121"/>
              <a:gd name="T2" fmla="*/ 2147483647 w 124"/>
              <a:gd name="T3" fmla="*/ 0 h 121"/>
              <a:gd name="T4" fmla="*/ 2147483647 w 124"/>
              <a:gd name="T5" fmla="*/ 2147483647 h 1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100386" name="Group 86"/>
          <p:cNvGrpSpPr>
            <a:grpSpLocks/>
          </p:cNvGrpSpPr>
          <p:nvPr/>
        </p:nvGrpSpPr>
        <p:grpSpPr bwMode="auto">
          <a:xfrm rot="10800000">
            <a:off x="7596188" y="4437063"/>
            <a:ext cx="360362" cy="215900"/>
            <a:chOff x="2154" y="3657"/>
            <a:chExt cx="230" cy="137"/>
          </a:xfrm>
        </p:grpSpPr>
        <p:sp>
          <p:nvSpPr>
            <p:cNvPr id="100390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0391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49" name="文字方塊 48"/>
          <p:cNvSpPr txBox="1">
            <a:spLocks noChangeArrowheads="1"/>
          </p:cNvSpPr>
          <p:nvPr/>
        </p:nvSpPr>
        <p:spPr bwMode="auto">
          <a:xfrm>
            <a:off x="7164388" y="4516438"/>
            <a:ext cx="16557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1">
                <a:solidFill>
                  <a:srgbClr val="FF0066"/>
                </a:solidFill>
                <a:latin typeface="Arial" charset="0"/>
                <a:ea typeface="微軟正黑體" pitchFamily="34" charset="-120"/>
              </a:rPr>
              <a:t>　　　錯綜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1">
                <a:solidFill>
                  <a:srgbClr val="FF0066"/>
                </a:solidFill>
                <a:latin typeface="Arial" charset="0"/>
                <a:ea typeface="微軟正黑體" pitchFamily="34" charset="-120"/>
              </a:rPr>
              <a:t>（風高霜潔）</a:t>
            </a:r>
          </a:p>
        </p:txBody>
      </p:sp>
      <p:pic>
        <p:nvPicPr>
          <p:cNvPr id="769114" name="Picture 90" descr="下標籤-修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4508500"/>
            <a:ext cx="2143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89" name="Picture 91" descr="16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924175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69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909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69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910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69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91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69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9103"/>
                  </p:tgtEl>
                </p:cond>
              </p:nextCondLst>
            </p:seq>
          </p:childTnLst>
        </p:cTn>
      </p:par>
    </p:tnLst>
    <p:bldLst>
      <p:bldP spid="769096" grpId="0"/>
      <p:bldP spid="769096" grpId="1"/>
      <p:bldP spid="769098" grpId="0"/>
      <p:bldP spid="769098" grpId="1"/>
      <p:bldP spid="769100" grpId="0"/>
      <p:bldP spid="769100" grpId="1"/>
      <p:bldP spid="769102" grpId="0"/>
      <p:bldP spid="769102" grpId="1"/>
      <p:bldP spid="769104" grpId="0"/>
      <p:bldP spid="769104" grpId="1"/>
      <p:bldP spid="769105" grpId="0"/>
      <p:bldP spid="769105" grpId="1"/>
      <p:bldP spid="769106" grpId="0"/>
      <p:bldP spid="769106" grpId="1"/>
      <p:bldP spid="769107" grpId="0"/>
      <p:bldP spid="769107" grpId="1"/>
      <p:bldP spid="49" grpId="0"/>
      <p:bldP spid="49" grpId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3"/>
          <p:cNvSpPr>
            <a:spLocks/>
          </p:cNvSpPr>
          <p:nvPr/>
        </p:nvSpPr>
        <p:spPr bwMode="auto">
          <a:xfrm>
            <a:off x="754063" y="1196975"/>
            <a:ext cx="792162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lnSpc>
                <a:spcPct val="230000"/>
              </a:lnSpc>
              <a:buFont typeface="Arial" charset="0"/>
              <a:buNone/>
            </a:pPr>
            <a:r>
              <a:rPr kumimoji="0" lang="zh-TW" altLang="en-US">
                <a:ea typeface="標楷體" pitchFamily="65" charset="-120"/>
              </a:rPr>
              <a:t>朝而往，暮而歸，四時之景不同，而樂亦無窮也。</a:t>
            </a:r>
            <a:endParaRPr kumimoji="0" lang="en-US" altLang="zh-TW">
              <a:ea typeface="標楷體" pitchFamily="65" charset="-120"/>
            </a:endParaRPr>
          </a:p>
        </p:txBody>
      </p:sp>
      <p:pic>
        <p:nvPicPr>
          <p:cNvPr id="101379" name="Picture 4" descr="下一頁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5546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0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第二段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pic>
        <p:nvPicPr>
          <p:cNvPr id="101381" name="圖片 17" descr="下方ICON-回目次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25" y="6157913"/>
            <a:ext cx="1042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2" name="Picture 13" descr="上方ICON-語譯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713" y="895350"/>
            <a:ext cx="10985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3"/>
          <p:cNvSpPr>
            <a:spLocks/>
          </p:cNvSpPr>
          <p:nvPr/>
        </p:nvSpPr>
        <p:spPr bwMode="auto">
          <a:xfrm>
            <a:off x="466725" y="1125538"/>
            <a:ext cx="8353425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lnSpc>
                <a:spcPct val="230000"/>
              </a:lnSpc>
              <a:buFont typeface="Arial" charset="0"/>
              <a:buNone/>
            </a:pPr>
            <a:r>
              <a:rPr kumimoji="0" lang="zh-TW" altLang="en-US">
                <a:ea typeface="標楷體" pitchFamily="65" charset="-120"/>
              </a:rPr>
              <a:t>至於</a:t>
            </a:r>
            <a:r>
              <a:rPr kumimoji="0" lang="zh-TW" altLang="en-US" u="sng">
                <a:ea typeface="標楷體" pitchFamily="65" charset="-120"/>
              </a:rPr>
              <a:t>負者　歌於塗　，行者休於樹，前者呼，後者應，傴　僂　　提攜　往來而不絕者，滁人遊也</a:t>
            </a:r>
            <a:r>
              <a:rPr kumimoji="0" lang="zh-TW" altLang="en-US">
                <a:ea typeface="標楷體" pitchFamily="65" charset="-120"/>
              </a:rPr>
              <a:t>。</a:t>
            </a:r>
            <a:r>
              <a:rPr kumimoji="0" lang="zh-TW" altLang="en-US" u="sng">
                <a:ea typeface="標楷體" pitchFamily="65" charset="-120"/>
              </a:rPr>
              <a:t>臨谿　而漁　，谿深而魚肥；釀泉為酒，泉香而酒</a:t>
            </a:r>
            <a:r>
              <a:rPr kumimoji="0" lang="zh-TW" altLang="en-US" u="sng">
                <a:solidFill>
                  <a:srgbClr val="0066FF"/>
                </a:solidFill>
                <a:ea typeface="標楷體" pitchFamily="65" charset="-120"/>
              </a:rPr>
              <a:t>洌</a:t>
            </a:r>
            <a:r>
              <a:rPr kumimoji="0" lang="zh-TW" altLang="en-US" u="sng">
                <a:ea typeface="標楷體" pitchFamily="65" charset="-120"/>
              </a:rPr>
              <a:t>　</a:t>
            </a:r>
            <a:r>
              <a:rPr kumimoji="0" lang="zh-TW" altLang="en-US">
                <a:ea typeface="標楷體" pitchFamily="65" charset="-120"/>
              </a:rPr>
              <a:t>；山肴　野蔌　　，</a:t>
            </a:r>
            <a:endParaRPr kumimoji="0" lang="en-US" altLang="zh-TW">
              <a:ea typeface="標楷體" pitchFamily="65" charset="-120"/>
            </a:endParaRPr>
          </a:p>
        </p:txBody>
      </p:sp>
      <p:pic>
        <p:nvPicPr>
          <p:cNvPr id="102403" name="Picture 3" descr="上方ICON-段落大意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890588"/>
            <a:ext cx="10985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4" name="Picture 4" descr="上方ICON-段析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895350"/>
            <a:ext cx="10985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5" name="Picture 5" descr="上方ICON-語譯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038" y="895350"/>
            <a:ext cx="10985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6" name="Picture 6" descr="下一頁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150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7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第三段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sp>
        <p:nvSpPr>
          <p:cNvPr id="102408" name="Text Box 48"/>
          <p:cNvSpPr txBox="1">
            <a:spLocks noChangeArrowheads="1"/>
          </p:cNvSpPr>
          <p:nvPr/>
        </p:nvSpPr>
        <p:spPr bwMode="auto">
          <a:xfrm>
            <a:off x="2987675" y="4005263"/>
            <a:ext cx="366713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200" b="1">
                <a:latin typeface="Arial" charset="0"/>
                <a:ea typeface="標楷體" pitchFamily="65" charset="-120"/>
              </a:rPr>
              <a:t>ㄒㄧ</a:t>
            </a:r>
          </a:p>
        </p:txBody>
      </p:sp>
      <p:grpSp>
        <p:nvGrpSpPr>
          <p:cNvPr id="102409" name="Group 49"/>
          <p:cNvGrpSpPr>
            <a:grpSpLocks/>
          </p:cNvGrpSpPr>
          <p:nvPr/>
        </p:nvGrpSpPr>
        <p:grpSpPr bwMode="auto">
          <a:xfrm>
            <a:off x="6300788" y="5157788"/>
            <a:ext cx="431800" cy="576262"/>
            <a:chOff x="2608" y="1525"/>
            <a:chExt cx="272" cy="363"/>
          </a:xfrm>
        </p:grpSpPr>
        <p:sp>
          <p:nvSpPr>
            <p:cNvPr id="102458" name="Text Box 50"/>
            <p:cNvSpPr txBox="1">
              <a:spLocks noChangeArrowheads="1"/>
            </p:cNvSpPr>
            <p:nvPr/>
          </p:nvSpPr>
          <p:spPr bwMode="auto">
            <a:xfrm>
              <a:off x="2608" y="1525"/>
              <a:ext cx="231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latin typeface="Arial" charset="0"/>
                  <a:ea typeface="標楷體" pitchFamily="65" charset="-120"/>
                </a:rPr>
                <a:t>ㄙㄨ</a:t>
              </a:r>
            </a:p>
          </p:txBody>
        </p:sp>
        <p:pic>
          <p:nvPicPr>
            <p:cNvPr id="102459" name="Picture 51" descr="黑-四聲-小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4" y="1616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2410" name="Group 52"/>
          <p:cNvGrpSpPr>
            <a:grpSpLocks/>
          </p:cNvGrpSpPr>
          <p:nvPr/>
        </p:nvGrpSpPr>
        <p:grpSpPr bwMode="auto">
          <a:xfrm>
            <a:off x="3419475" y="2852738"/>
            <a:ext cx="433388" cy="576262"/>
            <a:chOff x="4195" y="2795"/>
            <a:chExt cx="273" cy="363"/>
          </a:xfrm>
        </p:grpSpPr>
        <p:sp>
          <p:nvSpPr>
            <p:cNvPr id="102456" name="Text Box 53"/>
            <p:cNvSpPr txBox="1">
              <a:spLocks noChangeArrowheads="1"/>
            </p:cNvSpPr>
            <p:nvPr/>
          </p:nvSpPr>
          <p:spPr bwMode="auto">
            <a:xfrm>
              <a:off x="4195" y="2795"/>
              <a:ext cx="231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latin typeface="Arial" charset="0"/>
                  <a:ea typeface="標楷體" pitchFamily="65" charset="-120"/>
                </a:rPr>
                <a:t>ㄌㄡ</a:t>
              </a:r>
            </a:p>
          </p:txBody>
        </p:sp>
        <p:pic>
          <p:nvPicPr>
            <p:cNvPr id="102457" name="Picture 54" descr="黑-二聲-小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2" y="2840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2411" name="Group 55"/>
          <p:cNvGrpSpPr>
            <a:grpSpLocks/>
          </p:cNvGrpSpPr>
          <p:nvPr/>
        </p:nvGrpSpPr>
        <p:grpSpPr bwMode="auto">
          <a:xfrm>
            <a:off x="2555875" y="2924175"/>
            <a:ext cx="433388" cy="360363"/>
            <a:chOff x="4195" y="2523"/>
            <a:chExt cx="273" cy="227"/>
          </a:xfrm>
        </p:grpSpPr>
        <p:sp>
          <p:nvSpPr>
            <p:cNvPr id="102454" name="Text Box 56"/>
            <p:cNvSpPr txBox="1">
              <a:spLocks noChangeArrowheads="1"/>
            </p:cNvSpPr>
            <p:nvPr/>
          </p:nvSpPr>
          <p:spPr bwMode="auto">
            <a:xfrm>
              <a:off x="4195" y="2568"/>
              <a:ext cx="231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latin typeface="Arial" charset="0"/>
                  <a:ea typeface="標楷體" pitchFamily="65" charset="-120"/>
                </a:rPr>
                <a:t>ㄩ</a:t>
              </a:r>
            </a:p>
          </p:txBody>
        </p:sp>
        <p:pic>
          <p:nvPicPr>
            <p:cNvPr id="102455" name="Picture 57" descr="黑-三聲-小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2" y="2523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2412" name="Group 68"/>
          <p:cNvGrpSpPr>
            <a:grpSpLocks/>
          </p:cNvGrpSpPr>
          <p:nvPr/>
        </p:nvGrpSpPr>
        <p:grpSpPr bwMode="auto">
          <a:xfrm>
            <a:off x="5002213" y="5157788"/>
            <a:ext cx="433387" cy="576262"/>
            <a:chOff x="2925" y="3249"/>
            <a:chExt cx="273" cy="363"/>
          </a:xfrm>
        </p:grpSpPr>
        <p:sp>
          <p:nvSpPr>
            <p:cNvPr id="102452" name="Text Box 59"/>
            <p:cNvSpPr txBox="1">
              <a:spLocks noChangeArrowheads="1"/>
            </p:cNvSpPr>
            <p:nvPr/>
          </p:nvSpPr>
          <p:spPr bwMode="auto">
            <a:xfrm>
              <a:off x="2925" y="3249"/>
              <a:ext cx="231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latin typeface="Arial" charset="0"/>
                  <a:ea typeface="標楷體" pitchFamily="65" charset="-120"/>
                </a:rPr>
                <a:t>ㄧㄠ</a:t>
              </a:r>
            </a:p>
          </p:txBody>
        </p:sp>
        <p:pic>
          <p:nvPicPr>
            <p:cNvPr id="102453" name="Picture 60" descr="黑-二聲-小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2" y="3294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413" name="Picture 61" descr="22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773238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14" name="Picture 62" descr="23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773238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15" name="Picture 63" descr="24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924175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16" name="Picture 64" descr="25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924175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17" name="Picture 65" descr="26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4005263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18" name="Picture 66" descr="27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988" y="5157788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19" name="Picture 67" descr="28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157788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0" name="文字方塊 14">
            <a:hlinkClick r:id="rId21" action="ppaction://hlinksldjump"/>
          </p:cNvPr>
          <p:cNvSpPr txBox="1">
            <a:spLocks noChangeArrowheads="1"/>
          </p:cNvSpPr>
          <p:nvPr/>
        </p:nvSpPr>
        <p:spPr bwMode="auto">
          <a:xfrm>
            <a:off x="3059113" y="5157788"/>
            <a:ext cx="3603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>
                <a:latin typeface="Arial" charset="0"/>
              </a:rPr>
              <a:t>　　　　　　　　　　　　　　</a:t>
            </a:r>
          </a:p>
        </p:txBody>
      </p:sp>
      <p:sp>
        <p:nvSpPr>
          <p:cNvPr id="771143" name="Rectangle 71"/>
          <p:cNvSpPr>
            <a:spLocks noChangeArrowheads="1"/>
          </p:cNvSpPr>
          <p:nvPr/>
        </p:nvSpPr>
        <p:spPr bwMode="auto">
          <a:xfrm>
            <a:off x="1403350" y="2139950"/>
            <a:ext cx="72723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1">
                <a:solidFill>
                  <a:srgbClr val="339933"/>
                </a:solidFill>
                <a:latin typeface="Arial" charset="0"/>
                <a:ea typeface="微軟正黑體" pitchFamily="34" charset="-120"/>
              </a:rPr>
              <a:t>描繪滁人到琅邪山遊覽之樂，「歌」、「呼」、「應」，充滿聲音與情意，顯得熱鬧非凡</a:t>
            </a:r>
            <a:endParaRPr lang="en-US" altLang="zh-TW" sz="2100" b="1">
              <a:solidFill>
                <a:srgbClr val="339933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771144" name="Picture 72" descr="下標籤-意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437063"/>
            <a:ext cx="2143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1145" name="Rectangle 73"/>
          <p:cNvSpPr>
            <a:spLocks noChangeArrowheads="1"/>
          </p:cNvSpPr>
          <p:nvPr/>
        </p:nvSpPr>
        <p:spPr bwMode="auto">
          <a:xfrm>
            <a:off x="2195513" y="4437063"/>
            <a:ext cx="24479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sz="2100" b="1">
                <a:solidFill>
                  <a:srgbClr val="339933"/>
                </a:solidFill>
                <a:latin typeface="Arial" charset="0"/>
                <a:ea typeface="微軟正黑體" pitchFamily="34" charset="-120"/>
              </a:rPr>
              <a:t>太守就地取材而宴客</a:t>
            </a:r>
          </a:p>
        </p:txBody>
      </p:sp>
      <p:pic>
        <p:nvPicPr>
          <p:cNvPr id="771146" name="Picture 74" descr="下標籤-意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5530850"/>
            <a:ext cx="2143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5" name="Freeform 75"/>
          <p:cNvSpPr>
            <a:spLocks/>
          </p:cNvSpPr>
          <p:nvPr/>
        </p:nvSpPr>
        <p:spPr bwMode="auto">
          <a:xfrm>
            <a:off x="1401763" y="1589088"/>
            <a:ext cx="431800" cy="215900"/>
          </a:xfrm>
          <a:custGeom>
            <a:avLst/>
            <a:gdLst>
              <a:gd name="T0" fmla="*/ 0 w 124"/>
              <a:gd name="T1" fmla="*/ 2147483647 h 121"/>
              <a:gd name="T2" fmla="*/ 2147483647 w 124"/>
              <a:gd name="T3" fmla="*/ 0 h 121"/>
              <a:gd name="T4" fmla="*/ 2147483647 w 124"/>
              <a:gd name="T5" fmla="*/ 2147483647 h 1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102426" name="Group 76"/>
          <p:cNvGrpSpPr>
            <a:grpSpLocks/>
          </p:cNvGrpSpPr>
          <p:nvPr/>
        </p:nvGrpSpPr>
        <p:grpSpPr bwMode="auto">
          <a:xfrm>
            <a:off x="1403350" y="2781300"/>
            <a:ext cx="360363" cy="215900"/>
            <a:chOff x="2154" y="3657"/>
            <a:chExt cx="230" cy="137"/>
          </a:xfrm>
        </p:grpSpPr>
        <p:sp>
          <p:nvSpPr>
            <p:cNvPr id="102450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2451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49" name="文字方塊 48"/>
          <p:cNvSpPr txBox="1">
            <a:spLocks noChangeArrowheads="1"/>
          </p:cNvSpPr>
          <p:nvPr/>
        </p:nvSpPr>
        <p:spPr bwMode="auto">
          <a:xfrm>
            <a:off x="1906588" y="1412875"/>
            <a:ext cx="381793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1">
                <a:solidFill>
                  <a:srgbClr val="FF0066"/>
                </a:solidFill>
                <a:latin typeface="Arial" charset="0"/>
                <a:ea typeface="微軟正黑體" pitchFamily="34" charset="-120"/>
              </a:rPr>
              <a:t>互文（上下文義互相補足而成）</a:t>
            </a:r>
          </a:p>
        </p:txBody>
      </p:sp>
      <p:pic>
        <p:nvPicPr>
          <p:cNvPr id="771152" name="Picture 80" descr="下標籤-修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88" y="1446213"/>
            <a:ext cx="2143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1155" name="Picture 83" descr="下標籤-修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284538"/>
            <a:ext cx="2143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71159" name="Group 87"/>
          <p:cNvGrpSpPr>
            <a:grpSpLocks/>
          </p:cNvGrpSpPr>
          <p:nvPr/>
        </p:nvGrpSpPr>
        <p:grpSpPr bwMode="auto">
          <a:xfrm>
            <a:off x="2266950" y="2708275"/>
            <a:ext cx="2736850" cy="896938"/>
            <a:chOff x="1428" y="1706"/>
            <a:chExt cx="1724" cy="565"/>
          </a:xfrm>
        </p:grpSpPr>
        <p:sp>
          <p:nvSpPr>
            <p:cNvPr id="102445" name="Text Box 81"/>
            <p:cNvSpPr txBox="1">
              <a:spLocks noChangeArrowheads="1"/>
            </p:cNvSpPr>
            <p:nvPr/>
          </p:nvSpPr>
          <p:spPr bwMode="auto">
            <a:xfrm>
              <a:off x="1926" y="1706"/>
              <a:ext cx="227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000">
                  <a:solidFill>
                    <a:srgbClr val="FF0066"/>
                  </a:solidFill>
                  <a:latin typeface="Arial" charset="0"/>
                  <a:cs typeface="Arial" charset="0"/>
                </a:rPr>
                <a:t>●</a:t>
              </a:r>
            </a:p>
          </p:txBody>
        </p:sp>
        <p:sp>
          <p:nvSpPr>
            <p:cNvPr id="102446" name="文字方塊 48"/>
            <p:cNvSpPr txBox="1">
              <a:spLocks noChangeArrowheads="1"/>
            </p:cNvSpPr>
            <p:nvPr/>
          </p:nvSpPr>
          <p:spPr bwMode="auto">
            <a:xfrm>
              <a:off x="1566" y="2069"/>
              <a:ext cx="407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100" b="1">
                  <a:solidFill>
                    <a:srgbClr val="FF0066"/>
                  </a:solidFill>
                  <a:latin typeface="微軟正黑體" pitchFamily="34" charset="-120"/>
                  <a:ea typeface="微軟正黑體" pitchFamily="34" charset="-120"/>
                </a:rPr>
                <a:t>借代</a:t>
              </a:r>
              <a:endParaRPr lang="en-US" altLang="zh-TW" sz="2100" b="1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02447" name="Text Box 84"/>
            <p:cNvSpPr txBox="1">
              <a:spLocks noChangeArrowheads="1"/>
            </p:cNvSpPr>
            <p:nvPr/>
          </p:nvSpPr>
          <p:spPr bwMode="auto">
            <a:xfrm>
              <a:off x="1428" y="1706"/>
              <a:ext cx="227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000">
                  <a:solidFill>
                    <a:srgbClr val="FF0066"/>
                  </a:solidFill>
                  <a:latin typeface="Arial" charset="0"/>
                  <a:cs typeface="Arial" charset="0"/>
                </a:rPr>
                <a:t>●</a:t>
              </a:r>
            </a:p>
          </p:txBody>
        </p:sp>
        <p:sp>
          <p:nvSpPr>
            <p:cNvPr id="102448" name="Text Box 85"/>
            <p:cNvSpPr txBox="1">
              <a:spLocks noChangeArrowheads="1"/>
            </p:cNvSpPr>
            <p:nvPr/>
          </p:nvSpPr>
          <p:spPr bwMode="auto">
            <a:xfrm>
              <a:off x="2925" y="1706"/>
              <a:ext cx="227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000">
                  <a:solidFill>
                    <a:srgbClr val="FF0066"/>
                  </a:solidFill>
                  <a:latin typeface="Arial" charset="0"/>
                  <a:cs typeface="Arial" charset="0"/>
                </a:rPr>
                <a:t>●</a:t>
              </a:r>
            </a:p>
          </p:txBody>
        </p:sp>
        <p:sp>
          <p:nvSpPr>
            <p:cNvPr id="102449" name="Text Box 86"/>
            <p:cNvSpPr txBox="1">
              <a:spLocks noChangeArrowheads="1"/>
            </p:cNvSpPr>
            <p:nvPr/>
          </p:nvSpPr>
          <p:spPr bwMode="auto">
            <a:xfrm>
              <a:off x="2699" y="1706"/>
              <a:ext cx="227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000">
                  <a:solidFill>
                    <a:srgbClr val="FF0066"/>
                  </a:solidFill>
                  <a:latin typeface="Arial" charset="0"/>
                  <a:cs typeface="Arial" charset="0"/>
                </a:rPr>
                <a:t>●</a:t>
              </a:r>
            </a:p>
          </p:txBody>
        </p:sp>
      </p:grpSp>
      <p:sp>
        <p:nvSpPr>
          <p:cNvPr id="102431" name="Freeform 88"/>
          <p:cNvSpPr>
            <a:spLocks/>
          </p:cNvSpPr>
          <p:nvPr/>
        </p:nvSpPr>
        <p:spPr bwMode="auto">
          <a:xfrm>
            <a:off x="1403350" y="4973638"/>
            <a:ext cx="431800" cy="215900"/>
          </a:xfrm>
          <a:custGeom>
            <a:avLst/>
            <a:gdLst>
              <a:gd name="T0" fmla="*/ 0 w 124"/>
              <a:gd name="T1" fmla="*/ 2147483647 h 121"/>
              <a:gd name="T2" fmla="*/ 2147483647 w 124"/>
              <a:gd name="T3" fmla="*/ 0 h 121"/>
              <a:gd name="T4" fmla="*/ 2147483647 w 124"/>
              <a:gd name="T5" fmla="*/ 2147483647 h 1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102432" name="Group 89"/>
          <p:cNvGrpSpPr>
            <a:grpSpLocks/>
          </p:cNvGrpSpPr>
          <p:nvPr/>
        </p:nvGrpSpPr>
        <p:grpSpPr bwMode="auto">
          <a:xfrm>
            <a:off x="3276600" y="4973638"/>
            <a:ext cx="215900" cy="179387"/>
            <a:chOff x="2154" y="3657"/>
            <a:chExt cx="230" cy="137"/>
          </a:xfrm>
        </p:grpSpPr>
        <p:sp>
          <p:nvSpPr>
            <p:cNvPr id="102443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2444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3" name="文字方塊 48"/>
          <p:cNvSpPr txBox="1">
            <a:spLocks noChangeArrowheads="1"/>
          </p:cNvSpPr>
          <p:nvPr/>
        </p:nvSpPr>
        <p:spPr bwMode="auto">
          <a:xfrm>
            <a:off x="1908175" y="4797425"/>
            <a:ext cx="86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1">
                <a:solidFill>
                  <a:srgbClr val="FF0066"/>
                </a:solidFill>
                <a:latin typeface="Arial" charset="0"/>
                <a:ea typeface="微軟正黑體" pitchFamily="34" charset="-120"/>
              </a:rPr>
              <a:t>互文</a:t>
            </a:r>
          </a:p>
        </p:txBody>
      </p:sp>
      <p:pic>
        <p:nvPicPr>
          <p:cNvPr id="771165" name="Picture 93" descr="下標籤-修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830763"/>
            <a:ext cx="2143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5" name="Freeform 94"/>
          <p:cNvSpPr>
            <a:spLocks/>
          </p:cNvSpPr>
          <p:nvPr/>
        </p:nvSpPr>
        <p:spPr bwMode="auto">
          <a:xfrm>
            <a:off x="4283075" y="4973638"/>
            <a:ext cx="431800" cy="215900"/>
          </a:xfrm>
          <a:custGeom>
            <a:avLst/>
            <a:gdLst>
              <a:gd name="T0" fmla="*/ 0 w 124"/>
              <a:gd name="T1" fmla="*/ 2147483647 h 121"/>
              <a:gd name="T2" fmla="*/ 2147483647 w 124"/>
              <a:gd name="T3" fmla="*/ 0 h 121"/>
              <a:gd name="T4" fmla="*/ 2147483647 w 124"/>
              <a:gd name="T5" fmla="*/ 2147483647 h 1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102436" name="Group 95"/>
          <p:cNvGrpSpPr>
            <a:grpSpLocks/>
          </p:cNvGrpSpPr>
          <p:nvPr/>
        </p:nvGrpSpPr>
        <p:grpSpPr bwMode="auto">
          <a:xfrm>
            <a:off x="6156325" y="4973638"/>
            <a:ext cx="215900" cy="179387"/>
            <a:chOff x="2154" y="3657"/>
            <a:chExt cx="230" cy="137"/>
          </a:xfrm>
        </p:grpSpPr>
        <p:sp>
          <p:nvSpPr>
            <p:cNvPr id="102441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2442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4" name="文字方塊 48"/>
          <p:cNvSpPr txBox="1">
            <a:spLocks noChangeArrowheads="1"/>
          </p:cNvSpPr>
          <p:nvPr/>
        </p:nvSpPr>
        <p:spPr bwMode="auto">
          <a:xfrm>
            <a:off x="4787900" y="4797425"/>
            <a:ext cx="86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1">
                <a:solidFill>
                  <a:srgbClr val="FF0066"/>
                </a:solidFill>
                <a:latin typeface="Arial" charset="0"/>
                <a:ea typeface="微軟正黑體" pitchFamily="34" charset="-120"/>
              </a:rPr>
              <a:t>句中對</a:t>
            </a:r>
          </a:p>
        </p:txBody>
      </p:sp>
      <p:pic>
        <p:nvPicPr>
          <p:cNvPr id="771171" name="Picture 99" descr="下標籤-修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4830763"/>
            <a:ext cx="2143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9" name="Picture 100" descr="下標籤-辨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298825"/>
            <a:ext cx="2143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0" name="Picture 101" descr="下標籤-辨">
            <a:hlinkClick r:id="rId26" action="ppaction://hlinksldjump"/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284538"/>
            <a:ext cx="2143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71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114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71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114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71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115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71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115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71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116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71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1171"/>
                  </p:tgtEl>
                </p:cond>
              </p:nextCondLst>
            </p:seq>
          </p:childTnLst>
        </p:cTn>
      </p:par>
    </p:tnLst>
    <p:bldLst>
      <p:bldP spid="771143" grpId="0"/>
      <p:bldP spid="771143" grpId="1"/>
      <p:bldP spid="771145" grpId="0"/>
      <p:bldP spid="771145" grpId="1"/>
      <p:bldP spid="49" grpId="0"/>
      <p:bldP spid="49" grpId="1"/>
      <p:bldP spid="3" grpId="0"/>
      <p:bldP spid="3" grpId="1"/>
      <p:bldP spid="4" grpId="0"/>
      <p:bldP spid="4" grpId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3"/>
          <p:cNvSpPr>
            <a:spLocks/>
          </p:cNvSpPr>
          <p:nvPr/>
        </p:nvSpPr>
        <p:spPr bwMode="auto">
          <a:xfrm>
            <a:off x="395288" y="1052513"/>
            <a:ext cx="8424862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lnSpc>
                <a:spcPct val="230000"/>
              </a:lnSpc>
              <a:buFont typeface="Arial" charset="0"/>
              <a:buNone/>
            </a:pPr>
            <a:r>
              <a:rPr kumimoji="0" lang="zh-TW" altLang="en-US">
                <a:ea typeface="標楷體" pitchFamily="65" charset="-120"/>
              </a:rPr>
              <a:t>雜然而前陳　者，太守宴也。</a:t>
            </a:r>
            <a:r>
              <a:rPr kumimoji="0" lang="zh-TW" altLang="en-US" u="sng">
                <a:ea typeface="標楷體" pitchFamily="65" charset="-120"/>
              </a:rPr>
              <a:t>宴酣　之樂，非絲非竹</a:t>
            </a:r>
            <a:r>
              <a:rPr kumimoji="0" lang="zh-TW" altLang="en-US">
                <a:ea typeface="標楷體" pitchFamily="65" charset="-120"/>
              </a:rPr>
              <a:t>　。</a:t>
            </a:r>
            <a:r>
              <a:rPr kumimoji="0" lang="zh-TW" altLang="en-US" u="sng">
                <a:ea typeface="標楷體" pitchFamily="65" charset="-120"/>
              </a:rPr>
              <a:t>射　者中，弈　　者勝，觥　籌　交錯　，起坐而諠譁者，眾賓懽　　也</a:t>
            </a:r>
            <a:r>
              <a:rPr kumimoji="0" lang="zh-TW" altLang="en-US">
                <a:ea typeface="標楷體" pitchFamily="65" charset="-120"/>
              </a:rPr>
              <a:t>。</a:t>
            </a:r>
            <a:r>
              <a:rPr kumimoji="0" lang="zh-TW" altLang="en-US" u="sng">
                <a:ea typeface="標楷體" pitchFamily="65" charset="-120"/>
              </a:rPr>
              <a:t>蒼顏　白髮，頹然　乎其間者，太守醉也</a:t>
            </a:r>
            <a:r>
              <a:rPr kumimoji="0" lang="zh-TW" altLang="en-US">
                <a:ea typeface="標楷體" pitchFamily="65" charset="-120"/>
              </a:rPr>
              <a:t>。</a:t>
            </a:r>
            <a:endParaRPr kumimoji="0" lang="en-US" altLang="zh-TW">
              <a:ea typeface="標楷體" pitchFamily="65" charset="-120"/>
            </a:endParaRPr>
          </a:p>
        </p:txBody>
      </p:sp>
      <p:pic>
        <p:nvPicPr>
          <p:cNvPr id="103427" name="Picture 4" descr="下一頁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5546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8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第三段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pic>
        <p:nvPicPr>
          <p:cNvPr id="103429" name="圖片 17" descr="下方ICON-回目次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25" y="6157913"/>
            <a:ext cx="1042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30" name="Picture 12" descr="上方ICON-語譯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895350"/>
            <a:ext cx="10985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31" name="Picture 13" descr="下ICON-課堂Q&amp;A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0" y="895350"/>
            <a:ext cx="1122363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32" name="Text Box 14"/>
          <p:cNvSpPr txBox="1">
            <a:spLocks noChangeArrowheads="1"/>
          </p:cNvSpPr>
          <p:nvPr/>
        </p:nvSpPr>
        <p:spPr bwMode="auto">
          <a:xfrm>
            <a:off x="6588125" y="1628775"/>
            <a:ext cx="366713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200" b="1">
                <a:latin typeface="Arial" charset="0"/>
                <a:ea typeface="標楷體" pitchFamily="65" charset="-120"/>
              </a:rPr>
              <a:t>ㄏㄢ</a:t>
            </a:r>
          </a:p>
        </p:txBody>
      </p:sp>
      <p:sp>
        <p:nvSpPr>
          <p:cNvPr id="103433" name="Text Box 15"/>
          <p:cNvSpPr txBox="1">
            <a:spLocks noChangeArrowheads="1"/>
          </p:cNvSpPr>
          <p:nvPr/>
        </p:nvSpPr>
        <p:spPr bwMode="auto">
          <a:xfrm>
            <a:off x="7343775" y="2636838"/>
            <a:ext cx="366713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200" b="1">
                <a:latin typeface="Arial" charset="0"/>
                <a:ea typeface="標楷體" pitchFamily="65" charset="-120"/>
              </a:rPr>
              <a:t>ㄍㄨㄥ</a:t>
            </a:r>
          </a:p>
        </p:txBody>
      </p:sp>
      <p:sp>
        <p:nvSpPr>
          <p:cNvPr id="103434" name="Text Box 16"/>
          <p:cNvSpPr txBox="1">
            <a:spLocks noChangeArrowheads="1"/>
          </p:cNvSpPr>
          <p:nvPr/>
        </p:nvSpPr>
        <p:spPr bwMode="auto">
          <a:xfrm>
            <a:off x="6156325" y="3789363"/>
            <a:ext cx="366713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200" b="1">
                <a:latin typeface="Arial" charset="0"/>
                <a:ea typeface="標楷體" pitchFamily="65" charset="-120"/>
              </a:rPr>
              <a:t>ㄏㄨㄢ</a:t>
            </a:r>
          </a:p>
        </p:txBody>
      </p:sp>
      <p:grpSp>
        <p:nvGrpSpPr>
          <p:cNvPr id="103435" name="Group 31"/>
          <p:cNvGrpSpPr>
            <a:grpSpLocks/>
          </p:cNvGrpSpPr>
          <p:nvPr/>
        </p:nvGrpSpPr>
        <p:grpSpPr bwMode="auto">
          <a:xfrm>
            <a:off x="8135938" y="2781300"/>
            <a:ext cx="431800" cy="576263"/>
            <a:chOff x="4150" y="1752"/>
            <a:chExt cx="272" cy="363"/>
          </a:xfrm>
        </p:grpSpPr>
        <p:sp>
          <p:nvSpPr>
            <p:cNvPr id="103464" name="Text Box 18"/>
            <p:cNvSpPr txBox="1">
              <a:spLocks noChangeArrowheads="1"/>
            </p:cNvSpPr>
            <p:nvPr/>
          </p:nvSpPr>
          <p:spPr bwMode="auto">
            <a:xfrm>
              <a:off x="4150" y="1752"/>
              <a:ext cx="231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latin typeface="Arial" charset="0"/>
                  <a:ea typeface="標楷體" pitchFamily="65" charset="-120"/>
                </a:rPr>
                <a:t>ㄔㄡ</a:t>
              </a:r>
            </a:p>
          </p:txBody>
        </p:sp>
        <p:pic>
          <p:nvPicPr>
            <p:cNvPr id="103465" name="Picture 19" descr="黑-二聲-小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" y="1797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3436" name="Picture 20" descr="36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5049838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37" name="Picture 21" descr="29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88" y="1700213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38" name="Picture 22" descr="32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781300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39" name="Picture 23" descr="33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60800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40" name="Picture 24" descr="34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933825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41" name="Picture 25" descr="35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3933825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442" name="Group 26"/>
          <p:cNvGrpSpPr>
            <a:grpSpLocks/>
          </p:cNvGrpSpPr>
          <p:nvPr/>
        </p:nvGrpSpPr>
        <p:grpSpPr bwMode="auto">
          <a:xfrm>
            <a:off x="4968875" y="2852738"/>
            <a:ext cx="431800" cy="576262"/>
            <a:chOff x="1565" y="1026"/>
            <a:chExt cx="272" cy="363"/>
          </a:xfrm>
        </p:grpSpPr>
        <p:sp>
          <p:nvSpPr>
            <p:cNvPr id="103462" name="Text Box 27"/>
            <p:cNvSpPr txBox="1">
              <a:spLocks noChangeArrowheads="1"/>
            </p:cNvSpPr>
            <p:nvPr/>
          </p:nvSpPr>
          <p:spPr bwMode="auto">
            <a:xfrm>
              <a:off x="1565" y="1026"/>
              <a:ext cx="231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latin typeface="Arial" charset="0"/>
                  <a:ea typeface="標楷體" pitchFamily="65" charset="-120"/>
                </a:rPr>
                <a:t>一</a:t>
              </a:r>
            </a:p>
          </p:txBody>
        </p:sp>
        <p:pic>
          <p:nvPicPr>
            <p:cNvPr id="103463" name="Picture 28" descr="黑-四聲-小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1" y="1026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3443" name="Picture 29" descr="30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781300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44" name="Picture 30" descr="31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781300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2128" name="Rectangle 32"/>
          <p:cNvSpPr>
            <a:spLocks noChangeArrowheads="1"/>
          </p:cNvSpPr>
          <p:nvPr/>
        </p:nvSpPr>
        <p:spPr bwMode="auto">
          <a:xfrm>
            <a:off x="4932363" y="2060575"/>
            <a:ext cx="37449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sz="2100" b="1">
                <a:solidFill>
                  <a:srgbClr val="339933"/>
                </a:solidFill>
                <a:latin typeface="Arial" charset="0"/>
                <a:ea typeface="微軟正黑體" pitchFamily="34" charset="-120"/>
              </a:rPr>
              <a:t>強調不須音樂助興，快樂乃來自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sz="2100" b="1">
                <a:solidFill>
                  <a:srgbClr val="339933"/>
                </a:solidFill>
                <a:latin typeface="Arial" charset="0"/>
                <a:ea typeface="微軟正黑體" pitchFamily="34" charset="-120"/>
              </a:rPr>
              <a:t>與眾賓共同宴飲相處之樂</a:t>
            </a:r>
          </a:p>
        </p:txBody>
      </p:sp>
      <p:pic>
        <p:nvPicPr>
          <p:cNvPr id="772129" name="Picture 33" descr="下標籤-意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213100"/>
            <a:ext cx="2143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2130" name="Rectangle 34"/>
          <p:cNvSpPr>
            <a:spLocks noChangeArrowheads="1"/>
          </p:cNvSpPr>
          <p:nvPr/>
        </p:nvSpPr>
        <p:spPr bwMode="auto">
          <a:xfrm>
            <a:off x="2484438" y="3252788"/>
            <a:ext cx="46085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sz="2100" b="1">
                <a:solidFill>
                  <a:srgbClr val="339933"/>
                </a:solidFill>
                <a:latin typeface="Arial" charset="0"/>
                <a:ea typeface="微軟正黑體" pitchFamily="34" charset="-120"/>
              </a:rPr>
              <a:t>描寫眾賓客飲宴之樂，呈現民心之所向</a:t>
            </a:r>
          </a:p>
        </p:txBody>
      </p:sp>
      <p:pic>
        <p:nvPicPr>
          <p:cNvPr id="772131" name="Picture 35" descr="下標籤-意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365625"/>
            <a:ext cx="2143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2132" name="Rectangle 36"/>
          <p:cNvSpPr>
            <a:spLocks noChangeArrowheads="1"/>
          </p:cNvSpPr>
          <p:nvPr/>
        </p:nvSpPr>
        <p:spPr bwMode="auto">
          <a:xfrm>
            <a:off x="468313" y="5484813"/>
            <a:ext cx="61198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sz="2100" b="1">
                <a:solidFill>
                  <a:srgbClr val="339933"/>
                </a:solidFill>
                <a:latin typeface="Arial" charset="0"/>
                <a:ea typeface="微軟正黑體" pitchFamily="34" charset="-120"/>
              </a:rPr>
              <a:t>呼應「飲少輒醉，而年又最高，故自號曰醉翁也」</a:t>
            </a:r>
          </a:p>
        </p:txBody>
      </p:sp>
      <p:pic>
        <p:nvPicPr>
          <p:cNvPr id="772133" name="Picture 37" descr="下標籤-意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5516563"/>
            <a:ext cx="2143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2140" name="Text Box 44"/>
          <p:cNvSpPr txBox="1">
            <a:spLocks noChangeArrowheads="1"/>
          </p:cNvSpPr>
          <p:nvPr/>
        </p:nvSpPr>
        <p:spPr bwMode="auto">
          <a:xfrm>
            <a:off x="1439863" y="2546350"/>
            <a:ext cx="1428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000">
                <a:solidFill>
                  <a:srgbClr val="FF0066"/>
                </a:solidFill>
                <a:latin typeface="Arial" charset="0"/>
                <a:cs typeface="Arial" charset="0"/>
              </a:rPr>
              <a:t>●</a:t>
            </a:r>
          </a:p>
        </p:txBody>
      </p:sp>
      <p:sp>
        <p:nvSpPr>
          <p:cNvPr id="49" name="文字方塊 48"/>
          <p:cNvSpPr txBox="1">
            <a:spLocks noChangeArrowheads="1"/>
          </p:cNvSpPr>
          <p:nvPr/>
        </p:nvSpPr>
        <p:spPr bwMode="auto">
          <a:xfrm>
            <a:off x="430213" y="2205038"/>
            <a:ext cx="147796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1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</a:rPr>
              <a:t>借代</a:t>
            </a:r>
            <a:r>
              <a:rPr lang="zh-TW" altLang="en-US" sz="1800" b="1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</a:rPr>
              <a:t>（音樂）</a:t>
            </a:r>
            <a:endParaRPr lang="en-US" altLang="zh-TW" sz="1800" b="1">
              <a:solidFill>
                <a:srgbClr val="FF0066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772142" name="Picture 46" descr="下標籤-修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565400"/>
            <a:ext cx="2143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2143" name="Text Box 47"/>
          <p:cNvSpPr txBox="1">
            <a:spLocks noChangeArrowheads="1"/>
          </p:cNvSpPr>
          <p:nvPr/>
        </p:nvSpPr>
        <p:spPr bwMode="auto">
          <a:xfrm>
            <a:off x="574675" y="2555875"/>
            <a:ext cx="1428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000">
                <a:solidFill>
                  <a:srgbClr val="FF0066"/>
                </a:solidFill>
                <a:latin typeface="Arial" charset="0"/>
                <a:cs typeface="Arial" charset="0"/>
              </a:rPr>
              <a:t>●</a:t>
            </a:r>
          </a:p>
        </p:txBody>
      </p:sp>
      <p:sp>
        <p:nvSpPr>
          <p:cNvPr id="103455" name="Freeform 48"/>
          <p:cNvSpPr>
            <a:spLocks/>
          </p:cNvSpPr>
          <p:nvPr/>
        </p:nvSpPr>
        <p:spPr bwMode="auto">
          <a:xfrm>
            <a:off x="7812088" y="3676650"/>
            <a:ext cx="431800" cy="215900"/>
          </a:xfrm>
          <a:custGeom>
            <a:avLst/>
            <a:gdLst>
              <a:gd name="T0" fmla="*/ 0 w 124"/>
              <a:gd name="T1" fmla="*/ 2147483647 h 121"/>
              <a:gd name="T2" fmla="*/ 2147483647 w 124"/>
              <a:gd name="T3" fmla="*/ 0 h 121"/>
              <a:gd name="T4" fmla="*/ 2147483647 w 124"/>
              <a:gd name="T5" fmla="*/ 2147483647 h 1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103456" name="Group 49"/>
          <p:cNvGrpSpPr>
            <a:grpSpLocks/>
          </p:cNvGrpSpPr>
          <p:nvPr/>
        </p:nvGrpSpPr>
        <p:grpSpPr bwMode="auto">
          <a:xfrm>
            <a:off x="1260475" y="4797425"/>
            <a:ext cx="215900" cy="179388"/>
            <a:chOff x="2154" y="3657"/>
            <a:chExt cx="230" cy="137"/>
          </a:xfrm>
        </p:grpSpPr>
        <p:sp>
          <p:nvSpPr>
            <p:cNvPr id="103460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3461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2" name="文字方塊 48"/>
          <p:cNvSpPr txBox="1">
            <a:spLocks noChangeArrowheads="1"/>
          </p:cNvSpPr>
          <p:nvPr/>
        </p:nvSpPr>
        <p:spPr bwMode="auto">
          <a:xfrm>
            <a:off x="395288" y="4652963"/>
            <a:ext cx="86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1">
                <a:solidFill>
                  <a:srgbClr val="FF0066"/>
                </a:solidFill>
                <a:latin typeface="Arial" charset="0"/>
                <a:ea typeface="微軟正黑體" pitchFamily="34" charset="-120"/>
              </a:rPr>
              <a:t>句中對</a:t>
            </a:r>
          </a:p>
        </p:txBody>
      </p:sp>
      <p:pic>
        <p:nvPicPr>
          <p:cNvPr id="772149" name="Picture 53" descr="下標籤-修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3533775"/>
            <a:ext cx="2143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59" name="Picture 54" descr="下標籤-辨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492375"/>
            <a:ext cx="2143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72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212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72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21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72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213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72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214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72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2149"/>
                  </p:tgtEl>
                </p:cond>
              </p:nextCondLst>
            </p:seq>
          </p:childTnLst>
        </p:cTn>
      </p:par>
    </p:tnLst>
    <p:bldLst>
      <p:bldP spid="772128" grpId="0"/>
      <p:bldP spid="772128" grpId="1"/>
      <p:bldP spid="772130" grpId="0"/>
      <p:bldP spid="772130" grpId="1"/>
      <p:bldP spid="772132" grpId="0"/>
      <p:bldP spid="772132" grpId="1"/>
      <p:bldP spid="772140" grpId="0"/>
      <p:bldP spid="772140" grpId="1"/>
      <p:bldP spid="49" grpId="0"/>
      <p:bldP spid="49" grpId="1"/>
      <p:bldP spid="772143" grpId="0"/>
      <p:bldP spid="772143" grpId="1"/>
      <p:bldP spid="2" grpId="0"/>
      <p:bldP spid="2" grpId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3"/>
          <p:cNvSpPr>
            <a:spLocks/>
          </p:cNvSpPr>
          <p:nvPr/>
        </p:nvSpPr>
        <p:spPr bwMode="auto">
          <a:xfrm>
            <a:off x="179388" y="1196975"/>
            <a:ext cx="8893175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lnSpc>
                <a:spcPct val="230000"/>
              </a:lnSpc>
              <a:buFont typeface="Arial" charset="0"/>
              <a:buNone/>
            </a:pPr>
            <a:r>
              <a:rPr kumimoji="0" lang="zh-TW" altLang="en-US" u="sng">
                <a:latin typeface="標楷體" pitchFamily="65" charset="-120"/>
                <a:ea typeface="標楷體" pitchFamily="65" charset="-120"/>
              </a:rPr>
              <a:t>已而　，夕陽在山，人影散亂，太守歸而賓客從也</a:t>
            </a: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。樹林陰翳　　，鳴聲上下，遊人</a:t>
            </a:r>
            <a:r>
              <a:rPr kumimoji="0" lang="zh-TW" altLang="en-US">
                <a:solidFill>
                  <a:srgbClr val="0066FF"/>
                </a:solidFill>
                <a:latin typeface="標楷體" pitchFamily="65" charset="-120"/>
                <a:ea typeface="標楷體" pitchFamily="65" charset="-120"/>
              </a:rPr>
              <a:t>去</a:t>
            </a: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而禽鳥樂也。</a:t>
            </a:r>
            <a:r>
              <a:rPr kumimoji="0" lang="zh-TW" altLang="en-US" u="sng">
                <a:latin typeface="標楷體" pitchFamily="65" charset="-120"/>
                <a:ea typeface="標楷體" pitchFamily="65" charset="-120"/>
              </a:rPr>
              <a:t>然而禽鳥知山林之樂，而不知人之樂；人知從太守遊而樂，而不知太守之樂其樂　也</a:t>
            </a: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。</a:t>
            </a:r>
            <a:endParaRPr kumimoji="0" lang="en-US" altLang="zh-TW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4451" name="Picture 3" descr="上方ICON-段落大意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890588"/>
            <a:ext cx="10985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2" name="Picture 4" descr="上方ICON-段析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895350"/>
            <a:ext cx="10985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3" name="Picture 5" descr="上方ICON-語譯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038" y="895350"/>
            <a:ext cx="10985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4" name="Picture 6" descr="下一頁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150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5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第四段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sp>
        <p:nvSpPr>
          <p:cNvPr id="773178" name="Rectangle 58"/>
          <p:cNvSpPr>
            <a:spLocks noChangeArrowheads="1"/>
          </p:cNvSpPr>
          <p:nvPr/>
        </p:nvSpPr>
        <p:spPr bwMode="auto">
          <a:xfrm>
            <a:off x="6373813" y="2276475"/>
            <a:ext cx="25193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1">
                <a:solidFill>
                  <a:srgbClr val="0066FF"/>
                </a:solidFill>
                <a:latin typeface="Arial" charset="0"/>
                <a:ea typeface="微軟正黑體" pitchFamily="34" charset="-120"/>
              </a:rPr>
              <a:t>離開。意同於「去國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1">
                <a:solidFill>
                  <a:srgbClr val="0066FF"/>
                </a:solidFill>
                <a:latin typeface="Arial" charset="0"/>
                <a:ea typeface="微軟正黑體" pitchFamily="34" charset="-120"/>
              </a:rPr>
              <a:t>懷鄉」的「去」</a:t>
            </a:r>
            <a:endParaRPr lang="zh-TW" altLang="en-US" sz="2100" b="1">
              <a:solidFill>
                <a:srgbClr val="0066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6804025" y="2997200"/>
            <a:ext cx="431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>
                <a:latin typeface="Arial" charset="0"/>
              </a:rPr>
              <a:t>　　　　　　　　　　　　　　</a:t>
            </a:r>
          </a:p>
        </p:txBody>
      </p:sp>
      <p:grpSp>
        <p:nvGrpSpPr>
          <p:cNvPr id="104458" name="Group 60"/>
          <p:cNvGrpSpPr>
            <a:grpSpLocks/>
          </p:cNvGrpSpPr>
          <p:nvPr/>
        </p:nvGrpSpPr>
        <p:grpSpPr bwMode="auto">
          <a:xfrm>
            <a:off x="2700338" y="3068638"/>
            <a:ext cx="433387" cy="647700"/>
            <a:chOff x="4195" y="3385"/>
            <a:chExt cx="273" cy="408"/>
          </a:xfrm>
        </p:grpSpPr>
        <p:sp>
          <p:nvSpPr>
            <p:cNvPr id="104472" name="Text Box 61"/>
            <p:cNvSpPr txBox="1">
              <a:spLocks noChangeArrowheads="1"/>
            </p:cNvSpPr>
            <p:nvPr/>
          </p:nvSpPr>
          <p:spPr bwMode="auto">
            <a:xfrm>
              <a:off x="4195" y="3385"/>
              <a:ext cx="231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latin typeface="Arial" charset="0"/>
                  <a:ea typeface="標楷體" pitchFamily="65" charset="-120"/>
                </a:rPr>
                <a:t>一</a:t>
              </a:r>
            </a:p>
          </p:txBody>
        </p:sp>
        <p:pic>
          <p:nvPicPr>
            <p:cNvPr id="104473" name="Picture 62" descr="黑-四聲-小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2" y="3385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4459" name="Picture 63" descr="37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844675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60" name="Picture 64" descr="38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997200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61" name="Picture 65" descr="39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5229225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3186" name="Rectangle 66"/>
          <p:cNvSpPr>
            <a:spLocks noChangeArrowheads="1"/>
          </p:cNvSpPr>
          <p:nvPr/>
        </p:nvSpPr>
        <p:spPr bwMode="auto">
          <a:xfrm>
            <a:off x="250825" y="2211388"/>
            <a:ext cx="52578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sz="2100" b="1">
                <a:solidFill>
                  <a:srgbClr val="339933"/>
                </a:solidFill>
                <a:latin typeface="Arial" charset="0"/>
                <a:ea typeface="微軟正黑體" pitchFamily="34" charset="-120"/>
              </a:rPr>
              <a:t>景物與人物的靜動對比，呈現安和的景象</a:t>
            </a:r>
          </a:p>
        </p:txBody>
      </p:sp>
      <p:pic>
        <p:nvPicPr>
          <p:cNvPr id="773187" name="Picture 67" descr="下標籤-意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57563"/>
            <a:ext cx="2143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3188" name="Rectangle 68"/>
          <p:cNvSpPr>
            <a:spLocks noChangeArrowheads="1"/>
          </p:cNvSpPr>
          <p:nvPr/>
        </p:nvSpPr>
        <p:spPr bwMode="auto">
          <a:xfrm>
            <a:off x="1114425" y="4514850"/>
            <a:ext cx="77057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sz="2100" b="1">
                <a:solidFill>
                  <a:srgbClr val="339933"/>
                </a:solidFill>
                <a:latin typeface="Arial" charset="0"/>
                <a:ea typeface="微軟正黑體" pitchFamily="34" charset="-120"/>
              </a:rPr>
              <a:t>由禽鳥之樂→滁人之樂→太守之樂，點出太守不以貶謫為意，而以百姓之樂為樂的胸襟</a:t>
            </a:r>
          </a:p>
        </p:txBody>
      </p:sp>
      <p:pic>
        <p:nvPicPr>
          <p:cNvPr id="773189" name="Picture 69" descr="下標籤-意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589588"/>
            <a:ext cx="2143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66" name="Freeform 70"/>
          <p:cNvSpPr>
            <a:spLocks/>
          </p:cNvSpPr>
          <p:nvPr/>
        </p:nvSpPr>
        <p:spPr bwMode="auto">
          <a:xfrm>
            <a:off x="1979613" y="3860800"/>
            <a:ext cx="431800" cy="215900"/>
          </a:xfrm>
          <a:custGeom>
            <a:avLst/>
            <a:gdLst>
              <a:gd name="T0" fmla="*/ 0 w 124"/>
              <a:gd name="T1" fmla="*/ 2147483647 h 121"/>
              <a:gd name="T2" fmla="*/ 2147483647 w 124"/>
              <a:gd name="T3" fmla="*/ 0 h 121"/>
              <a:gd name="T4" fmla="*/ 2147483647 w 124"/>
              <a:gd name="T5" fmla="*/ 2147483647 h 1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104467" name="Group 71"/>
          <p:cNvGrpSpPr>
            <a:grpSpLocks/>
          </p:cNvGrpSpPr>
          <p:nvPr/>
        </p:nvGrpSpPr>
        <p:grpSpPr bwMode="auto">
          <a:xfrm>
            <a:off x="7380288" y="5049838"/>
            <a:ext cx="215900" cy="179387"/>
            <a:chOff x="2154" y="3657"/>
            <a:chExt cx="230" cy="137"/>
          </a:xfrm>
        </p:grpSpPr>
        <p:sp>
          <p:nvSpPr>
            <p:cNvPr id="104470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4471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49" name="文字方塊 48"/>
          <p:cNvSpPr txBox="1">
            <a:spLocks noChangeArrowheads="1"/>
          </p:cNvSpPr>
          <p:nvPr/>
        </p:nvSpPr>
        <p:spPr bwMode="auto">
          <a:xfrm>
            <a:off x="2484438" y="3756025"/>
            <a:ext cx="136683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1">
                <a:solidFill>
                  <a:srgbClr val="FF0066"/>
                </a:solidFill>
                <a:latin typeface="Arial" charset="0"/>
                <a:ea typeface="微軟正黑體" pitchFamily="34" charset="-120"/>
              </a:rPr>
              <a:t>映襯、層遞</a:t>
            </a:r>
          </a:p>
        </p:txBody>
      </p:sp>
      <p:pic>
        <p:nvPicPr>
          <p:cNvPr id="773195" name="Picture 75" descr="下標籤-修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8" y="3717925"/>
            <a:ext cx="2143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731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318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73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318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73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3195"/>
                  </p:tgtEl>
                </p:cond>
              </p:nextCondLst>
            </p:seq>
          </p:childTnLst>
        </p:cTn>
      </p:par>
    </p:tnLst>
    <p:bldLst>
      <p:bldP spid="773178" grpId="0"/>
      <p:bldP spid="773178" grpId="1"/>
      <p:bldP spid="773186" grpId="0"/>
      <p:bldP spid="773186" grpId="1"/>
      <p:bldP spid="773188" grpId="0"/>
      <p:bldP spid="773188" grpId="1"/>
      <p:bldP spid="49" grpId="0"/>
      <p:bldP spid="49" grpId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3"/>
          <p:cNvSpPr>
            <a:spLocks/>
          </p:cNvSpPr>
          <p:nvPr/>
        </p:nvSpPr>
        <p:spPr bwMode="auto">
          <a:xfrm>
            <a:off x="395288" y="1412875"/>
            <a:ext cx="8424862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lnSpc>
                <a:spcPct val="230000"/>
              </a:lnSpc>
              <a:buFont typeface="Arial" charset="0"/>
              <a:buNone/>
            </a:pPr>
            <a:r>
              <a:rPr kumimoji="0" lang="zh-TW" altLang="en-US" u="sng">
                <a:latin typeface="標楷體" pitchFamily="65" charset="-120"/>
                <a:ea typeface="標楷體" pitchFamily="65" charset="-120"/>
              </a:rPr>
              <a:t>醉能同</a:t>
            </a:r>
            <a:r>
              <a:rPr kumimoji="0" lang="zh-TW" altLang="en-US" u="sng">
                <a:solidFill>
                  <a:srgbClr val="0066FF"/>
                </a:solidFill>
                <a:latin typeface="標楷體" pitchFamily="65" charset="-120"/>
                <a:ea typeface="標楷體" pitchFamily="65" charset="-120"/>
              </a:rPr>
              <a:t>其</a:t>
            </a:r>
            <a:r>
              <a:rPr kumimoji="0" lang="zh-TW" altLang="en-US" u="sng">
                <a:latin typeface="標楷體" pitchFamily="65" charset="-120"/>
                <a:ea typeface="標楷體" pitchFamily="65" charset="-120"/>
              </a:rPr>
              <a:t>樂，醒能述以文者</a:t>
            </a: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　，太守也。太守謂誰　？</a:t>
            </a:r>
            <a:r>
              <a:rPr kumimoji="0" lang="zh-TW" altLang="en-US">
                <a:solidFill>
                  <a:srgbClr val="0066FF"/>
                </a:solidFill>
                <a:latin typeface="標楷體" pitchFamily="65" charset="-120"/>
                <a:ea typeface="標楷體" pitchFamily="65" charset="-120"/>
              </a:rPr>
              <a:t>廬陵</a:t>
            </a:r>
            <a:r>
              <a:rPr kumimoji="0" lang="zh-TW" altLang="en-US" sz="400">
                <a:latin typeface="標楷體" pitchFamily="65" charset="-120"/>
                <a:ea typeface="標楷體" pitchFamily="65" charset="-120"/>
              </a:rPr>
              <a:t> </a:t>
            </a: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歐陽脩也。</a:t>
            </a:r>
            <a:endParaRPr kumimoji="0" lang="en-US" altLang="zh-TW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5475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第四段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pic>
        <p:nvPicPr>
          <p:cNvPr id="105476" name="圖片 17" descr="下方ICON-回目次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25" y="5734050"/>
            <a:ext cx="1042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4185" name="Rectangle 41"/>
          <p:cNvSpPr>
            <a:spLocks noChangeArrowheads="1"/>
          </p:cNvSpPr>
          <p:nvPr/>
        </p:nvSpPr>
        <p:spPr bwMode="auto">
          <a:xfrm>
            <a:off x="1547813" y="1739900"/>
            <a:ext cx="86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1">
                <a:solidFill>
                  <a:srgbClr val="0066FF"/>
                </a:solidFill>
                <a:latin typeface="Arial" charset="0"/>
                <a:ea typeface="微軟正黑體" pitchFamily="34" charset="-120"/>
              </a:rPr>
              <a:t>指百姓</a:t>
            </a:r>
            <a:endParaRPr lang="zh-TW" altLang="en-US" sz="2100" b="1">
              <a:solidFill>
                <a:srgbClr val="0066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1692275" y="2060575"/>
            <a:ext cx="3603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>
                <a:latin typeface="Arial" charset="0"/>
              </a:rPr>
              <a:t>　　　　　　　　　　　　　　</a:t>
            </a:r>
          </a:p>
        </p:txBody>
      </p:sp>
      <p:sp>
        <p:nvSpPr>
          <p:cNvPr id="774187" name="Rectangle 43"/>
          <p:cNvSpPr>
            <a:spLocks noChangeArrowheads="1"/>
          </p:cNvSpPr>
          <p:nvPr/>
        </p:nvSpPr>
        <p:spPr bwMode="auto">
          <a:xfrm>
            <a:off x="2125663" y="2852738"/>
            <a:ext cx="201453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1">
                <a:solidFill>
                  <a:srgbClr val="0066FF"/>
                </a:solidFill>
                <a:latin typeface="Arial" charset="0"/>
                <a:ea typeface="微軟正黑體" pitchFamily="34" charset="-120"/>
              </a:rPr>
              <a:t>為歐陽脩的祖籍</a:t>
            </a:r>
            <a:endParaRPr lang="zh-TW" altLang="en-US" sz="2100" b="1">
              <a:solidFill>
                <a:srgbClr val="0066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文字方塊 14"/>
          <p:cNvSpPr txBox="1">
            <a:spLocks noChangeArrowheads="1"/>
          </p:cNvSpPr>
          <p:nvPr/>
        </p:nvSpPr>
        <p:spPr bwMode="auto">
          <a:xfrm>
            <a:off x="2124075" y="3213100"/>
            <a:ext cx="7921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>
                <a:latin typeface="Arial" charset="0"/>
              </a:rPr>
              <a:t>　　　　　　　　　　　　　　</a:t>
            </a:r>
          </a:p>
        </p:txBody>
      </p:sp>
      <p:pic>
        <p:nvPicPr>
          <p:cNvPr id="105481" name="Picture 45" descr="4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25" y="3213100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82" name="Picture 46" descr="40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3" y="2097088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4191" name="Rectangle 47"/>
          <p:cNvSpPr>
            <a:spLocks noChangeArrowheads="1"/>
          </p:cNvSpPr>
          <p:nvPr/>
        </p:nvSpPr>
        <p:spPr bwMode="auto">
          <a:xfrm>
            <a:off x="541338" y="2460625"/>
            <a:ext cx="359886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sz="2100" b="1">
                <a:solidFill>
                  <a:srgbClr val="339933"/>
                </a:solidFill>
                <a:latin typeface="Arial" charset="0"/>
                <a:ea typeface="微軟正黑體" pitchFamily="34" charset="-120"/>
              </a:rPr>
              <a:t>呼應第三段醉翁與民同樂之樂</a:t>
            </a:r>
          </a:p>
        </p:txBody>
      </p:sp>
      <p:pic>
        <p:nvPicPr>
          <p:cNvPr id="774192" name="Picture 48" descr="下標籤-意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492375"/>
            <a:ext cx="2143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85" name="Freeform 49"/>
          <p:cNvSpPr>
            <a:spLocks/>
          </p:cNvSpPr>
          <p:nvPr/>
        </p:nvSpPr>
        <p:spPr bwMode="auto">
          <a:xfrm>
            <a:off x="3779838" y="1876425"/>
            <a:ext cx="431800" cy="215900"/>
          </a:xfrm>
          <a:custGeom>
            <a:avLst/>
            <a:gdLst>
              <a:gd name="T0" fmla="*/ 0 w 124"/>
              <a:gd name="T1" fmla="*/ 2147483647 h 121"/>
              <a:gd name="T2" fmla="*/ 2147483647 w 124"/>
              <a:gd name="T3" fmla="*/ 0 h 121"/>
              <a:gd name="T4" fmla="*/ 2147483647 w 124"/>
              <a:gd name="T5" fmla="*/ 2147483647 h 1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105486" name="Group 50"/>
          <p:cNvGrpSpPr>
            <a:grpSpLocks/>
          </p:cNvGrpSpPr>
          <p:nvPr/>
        </p:nvGrpSpPr>
        <p:grpSpPr bwMode="auto">
          <a:xfrm>
            <a:off x="5148263" y="1876425"/>
            <a:ext cx="215900" cy="179388"/>
            <a:chOff x="2154" y="3657"/>
            <a:chExt cx="230" cy="137"/>
          </a:xfrm>
        </p:grpSpPr>
        <p:sp>
          <p:nvSpPr>
            <p:cNvPr id="105500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5501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49" name="文字方塊 48"/>
          <p:cNvSpPr txBox="1">
            <a:spLocks noChangeArrowheads="1"/>
          </p:cNvSpPr>
          <p:nvPr/>
        </p:nvSpPr>
        <p:spPr bwMode="auto">
          <a:xfrm>
            <a:off x="3276600" y="1412875"/>
            <a:ext cx="26638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100" b="1">
                <a:solidFill>
                  <a:srgbClr val="FF0066"/>
                </a:solidFill>
                <a:latin typeface="Arial" charset="0"/>
                <a:ea typeface="微軟正黑體" pitchFamily="34" charset="-120"/>
              </a:rPr>
              <a:t>（以文述</a:t>
            </a:r>
            <a:r>
              <a:rPr lang="en-US" altLang="zh-TW" sz="2100" b="1">
                <a:solidFill>
                  <a:srgbClr val="FF0066"/>
                </a:solidFill>
                <a:latin typeface="Arial" charset="0"/>
                <a:ea typeface="微軟正黑體" pitchFamily="34" charset="-120"/>
              </a:rPr>
              <a:t>﹝</a:t>
            </a:r>
            <a:r>
              <a:rPr lang="zh-TW" altLang="en-US" sz="2100" b="1">
                <a:solidFill>
                  <a:srgbClr val="FF0066"/>
                </a:solidFill>
                <a:latin typeface="Arial" charset="0"/>
                <a:ea typeface="微軟正黑體" pitchFamily="34" charset="-120"/>
              </a:rPr>
              <a:t>之</a:t>
            </a:r>
            <a:r>
              <a:rPr lang="en-US" altLang="zh-TW" sz="2100" b="1">
                <a:solidFill>
                  <a:srgbClr val="FF0066"/>
                </a:solidFill>
                <a:latin typeface="Arial" charset="0"/>
                <a:ea typeface="微軟正黑體" pitchFamily="34" charset="-120"/>
              </a:rPr>
              <a:t>﹞</a:t>
            </a:r>
            <a:r>
              <a:rPr lang="zh-TW" altLang="en-US" sz="2100" b="1">
                <a:solidFill>
                  <a:srgbClr val="FF0066"/>
                </a:solidFill>
                <a:latin typeface="Arial" charset="0"/>
                <a:ea typeface="微軟正黑體" pitchFamily="34" charset="-120"/>
              </a:rPr>
              <a:t>者）倒裝</a:t>
            </a:r>
          </a:p>
        </p:txBody>
      </p:sp>
      <p:pic>
        <p:nvPicPr>
          <p:cNvPr id="774198" name="Picture 54" descr="下標籤-修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863" y="1785938"/>
            <a:ext cx="2143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89" name="Freeform 55"/>
          <p:cNvSpPr>
            <a:spLocks/>
          </p:cNvSpPr>
          <p:nvPr/>
        </p:nvSpPr>
        <p:spPr bwMode="auto">
          <a:xfrm>
            <a:off x="7885113" y="1844675"/>
            <a:ext cx="431800" cy="215900"/>
          </a:xfrm>
          <a:custGeom>
            <a:avLst/>
            <a:gdLst>
              <a:gd name="T0" fmla="*/ 0 w 124"/>
              <a:gd name="T1" fmla="*/ 2147483647 h 121"/>
              <a:gd name="T2" fmla="*/ 2147483647 w 124"/>
              <a:gd name="T3" fmla="*/ 0 h 121"/>
              <a:gd name="T4" fmla="*/ 2147483647 w 124"/>
              <a:gd name="T5" fmla="*/ 2147483647 h 1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105490" name="Group 56"/>
          <p:cNvGrpSpPr>
            <a:grpSpLocks/>
          </p:cNvGrpSpPr>
          <p:nvPr/>
        </p:nvGrpSpPr>
        <p:grpSpPr bwMode="auto">
          <a:xfrm>
            <a:off x="4356100" y="3068638"/>
            <a:ext cx="215900" cy="179387"/>
            <a:chOff x="2154" y="3657"/>
            <a:chExt cx="230" cy="137"/>
          </a:xfrm>
        </p:grpSpPr>
        <p:sp>
          <p:nvSpPr>
            <p:cNvPr id="105498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5499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3" name="文字方塊 48"/>
          <p:cNvSpPr txBox="1">
            <a:spLocks noChangeArrowheads="1"/>
          </p:cNvSpPr>
          <p:nvPr/>
        </p:nvSpPr>
        <p:spPr bwMode="auto">
          <a:xfrm>
            <a:off x="541338" y="2852738"/>
            <a:ext cx="5746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1">
                <a:solidFill>
                  <a:srgbClr val="FF0066"/>
                </a:solidFill>
                <a:latin typeface="Arial" charset="0"/>
                <a:ea typeface="微軟正黑體" pitchFamily="34" charset="-120"/>
              </a:rPr>
              <a:t>提問</a:t>
            </a:r>
          </a:p>
        </p:txBody>
      </p:sp>
      <p:pic>
        <p:nvPicPr>
          <p:cNvPr id="774204" name="Picture 60" descr="下標籤-修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138" y="1701800"/>
            <a:ext cx="2143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93" name="Picture 61" descr="下ICON-課堂Q&amp;A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900" y="908050"/>
            <a:ext cx="1122363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94" name="Picture 62" descr="上方ICON-語譯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908050"/>
            <a:ext cx="10985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95" name="Picture 63" descr="上方ICON-結構表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475" y="908050"/>
            <a:ext cx="10985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96" name="Picture 65" descr="下標籤-補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284538"/>
            <a:ext cx="2143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97" name="Picture 67" descr="下ICON-回主目錄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741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419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74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419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74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4204"/>
                  </p:tgtEl>
                </p:cond>
              </p:nextCondLst>
            </p:seq>
          </p:childTnLst>
        </p:cTn>
      </p:par>
    </p:tnLst>
    <p:bldLst>
      <p:bldP spid="774185" grpId="0"/>
      <p:bldP spid="774185" grpId="1"/>
      <p:bldP spid="774187" grpId="0"/>
      <p:bldP spid="774187" grpId="1"/>
      <p:bldP spid="774191" grpId="0"/>
      <p:bldP spid="774191" grpId="1"/>
      <p:bldP spid="49" grpId="0"/>
      <p:bldP spid="49" grpId="1"/>
      <p:bldP spid="3" grpId="0"/>
      <p:bldP spid="3" grpId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分頁底圖-段落大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499" name="Rectangle 3"/>
          <p:cNvSpPr>
            <a:spLocks noGrp="1"/>
          </p:cNvSpPr>
          <p:nvPr>
            <p:ph type="body" idx="4294967295"/>
          </p:nvPr>
        </p:nvSpPr>
        <p:spPr>
          <a:xfrm>
            <a:off x="179388" y="804863"/>
            <a:ext cx="8713787" cy="4137025"/>
          </a:xfrm>
        </p:spPr>
        <p:txBody>
          <a:bodyPr/>
          <a:lstStyle/>
          <a:p>
            <a:r>
              <a:rPr lang="zh-TW" altLang="zh-TW" smtClean="0">
                <a:ea typeface="標楷體" pitchFamily="65" charset="-120"/>
              </a:rPr>
              <a:t>記敘醉翁亭四周環境與命名由來。</a:t>
            </a:r>
          </a:p>
          <a:p>
            <a:endParaRPr lang="zh-TW" altLang="zh-TW" smtClean="0">
              <a:ea typeface="標楷體" pitchFamily="65" charset="-120"/>
            </a:endParaRPr>
          </a:p>
          <a:p>
            <a:pPr>
              <a:lnSpc>
                <a:spcPct val="120000"/>
              </a:lnSpc>
            </a:pPr>
            <a:endParaRPr lang="zh-TW" altLang="zh-TW" smtClean="0">
              <a:ea typeface="標楷體" pitchFamily="65" charset="-120"/>
            </a:endParaRPr>
          </a:p>
          <a:p>
            <a:pPr>
              <a:lnSpc>
                <a:spcPct val="120000"/>
              </a:lnSpc>
            </a:pPr>
            <a:endParaRPr lang="en-US" altLang="zh-TW" smtClean="0">
              <a:ea typeface="標楷體" pitchFamily="65" charset="-120"/>
            </a:endParaRPr>
          </a:p>
        </p:txBody>
      </p:sp>
      <p:pic>
        <p:nvPicPr>
          <p:cNvPr id="106500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1" name="Rectangle 47"/>
          <p:cNvSpPr>
            <a:spLocks noChangeArrowheads="1"/>
          </p:cNvSpPr>
          <p:nvPr/>
        </p:nvSpPr>
        <p:spPr bwMode="auto">
          <a:xfrm>
            <a:off x="1763713" y="44450"/>
            <a:ext cx="56880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第一段</a:t>
            </a:r>
            <a:endParaRPr kumimoji="0" lang="en-US" altLang="zh-TW" sz="4400" b="1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3" name="Rectangle 47"/>
          <p:cNvSpPr>
            <a:spLocks noChangeArrowheads="1"/>
          </p:cNvSpPr>
          <p:nvPr/>
        </p:nvSpPr>
        <p:spPr bwMode="auto">
          <a:xfrm>
            <a:off x="1763713" y="44450"/>
            <a:ext cx="56880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第一段</a:t>
            </a:r>
            <a:endParaRPr kumimoji="0" lang="en-US" altLang="zh-TW" sz="4400" b="1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7524" name="Rectangle 3"/>
          <p:cNvSpPr>
            <a:spLocks/>
          </p:cNvSpPr>
          <p:nvPr/>
        </p:nvSpPr>
        <p:spPr bwMode="auto">
          <a:xfrm>
            <a:off x="71438" y="804863"/>
            <a:ext cx="8964612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</a:pPr>
            <a:r>
              <a:rPr kumimoji="0" lang="zh-TW" altLang="zh-TW">
                <a:ea typeface="標楷體" pitchFamily="65" charset="-120"/>
              </a:rPr>
              <a:t>以剝殼見筍式（逐層脫卸式）描述：環滁皆山→西南諸峰→琅邪山→讓泉→泉上之醉翁亭，鏡頭由全景而大景而中景而小景而特寫。</a:t>
            </a:r>
          </a:p>
        </p:txBody>
      </p:sp>
      <p:pic>
        <p:nvPicPr>
          <p:cNvPr id="107525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分頁底圖-段落大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7" name="Rectangle 3"/>
          <p:cNvSpPr>
            <a:spLocks noGrp="1"/>
          </p:cNvSpPr>
          <p:nvPr>
            <p:ph type="body" idx="4294967295"/>
          </p:nvPr>
        </p:nvSpPr>
        <p:spPr>
          <a:xfrm>
            <a:off x="179388" y="804863"/>
            <a:ext cx="8713787" cy="4137025"/>
          </a:xfrm>
        </p:spPr>
        <p:txBody>
          <a:bodyPr/>
          <a:lstStyle/>
          <a:p>
            <a:r>
              <a:rPr lang="zh-TW" altLang="zh-TW" smtClean="0">
                <a:ea typeface="標楷體" pitchFamily="65" charset="-120"/>
              </a:rPr>
              <a:t>描繪醉翁亭山間朝暮、四季的不同景色。</a:t>
            </a:r>
          </a:p>
        </p:txBody>
      </p:sp>
      <p:pic>
        <p:nvPicPr>
          <p:cNvPr id="108548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9" name="Rectangle 47"/>
          <p:cNvSpPr>
            <a:spLocks noChangeArrowheads="1"/>
          </p:cNvSpPr>
          <p:nvPr/>
        </p:nvSpPr>
        <p:spPr bwMode="auto">
          <a:xfrm>
            <a:off x="1763713" y="44450"/>
            <a:ext cx="56880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第二段</a:t>
            </a:r>
            <a:endParaRPr kumimoji="0" lang="en-US" altLang="zh-TW" sz="4400" b="1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標題 1"/>
          <p:cNvSpPr>
            <a:spLocks noGrp="1"/>
          </p:cNvSpPr>
          <p:nvPr>
            <p:ph type="title" idx="4294967295"/>
          </p:nvPr>
        </p:nvSpPr>
        <p:spPr>
          <a:xfrm>
            <a:off x="539750" y="6350"/>
            <a:ext cx="8229600" cy="1143000"/>
          </a:xfrm>
        </p:spPr>
        <p:txBody>
          <a:bodyPr/>
          <a:lstStyle/>
          <a:p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散文雜記體分四類</a:t>
            </a:r>
            <a:r>
              <a:rPr lang="zh-TW" altLang="en-US" b="1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　</a:t>
            </a:r>
            <a:endParaRPr lang="zh-TW" altLang="en-US" b="1" smtClean="0">
              <a:solidFill>
                <a:srgbClr val="0000FF"/>
              </a:solidFill>
            </a:endParaRPr>
          </a:p>
        </p:txBody>
      </p:sp>
      <p:sp>
        <p:nvSpPr>
          <p:cNvPr id="24579" name="文字版面配置區 1"/>
          <p:cNvSpPr>
            <a:spLocks noGrp="1"/>
          </p:cNvSpPr>
          <p:nvPr>
            <p:ph type="body" idx="4294967295"/>
          </p:nvPr>
        </p:nvSpPr>
        <p:spPr>
          <a:xfrm>
            <a:off x="107950" y="1268413"/>
            <a:ext cx="9144000" cy="5473700"/>
          </a:xfrm>
        </p:spPr>
        <p:txBody>
          <a:bodyPr/>
          <a:lstStyle/>
          <a:p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＊</a:t>
            </a:r>
            <a:r>
              <a:rPr lang="zh-TW" altLang="en-US" b="1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山水遊記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：描寫山川勝景，自然風光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柳宗元：永州八記　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袁宏道：晚遊六橋待月記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pPr lvl="1"/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＊</a:t>
            </a:r>
            <a:r>
              <a:rPr lang="zh-TW" altLang="en-US" b="1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亭臺名勝記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：修葺，歷史，抒發感慨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范仲淹：岳陽樓記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歐陽修：醉翁亭記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蘇轍：黃州快哉亭記 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王禹偁：黃州新建小竹樓記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31241094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1" name="Rectangle 47"/>
          <p:cNvSpPr>
            <a:spLocks noChangeArrowheads="1"/>
          </p:cNvSpPr>
          <p:nvPr/>
        </p:nvSpPr>
        <p:spPr bwMode="auto">
          <a:xfrm>
            <a:off x="1763713" y="44450"/>
            <a:ext cx="56880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第二段</a:t>
            </a:r>
            <a:endParaRPr kumimoji="0" lang="en-US" altLang="zh-TW" sz="4400" b="1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9572" name="Rectangle 3"/>
          <p:cNvSpPr>
            <a:spLocks/>
          </p:cNvSpPr>
          <p:nvPr/>
        </p:nvSpPr>
        <p:spPr bwMode="auto">
          <a:xfrm>
            <a:off x="71438" y="836613"/>
            <a:ext cx="896461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</a:pPr>
            <a:r>
              <a:rPr kumimoji="0" lang="zh-TW" altLang="zh-TW">
                <a:ea typeface="標楷體" pitchFamily="65" charset="-120"/>
              </a:rPr>
              <a:t>既強調醉翁亭的景觀，也說明正因四季景象差異，因此在不同的季節出遊均有不同的樂趣。</a:t>
            </a:r>
            <a:endParaRPr kumimoji="0" lang="en-US" altLang="zh-TW">
              <a:ea typeface="標楷體" pitchFamily="65" charset="-120"/>
            </a:endParaRPr>
          </a:p>
        </p:txBody>
      </p:sp>
      <p:pic>
        <p:nvPicPr>
          <p:cNvPr id="109573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分頁底圖-段落大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5" name="Rectangle 3"/>
          <p:cNvSpPr>
            <a:spLocks noGrp="1"/>
          </p:cNvSpPr>
          <p:nvPr>
            <p:ph type="body" idx="4294967295"/>
          </p:nvPr>
        </p:nvSpPr>
        <p:spPr>
          <a:xfrm>
            <a:off x="179388" y="804863"/>
            <a:ext cx="8713787" cy="4137025"/>
          </a:xfrm>
        </p:spPr>
        <p:txBody>
          <a:bodyPr/>
          <a:lstStyle/>
          <a:p>
            <a:r>
              <a:rPr lang="zh-TW" altLang="zh-TW" smtClean="0">
                <a:ea typeface="標楷體" pitchFamily="65" charset="-120"/>
              </a:rPr>
              <a:t>寫滁人遊山之樂與太守宴酣之樂。</a:t>
            </a:r>
            <a:endParaRPr lang="en-US" altLang="zh-TW" smtClean="0">
              <a:ea typeface="標楷體" pitchFamily="65" charset="-120"/>
            </a:endParaRPr>
          </a:p>
        </p:txBody>
      </p:sp>
      <p:pic>
        <p:nvPicPr>
          <p:cNvPr id="110596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7" name="Rectangle 47"/>
          <p:cNvSpPr>
            <a:spLocks noChangeArrowheads="1"/>
          </p:cNvSpPr>
          <p:nvPr/>
        </p:nvSpPr>
        <p:spPr bwMode="auto">
          <a:xfrm>
            <a:off x="1763713" y="44450"/>
            <a:ext cx="56880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第三段</a:t>
            </a:r>
            <a:endParaRPr kumimoji="0" lang="en-US" altLang="zh-TW" sz="4400" b="1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19" name="Rectangle 47"/>
          <p:cNvSpPr>
            <a:spLocks noChangeArrowheads="1"/>
          </p:cNvSpPr>
          <p:nvPr/>
        </p:nvSpPr>
        <p:spPr bwMode="auto">
          <a:xfrm>
            <a:off x="1763713" y="44450"/>
            <a:ext cx="56880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第三段</a:t>
            </a:r>
            <a:endParaRPr kumimoji="0" lang="en-US" altLang="zh-TW" sz="4400" b="1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1620" name="Rectangle 3"/>
          <p:cNvSpPr>
            <a:spLocks/>
          </p:cNvSpPr>
          <p:nvPr/>
        </p:nvSpPr>
        <p:spPr bwMode="auto">
          <a:xfrm>
            <a:off x="71438" y="836613"/>
            <a:ext cx="8964612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</a:pPr>
            <a:r>
              <a:rPr kumimoji="0" lang="zh-TW" altLang="zh-TW">
                <a:ea typeface="標楷體" pitchFamily="65" charset="-120"/>
              </a:rPr>
              <a:t>此段由山水之樂轉折到人情之樂。以滁人之歡遊與太守之醉臥，透過動靜對比之美，呈現政通人和的氣象。此段雖不見一「樂」字，卻盡皆「樂」意。（寫人順序：遊人→賓客→太守自己）</a:t>
            </a:r>
          </a:p>
        </p:txBody>
      </p:sp>
      <p:pic>
        <p:nvPicPr>
          <p:cNvPr id="111621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分頁底圖-段落大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3" name="Rectangle 3"/>
          <p:cNvSpPr>
            <a:spLocks noGrp="1"/>
          </p:cNvSpPr>
          <p:nvPr>
            <p:ph type="body" idx="4294967295"/>
          </p:nvPr>
        </p:nvSpPr>
        <p:spPr>
          <a:xfrm>
            <a:off x="179388" y="804863"/>
            <a:ext cx="8713787" cy="413702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TW" altLang="zh-TW" smtClean="0">
                <a:ea typeface="標楷體" pitchFamily="65" charset="-120"/>
              </a:rPr>
              <a:t>由禽鳥之樂、賓客之樂、太守之樂，寫太守與客盡興而歸。</a:t>
            </a:r>
          </a:p>
          <a:p>
            <a:endParaRPr lang="zh-TW" altLang="zh-TW" smtClean="0">
              <a:ea typeface="標楷體" pitchFamily="65" charset="-120"/>
            </a:endParaRPr>
          </a:p>
          <a:p>
            <a:pPr>
              <a:lnSpc>
                <a:spcPct val="120000"/>
              </a:lnSpc>
            </a:pPr>
            <a:endParaRPr lang="zh-TW" altLang="zh-TW" smtClean="0">
              <a:ea typeface="標楷體" pitchFamily="65" charset="-120"/>
            </a:endParaRPr>
          </a:p>
          <a:p>
            <a:pPr>
              <a:lnSpc>
                <a:spcPct val="120000"/>
              </a:lnSpc>
            </a:pPr>
            <a:endParaRPr lang="en-US" altLang="zh-TW" smtClean="0">
              <a:ea typeface="標楷體" pitchFamily="65" charset="-120"/>
            </a:endParaRPr>
          </a:p>
        </p:txBody>
      </p:sp>
      <p:pic>
        <p:nvPicPr>
          <p:cNvPr id="112644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5" name="Rectangle 47"/>
          <p:cNvSpPr>
            <a:spLocks noChangeArrowheads="1"/>
          </p:cNvSpPr>
          <p:nvPr/>
        </p:nvSpPr>
        <p:spPr bwMode="auto">
          <a:xfrm>
            <a:off x="1763713" y="44450"/>
            <a:ext cx="56880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第四段</a:t>
            </a:r>
            <a:endParaRPr kumimoji="0" lang="en-US" altLang="zh-TW" sz="4400" b="1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7" name="Rectangle 47"/>
          <p:cNvSpPr>
            <a:spLocks noChangeArrowheads="1"/>
          </p:cNvSpPr>
          <p:nvPr/>
        </p:nvSpPr>
        <p:spPr bwMode="auto">
          <a:xfrm>
            <a:off x="1763713" y="44450"/>
            <a:ext cx="56880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第四段</a:t>
            </a:r>
            <a:endParaRPr kumimoji="0" lang="en-US" altLang="zh-TW" sz="4400" b="1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3668" name="Rectangle 3"/>
          <p:cNvSpPr>
            <a:spLocks/>
          </p:cNvSpPr>
          <p:nvPr/>
        </p:nvSpPr>
        <p:spPr bwMode="auto">
          <a:xfrm>
            <a:off x="71438" y="804863"/>
            <a:ext cx="8964612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</a:pPr>
            <a:r>
              <a:rPr kumimoji="0" lang="zh-TW" altLang="zh-TW">
                <a:ea typeface="標楷體" pitchFamily="65" charset="-120"/>
              </a:rPr>
              <a:t>此段以禽鳥之樂陪襯眾人之樂，以眾人之樂陪襯太守之樂。歐陽脩描繪這樣一幅與民同樂之景，既隱含自己治滁的政績，也借此表現在遭受政場打擊後，並未患得患失而消沉頹唐。</a:t>
            </a:r>
            <a:endParaRPr kumimoji="0" lang="en-US" altLang="zh-TW">
              <a:ea typeface="標楷體" pitchFamily="65" charset="-120"/>
            </a:endParaRPr>
          </a:p>
        </p:txBody>
      </p:sp>
      <p:pic>
        <p:nvPicPr>
          <p:cNvPr id="113669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分頁底圖-語譯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1" name="Rectangle 3"/>
          <p:cNvSpPr>
            <a:spLocks/>
          </p:cNvSpPr>
          <p:nvPr/>
        </p:nvSpPr>
        <p:spPr bwMode="auto">
          <a:xfrm>
            <a:off x="179388" y="846138"/>
            <a:ext cx="8964612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zh-TW" altLang="zh-TW">
                <a:latin typeface="Arial" charset="0"/>
                <a:ea typeface="標楷體" pitchFamily="65" charset="-120"/>
              </a:rPr>
              <a:t>滁州的四面環山，而西南各個山峰，樹林山谷又特別優美。遠遠望去草木茂盛、景色幽深秀麗的，就是琅邪山。沿山步行六七里，漸漸聽到潺潺的流水聲，從兩座山峰之間奔流出來的，就是讓泉。</a:t>
            </a:r>
            <a:endParaRPr kumimoji="0" lang="en-US" altLang="zh-TW">
              <a:latin typeface="Arial" charset="0"/>
              <a:ea typeface="標楷體" pitchFamily="65" charset="-120"/>
            </a:endParaRPr>
          </a:p>
        </p:txBody>
      </p:sp>
      <p:sp>
        <p:nvSpPr>
          <p:cNvPr id="114692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第一段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pic>
        <p:nvPicPr>
          <p:cNvPr id="114693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分頁底圖-語譯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5" name="Rectangle 3"/>
          <p:cNvSpPr>
            <a:spLocks/>
          </p:cNvSpPr>
          <p:nvPr/>
        </p:nvSpPr>
        <p:spPr bwMode="auto">
          <a:xfrm>
            <a:off x="107950" y="836613"/>
            <a:ext cx="8964613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zh-TW" altLang="zh-TW">
                <a:latin typeface="Arial" charset="0"/>
                <a:ea typeface="標楷體" pitchFamily="65" charset="-120"/>
              </a:rPr>
              <a:t>山路隨著山勢而迂迴曲折，有座亭子簷角翹起，像鳥兒展翅欲飛的樣子，高踞在泉水之上，那就是醉翁亭。修建亭子的是誰？是山中的和尚智僊</a:t>
            </a:r>
            <a:endParaRPr kumimoji="0" lang="zh-TW" altLang="en-US">
              <a:latin typeface="Arial" charset="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zh-TW" altLang="zh-TW">
                <a:latin typeface="Arial" charset="0"/>
                <a:ea typeface="標楷體" pitchFamily="65" charset="-120"/>
              </a:rPr>
              <a:t>。替它取名的是誰呢？就是太守用自己的稱號來為亭命名的呀！太守和賓客到這兒飲酒，往往稍微喝一點就醉了，而且年紀又最大，所以自稱醉翁。</a:t>
            </a:r>
            <a:endParaRPr kumimoji="0" lang="en-US" altLang="zh-TW">
              <a:latin typeface="Arial" charset="0"/>
              <a:ea typeface="標楷體" pitchFamily="65" charset="-120"/>
            </a:endParaRPr>
          </a:p>
        </p:txBody>
      </p:sp>
      <p:sp>
        <p:nvSpPr>
          <p:cNvPr id="115716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第一段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pic>
        <p:nvPicPr>
          <p:cNvPr id="115717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分頁底圖-語譯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39" name="Rectangle 3"/>
          <p:cNvSpPr>
            <a:spLocks/>
          </p:cNvSpPr>
          <p:nvPr/>
        </p:nvSpPr>
        <p:spPr bwMode="auto">
          <a:xfrm>
            <a:off x="107950" y="846138"/>
            <a:ext cx="8964613" cy="150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zh-TW" altLang="zh-TW">
                <a:latin typeface="Arial" charset="0"/>
                <a:ea typeface="標楷體" pitchFamily="65" charset="-120"/>
              </a:rPr>
              <a:t>醉翁的真正心意不在喝酒，而在於山水之間。他將觀賞山水的樂趣，領會在心裡，寄託在酒中。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en-US" altLang="zh-TW">
              <a:latin typeface="Arial" charset="0"/>
              <a:ea typeface="標楷體" pitchFamily="65" charset="-120"/>
            </a:endParaRPr>
          </a:p>
        </p:txBody>
      </p:sp>
      <p:sp>
        <p:nvSpPr>
          <p:cNvPr id="116740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第一段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pic>
        <p:nvPicPr>
          <p:cNvPr id="116741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分頁底圖-語譯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3" name="Rectangle 3"/>
          <p:cNvSpPr>
            <a:spLocks/>
          </p:cNvSpPr>
          <p:nvPr/>
        </p:nvSpPr>
        <p:spPr bwMode="auto">
          <a:xfrm>
            <a:off x="107950" y="846138"/>
            <a:ext cx="8964613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zh-TW" altLang="zh-TW">
                <a:latin typeface="Arial" charset="0"/>
                <a:ea typeface="標楷體" pitchFamily="65" charset="-120"/>
              </a:rPr>
              <a:t>清晨當太陽出來後，林間的雲氣就散開了；傍晚雲霧聚集山間，岩洞就顯得昏暗不明。幽暗與明亮的變化，這是山間早晚不同的景象。春天時，野花開放散發清幽的香味；夏天時，林木繁茂，綠蔭濃密；秋天時，天高氣爽，霜色潔白；冬天時，溪水水位降低，於是溪石露出水面，這是山中四季的景色變化。</a:t>
            </a:r>
            <a:endParaRPr kumimoji="0" lang="en-US" altLang="zh-TW">
              <a:latin typeface="Arial" charset="0"/>
              <a:ea typeface="標楷體" pitchFamily="65" charset="-120"/>
            </a:endParaRPr>
          </a:p>
        </p:txBody>
      </p:sp>
      <p:sp>
        <p:nvSpPr>
          <p:cNvPr id="117764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第二段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pic>
        <p:nvPicPr>
          <p:cNvPr id="117765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分頁底圖-語譯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7" name="Rectangle 3"/>
          <p:cNvSpPr>
            <a:spLocks/>
          </p:cNvSpPr>
          <p:nvPr/>
        </p:nvSpPr>
        <p:spPr bwMode="auto">
          <a:xfrm>
            <a:off x="107950" y="846138"/>
            <a:ext cx="8964613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zh-TW" altLang="zh-TW">
                <a:latin typeface="Arial" charset="0"/>
                <a:ea typeface="標楷體" pitchFamily="65" charset="-120"/>
              </a:rPr>
              <a:t>早上到山裡去，晚上回來，四季景色不同，而其中的樂趣也無窮無盡啊！</a:t>
            </a:r>
            <a:endParaRPr kumimoji="0" lang="en-US" altLang="zh-TW">
              <a:latin typeface="Arial" charset="0"/>
              <a:ea typeface="標楷體" pitchFamily="65" charset="-120"/>
            </a:endParaRPr>
          </a:p>
        </p:txBody>
      </p:sp>
      <p:sp>
        <p:nvSpPr>
          <p:cNvPr id="118788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第二段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pic>
        <p:nvPicPr>
          <p:cNvPr id="118789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標題 1"/>
          <p:cNvSpPr txBox="1">
            <a:spLocks/>
          </p:cNvSpPr>
          <p:nvPr/>
        </p:nvSpPr>
        <p:spPr bwMode="auto">
          <a:xfrm>
            <a:off x="539750" y="63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 2" pitchFamily="18" charset="2"/>
              <a:buChar char=""/>
              <a:defRPr sz="32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0000"/>
              <a:buFont typeface="Wingdings 2" pitchFamily="18" charset="2"/>
              <a:buChar char="³"/>
              <a:defRPr sz="28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B9B57"/>
              </a:buClr>
              <a:buSzPct val="6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B7396"/>
              </a:buClr>
              <a:buSzPct val="45000"/>
              <a:buFont typeface="Wingdings 2" pitchFamily="18" charset="2"/>
              <a:buChar char="¯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zh-TW" altLang="en-US" sz="44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散文雜記體分四類　</a:t>
            </a:r>
            <a:endParaRPr kumimoji="0" lang="zh-TW" altLang="en-US" sz="4400" b="1">
              <a:solidFill>
                <a:srgbClr val="0000FF"/>
              </a:solidFill>
              <a:latin typeface="Maiandra GD" pitchFamily="34" charset="0"/>
              <a:ea typeface="微軟正黑體" pitchFamily="34" charset="-120"/>
            </a:endParaRPr>
          </a:p>
        </p:txBody>
      </p:sp>
      <p:sp>
        <p:nvSpPr>
          <p:cNvPr id="25603" name="文字版面配置區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＊書畫雜記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sz="2400" b="1" smtClean="0">
                <a:latin typeface="標楷體" pitchFamily="65" charset="-120"/>
                <a:ea typeface="標楷體" pitchFamily="65" charset="-120"/>
              </a:rPr>
              <a:t>韓愈：畫記</a:t>
            </a:r>
            <a:endParaRPr lang="en-US" altLang="zh-TW" sz="2400" b="1" smtClean="0">
              <a:latin typeface="標楷體" pitchFamily="65" charset="-120"/>
              <a:ea typeface="標楷體" pitchFamily="65" charset="-120"/>
            </a:endParaRPr>
          </a:p>
          <a:p>
            <a:pPr lvl="1"/>
            <a:endParaRPr lang="zh-TW" altLang="en-US" sz="2400" b="1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＊人事雜記記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歸有光：項脊軒記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錢公輔：義田記</a:t>
            </a:r>
            <a:br>
              <a:rPr lang="zh-TW" altLang="en-US" b="1" smtClean="0">
                <a:latin typeface="標楷體" pitchFamily="65" charset="-120"/>
                <a:ea typeface="標楷體" pitchFamily="65" charset="-120"/>
              </a:rPr>
            </a:br>
            <a:endParaRPr lang="zh-TW" altLang="en-US" b="1" smtClean="0"/>
          </a:p>
        </p:txBody>
      </p:sp>
    </p:spTree>
    <p:extLst>
      <p:ext uri="{BB962C8B-B14F-4D97-AF65-F5344CB8AC3E}">
        <p14:creationId xmlns:p14="http://schemas.microsoft.com/office/powerpoint/2010/main" val="1503867503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分頁底圖-語譯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1" name="Rectangle 3"/>
          <p:cNvSpPr>
            <a:spLocks/>
          </p:cNvSpPr>
          <p:nvPr/>
        </p:nvSpPr>
        <p:spPr bwMode="auto">
          <a:xfrm>
            <a:off x="107950" y="765175"/>
            <a:ext cx="8964613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zh-TW" altLang="zh-TW">
                <a:latin typeface="Arial" charset="0"/>
                <a:ea typeface="標楷體" pitchFamily="65" charset="-120"/>
              </a:rPr>
              <a:t>至於背著東西的人邊走邊唱歌，有人走累了在樹下歇息，前後的人彼此呼喚回應，老人和孩童來往不絕，這是滁州人們遊山的盛況啊！到溪邊釣魚，溪水深，魚兒肥；用泉水釀酒，泉水清芳，酒味香醇；野味野菜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zh-TW" altLang="zh-TW">
              <a:latin typeface="Arial" charset="0"/>
              <a:ea typeface="標楷體" pitchFamily="65" charset="-12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kumimoji="0" lang="zh-TW" altLang="zh-TW">
              <a:latin typeface="Arial" charset="0"/>
              <a:ea typeface="標楷體" pitchFamily="65" charset="-120"/>
            </a:endParaRPr>
          </a:p>
          <a:p>
            <a:pPr eaLnBrk="1" hangingPunct="1">
              <a:lnSpc>
                <a:spcPct val="150000"/>
              </a:lnSpc>
              <a:spcBef>
                <a:spcPts val="1200"/>
              </a:spcBef>
              <a:buFontTx/>
              <a:buNone/>
            </a:pPr>
            <a:endParaRPr kumimoji="0" lang="en-US" altLang="zh-TW">
              <a:latin typeface="Arial" charset="0"/>
              <a:ea typeface="標楷體" pitchFamily="65" charset="-120"/>
            </a:endParaRPr>
          </a:p>
        </p:txBody>
      </p:sp>
      <p:sp>
        <p:nvSpPr>
          <p:cNvPr id="119812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第三段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pic>
        <p:nvPicPr>
          <p:cNvPr id="119813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分頁底圖-語譯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35" name="Rectangle 3"/>
          <p:cNvSpPr>
            <a:spLocks/>
          </p:cNvSpPr>
          <p:nvPr/>
        </p:nvSpPr>
        <p:spPr bwMode="auto">
          <a:xfrm>
            <a:off x="107950" y="846138"/>
            <a:ext cx="8785225" cy="481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zh-TW" altLang="zh-TW">
                <a:latin typeface="Arial" charset="0"/>
                <a:ea typeface="標楷體" pitchFamily="65" charset="-120"/>
              </a:rPr>
              <a:t>交錯擺放在面前，這是太守在設宴請客啊！宴會中快樂酣暢的飲酒，不需要靠音樂來助興。投壺的人射中了目標，下棋的人贏了棋，酒杯和酒籌交雜在一起，人們或站或坐，諠譁不已，這是眾位賓客歡樂的場面。其中一位蒼顏白髮的老者斜倒在眾人之間，那是太守醉倒的樣子。</a:t>
            </a:r>
            <a:endParaRPr kumimoji="0" lang="en-US" altLang="zh-TW">
              <a:latin typeface="Arial" charset="0"/>
              <a:ea typeface="標楷體" pitchFamily="65" charset="-120"/>
            </a:endParaRPr>
          </a:p>
        </p:txBody>
      </p:sp>
      <p:sp>
        <p:nvSpPr>
          <p:cNvPr id="120836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第三段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pic>
        <p:nvPicPr>
          <p:cNvPr id="120837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分頁底圖-語譯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59" name="Rectangle 3"/>
          <p:cNvSpPr>
            <a:spLocks/>
          </p:cNvSpPr>
          <p:nvPr/>
        </p:nvSpPr>
        <p:spPr bwMode="auto">
          <a:xfrm>
            <a:off x="107950" y="846138"/>
            <a:ext cx="8964613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zh-TW" altLang="zh-TW">
                <a:latin typeface="Arial" charset="0"/>
                <a:ea typeface="標楷體" pitchFamily="65" charset="-120"/>
              </a:rPr>
              <a:t>不久，夕陽下山，人影分散，太守歸去，賓客們也跟著走了。樹林昏暗，鳥兒或上或下的鳴叫著</a:t>
            </a:r>
            <a:endParaRPr kumimoji="0" lang="zh-TW" altLang="en-US">
              <a:latin typeface="Arial" charset="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zh-TW" altLang="zh-TW">
                <a:latin typeface="Arial" charset="0"/>
                <a:ea typeface="標楷體" pitchFamily="65" charset="-120"/>
              </a:rPr>
              <a:t>，遊人離開了山中，鳥兒因而感到快活了。然而鳥兒只知道在山林的快樂，卻不明白人們在山林中的快樂；人們知道跟隨太守遊玩的快樂，卻不明白太守因人民的快樂而感到快樂。</a:t>
            </a:r>
            <a:endParaRPr kumimoji="0" lang="en-US" altLang="zh-TW">
              <a:latin typeface="Arial" charset="0"/>
              <a:ea typeface="標楷體" pitchFamily="65" charset="-120"/>
            </a:endParaRPr>
          </a:p>
        </p:txBody>
      </p:sp>
      <p:sp>
        <p:nvSpPr>
          <p:cNvPr id="121860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第四段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pic>
        <p:nvPicPr>
          <p:cNvPr id="121861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 descr="分頁底圖-語譯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3" name="Rectangle 3"/>
          <p:cNvSpPr>
            <a:spLocks/>
          </p:cNvSpPr>
          <p:nvPr/>
        </p:nvSpPr>
        <p:spPr bwMode="auto">
          <a:xfrm>
            <a:off x="107950" y="765175"/>
            <a:ext cx="8964613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zh-TW" altLang="zh-TW">
                <a:latin typeface="Arial" charset="0"/>
                <a:ea typeface="標楷體" pitchFamily="65" charset="-120"/>
              </a:rPr>
              <a:t>能高興的和百姓一起喝醉，酒醒後能把這些歡樂寫成文章的，正是太守啊！太守是誰？就是廬陵人歐陽脩。</a:t>
            </a:r>
            <a:endParaRPr kumimoji="0" lang="en-US" altLang="zh-TW">
              <a:latin typeface="Arial" charset="0"/>
              <a:ea typeface="標楷體" pitchFamily="65" charset="-120"/>
            </a:endParaRPr>
          </a:p>
        </p:txBody>
      </p:sp>
      <p:sp>
        <p:nvSpPr>
          <p:cNvPr id="122884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第四段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pic>
        <p:nvPicPr>
          <p:cNvPr id="122885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 descr="分頁底圖-課堂Q&amp;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07" name="內容版面配置區 2"/>
          <p:cNvSpPr>
            <a:spLocks noGrp="1"/>
          </p:cNvSpPr>
          <p:nvPr>
            <p:ph idx="4294967295"/>
          </p:nvPr>
        </p:nvSpPr>
        <p:spPr>
          <a:xfrm>
            <a:off x="153988" y="765175"/>
            <a:ext cx="8891587" cy="1296988"/>
          </a:xfrm>
        </p:spPr>
        <p:txBody>
          <a:bodyPr/>
          <a:lstStyle/>
          <a:p>
            <a:pPr marL="423863" indent="-423863">
              <a:buFont typeface="Arial" charset="0"/>
              <a:buNone/>
            </a:pPr>
            <a:r>
              <a:rPr lang="zh-TW" altLang="en-US" b="1" smtClean="0">
                <a:ea typeface="標楷體" pitchFamily="65" charset="-120"/>
              </a:rPr>
              <a:t>本文介紹醉翁亭的位置時，採用何種描寫手法？</a:t>
            </a:r>
          </a:p>
          <a:p>
            <a:pPr marL="423863" indent="-423863"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971550" y="1268413"/>
            <a:ext cx="784860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zh-TW" altLang="en-US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本文首段介紹醉翁亭的位置，作者先寫「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zh-TW" altLang="en-US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環滁皆山也」，然後由大到小，由遠到近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zh-TW" altLang="en-US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，從全體寫到局部，層層遞進，由群山寫到西南諸峰，然後又寫到琅邪山，接著再寫到讓泉，最後把焦點集中在讓泉邊的醉翁亭上。這就如同電影藝術中的鏡頭，先拍全景，然後中景、近景，再用特寫、大特寫，步步引人入勝。</a:t>
            </a:r>
          </a:p>
        </p:txBody>
      </p:sp>
      <p:pic>
        <p:nvPicPr>
          <p:cNvPr id="123909" name="Picture 6" descr="下一頁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8769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分頁底圖-課堂Q&amp;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1" name="內容版面配置區 2"/>
          <p:cNvSpPr>
            <a:spLocks noGrp="1"/>
          </p:cNvSpPr>
          <p:nvPr>
            <p:ph idx="4294967295"/>
          </p:nvPr>
        </p:nvSpPr>
        <p:spPr>
          <a:xfrm>
            <a:off x="153988" y="765175"/>
            <a:ext cx="8891587" cy="1296988"/>
          </a:xfrm>
        </p:spPr>
        <p:txBody>
          <a:bodyPr/>
          <a:lstStyle/>
          <a:p>
            <a:pPr marL="423863" indent="-423863">
              <a:buFont typeface="Arial" charset="0"/>
              <a:buNone/>
            </a:pPr>
            <a:r>
              <a:rPr lang="zh-TW" altLang="en-US" b="1" smtClean="0">
                <a:ea typeface="標楷體" pitchFamily="65" charset="-120"/>
              </a:rPr>
              <a:t>文中歐陽脩自號醉翁的原因為何？</a:t>
            </a:r>
          </a:p>
          <a:p>
            <a:pPr marL="423863" indent="-423863"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971550" y="1341438"/>
            <a:ext cx="792162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飲少輒醉，而年又最高。</a:t>
            </a:r>
          </a:p>
        </p:txBody>
      </p:sp>
      <p:pic>
        <p:nvPicPr>
          <p:cNvPr id="124933" name="圖片 6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 descr="分頁底圖-課堂Q&amp;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5" name="內容版面配置區 2"/>
          <p:cNvSpPr>
            <a:spLocks noGrp="1"/>
          </p:cNvSpPr>
          <p:nvPr>
            <p:ph idx="4294967295"/>
          </p:nvPr>
        </p:nvSpPr>
        <p:spPr>
          <a:xfrm>
            <a:off x="153988" y="765175"/>
            <a:ext cx="8891587" cy="1296988"/>
          </a:xfrm>
        </p:spPr>
        <p:txBody>
          <a:bodyPr/>
          <a:lstStyle/>
          <a:p>
            <a:pPr marL="423863" indent="-423863">
              <a:buFont typeface="Arial" charset="0"/>
              <a:buNone/>
            </a:pPr>
            <a:r>
              <a:rPr lang="zh-TW" altLang="en-US" b="1" smtClean="0">
                <a:ea typeface="標楷體" pitchFamily="65" charset="-120"/>
              </a:rPr>
              <a:t>本文如何呈現太守與民同樂的情景？</a:t>
            </a:r>
          </a:p>
          <a:p>
            <a:pPr marL="423863" indent="-423863"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971550" y="1330325"/>
            <a:ext cx="792162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滁人遊、太守宴、眾賓懽、太守醉。</a:t>
            </a:r>
          </a:p>
        </p:txBody>
      </p:sp>
      <p:pic>
        <p:nvPicPr>
          <p:cNvPr id="125957" name="圖片 6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 descr="分頁底圖-課堂Q&amp;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79" name="內容版面配置區 2"/>
          <p:cNvSpPr>
            <a:spLocks noGrp="1"/>
          </p:cNvSpPr>
          <p:nvPr>
            <p:ph idx="4294967295"/>
          </p:nvPr>
        </p:nvSpPr>
        <p:spPr>
          <a:xfrm>
            <a:off x="153988" y="765175"/>
            <a:ext cx="8891587" cy="1296988"/>
          </a:xfrm>
        </p:spPr>
        <p:txBody>
          <a:bodyPr/>
          <a:lstStyle/>
          <a:p>
            <a:pPr marL="423863" indent="-423863">
              <a:buFont typeface="Arial" charset="0"/>
              <a:buNone/>
            </a:pPr>
            <a:r>
              <a:rPr lang="zh-TW" altLang="en-US" b="1" smtClean="0">
                <a:ea typeface="標楷體" pitchFamily="65" charset="-120"/>
              </a:rPr>
              <a:t>從</a:t>
            </a:r>
            <a:r>
              <a:rPr lang="en-US" altLang="zh-TW" b="1" smtClean="0">
                <a:ea typeface="標楷體" pitchFamily="65" charset="-120"/>
              </a:rPr>
              <a:t>〈</a:t>
            </a:r>
            <a:r>
              <a:rPr lang="zh-TW" altLang="en-US" b="1" smtClean="0">
                <a:ea typeface="標楷體" pitchFamily="65" charset="-120"/>
              </a:rPr>
              <a:t>醉翁亭記</a:t>
            </a:r>
            <a:r>
              <a:rPr lang="en-US" altLang="zh-TW" b="1" smtClean="0">
                <a:ea typeface="標楷體" pitchFamily="65" charset="-120"/>
              </a:rPr>
              <a:t>〉</a:t>
            </a:r>
            <a:r>
              <a:rPr lang="zh-TW" altLang="en-US" b="1" smtClean="0">
                <a:ea typeface="標楷體" pitchFamily="65" charset="-120"/>
              </a:rPr>
              <a:t>一文，可以推測歐陽脩治理滁州</a:t>
            </a:r>
          </a:p>
          <a:p>
            <a:pPr marL="423863" indent="-423863">
              <a:buFont typeface="Arial" charset="0"/>
              <a:buNone/>
            </a:pPr>
            <a:r>
              <a:rPr lang="zh-TW" altLang="en-US" b="1" smtClean="0">
                <a:ea typeface="標楷體" pitchFamily="65" charset="-120"/>
              </a:rPr>
              <a:t>的政績如何？</a:t>
            </a:r>
          </a:p>
          <a:p>
            <a:pPr marL="423863" indent="-423863"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971550" y="1916113"/>
            <a:ext cx="792162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從滁人遊山的熱鬧氣氛中，可見歐陽脩治理下的滁州政治清明，人民生活安定富足。</a:t>
            </a:r>
          </a:p>
        </p:txBody>
      </p:sp>
      <p:pic>
        <p:nvPicPr>
          <p:cNvPr id="126981" name="Picture 6" descr="下一頁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8769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 descr="分頁底圖-課堂Q&amp;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03" name="內容版面配置區 2"/>
          <p:cNvSpPr>
            <a:spLocks noGrp="1"/>
          </p:cNvSpPr>
          <p:nvPr>
            <p:ph idx="4294967295"/>
          </p:nvPr>
        </p:nvSpPr>
        <p:spPr>
          <a:xfrm>
            <a:off x="153988" y="765175"/>
            <a:ext cx="8891587" cy="1296988"/>
          </a:xfrm>
        </p:spPr>
        <p:txBody>
          <a:bodyPr/>
          <a:lstStyle/>
          <a:p>
            <a:pPr marL="423863" indent="-423863"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本文寫作的目的為何？以何字來貫串全文？</a:t>
            </a:r>
          </a:p>
          <a:p>
            <a:pPr marL="423863" indent="-423863"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971550" y="1341438"/>
            <a:ext cx="7921625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(1)</a:t>
            </a:r>
            <a:r>
              <a:rPr kumimoji="0"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作者欲藉描繪寄情山水之樂，表現其「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與民同樂」的胸懷。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(2)</a:t>
            </a:r>
            <a:r>
              <a:rPr kumimoji="0"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全篇以「樂」為文眼，即是以「樂」字貫穿，寫山林之樂、宴酣之樂、禽鳥之樂、百姓之樂、太守之樂。</a:t>
            </a:r>
          </a:p>
        </p:txBody>
      </p:sp>
      <p:pic>
        <p:nvPicPr>
          <p:cNvPr id="128005" name="圖片 6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7" name="直排文字版面配置區 4"/>
          <p:cNvSpPr>
            <a:spLocks/>
          </p:cNvSpPr>
          <p:nvPr/>
        </p:nvSpPr>
        <p:spPr bwMode="auto">
          <a:xfrm>
            <a:off x="541338" y="836613"/>
            <a:ext cx="8351837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  <a:buFont typeface="Arial" charset="0"/>
              <a:buNone/>
            </a:pPr>
            <a:r>
              <a:rPr kumimoji="0" lang="zh-TW" altLang="en-US" b="1">
                <a:solidFill>
                  <a:srgbClr val="0066FF"/>
                </a:solidFill>
                <a:ea typeface="標楷體" pitchFamily="65" charset="-120"/>
              </a:rPr>
              <a:t>環滁皆山也</a:t>
            </a:r>
            <a:r>
              <a:rPr kumimoji="0" lang="zh-TW" altLang="en-US">
                <a:ea typeface="標楷體" pitchFamily="65" charset="-120"/>
              </a:rPr>
              <a:t>：此句乃經作者千錘百鍊之句。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kumimoji="0" lang="en-US" altLang="zh-TW">
                <a:ea typeface="標楷體" pitchFamily="65" charset="-120"/>
              </a:rPr>
              <a:t>《</a:t>
            </a:r>
            <a:r>
              <a:rPr kumimoji="0" lang="zh-TW" altLang="en-US">
                <a:ea typeface="標楷體" pitchFamily="65" charset="-120"/>
              </a:rPr>
              <a:t>朱子語類大全</a:t>
            </a:r>
            <a:r>
              <a:rPr kumimoji="0" lang="en-US" altLang="zh-TW">
                <a:ea typeface="標楷體" pitchFamily="65" charset="-120"/>
              </a:rPr>
              <a:t>》</a:t>
            </a:r>
            <a:r>
              <a:rPr kumimoji="0" lang="zh-TW" altLang="en-US">
                <a:ea typeface="標楷體" pitchFamily="65" charset="-120"/>
              </a:rPr>
              <a:t>卷</a:t>
            </a:r>
            <a:r>
              <a:rPr kumimoji="0" lang="en-US" altLang="zh-TW">
                <a:ea typeface="標楷體" pitchFamily="65" charset="-120"/>
              </a:rPr>
              <a:t>139</a:t>
            </a:r>
            <a:r>
              <a:rPr kumimoji="0" lang="zh-TW" altLang="en-US">
                <a:ea typeface="標楷體" pitchFamily="65" charset="-120"/>
              </a:rPr>
              <a:t>：「頃有人買得他</a:t>
            </a:r>
            <a:r>
              <a:rPr kumimoji="0" lang="en-US" altLang="zh-TW">
                <a:ea typeface="標楷體" pitchFamily="65" charset="-120"/>
              </a:rPr>
              <a:t>〈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kumimoji="0" lang="zh-TW" altLang="en-US">
                <a:ea typeface="標楷體" pitchFamily="65" charset="-120"/>
              </a:rPr>
              <a:t>醉翁亭記</a:t>
            </a:r>
            <a:r>
              <a:rPr kumimoji="0" lang="en-US" altLang="zh-TW">
                <a:ea typeface="標楷體" pitchFamily="65" charset="-120"/>
              </a:rPr>
              <a:t>〉</a:t>
            </a:r>
            <a:r>
              <a:rPr kumimoji="0" lang="zh-TW" altLang="en-US">
                <a:ea typeface="標楷體" pitchFamily="65" charset="-120"/>
              </a:rPr>
              <a:t>原稿，初記：</a:t>
            </a:r>
            <a:r>
              <a:rPr kumimoji="0" lang="en-US" altLang="zh-TW">
                <a:ea typeface="標楷體" pitchFamily="65" charset="-120"/>
              </a:rPr>
              <a:t>『</a:t>
            </a:r>
            <a:r>
              <a:rPr kumimoji="0" lang="zh-TW" altLang="en-US">
                <a:ea typeface="標楷體" pitchFamily="65" charset="-120"/>
              </a:rPr>
              <a:t>滁州四面皆山</a:t>
            </a:r>
            <a:r>
              <a:rPr kumimoji="0" lang="en-US" altLang="zh-TW">
                <a:ea typeface="標楷體" pitchFamily="65" charset="-120"/>
              </a:rPr>
              <a:t>』</a:t>
            </a:r>
            <a:r>
              <a:rPr kumimoji="0" lang="zh-TW" altLang="en-US">
                <a:ea typeface="標楷體" pitchFamily="65" charset="-120"/>
              </a:rPr>
              <a:t>，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kumimoji="0" lang="zh-TW" altLang="en-US">
                <a:ea typeface="標楷體" pitchFamily="65" charset="-120"/>
              </a:rPr>
              <a:t>凡數十字。末後改定，只曰：</a:t>
            </a:r>
            <a:r>
              <a:rPr kumimoji="0" lang="en-US" altLang="zh-TW">
                <a:ea typeface="標楷體" pitchFamily="65" charset="-120"/>
              </a:rPr>
              <a:t>『</a:t>
            </a:r>
            <a:r>
              <a:rPr kumimoji="0" lang="zh-TW" altLang="en-US">
                <a:ea typeface="標楷體" pitchFamily="65" charset="-120"/>
              </a:rPr>
              <a:t>環滁皆山也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kumimoji="0" lang="en-US" altLang="zh-TW">
                <a:ea typeface="標楷體" pitchFamily="65" charset="-120"/>
              </a:rPr>
              <a:t>』</a:t>
            </a:r>
            <a:r>
              <a:rPr kumimoji="0" lang="zh-TW" altLang="en-US">
                <a:ea typeface="標楷體" pitchFamily="65" charset="-120"/>
              </a:rPr>
              <a:t>五字而已。」文不厭精，足見歐陽脩錘鍊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kumimoji="0" lang="zh-TW" altLang="en-US">
                <a:ea typeface="標楷體" pitchFamily="65" charset="-120"/>
              </a:rPr>
              <a:t>功深。</a:t>
            </a:r>
          </a:p>
        </p:txBody>
      </p:sp>
      <p:pic>
        <p:nvPicPr>
          <p:cNvPr id="129028" name="圖片 6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標題 2"/>
          <p:cNvSpPr>
            <a:spLocks noGrp="1"/>
          </p:cNvSpPr>
          <p:nvPr>
            <p:ph type="title"/>
          </p:nvPr>
        </p:nvSpPr>
        <p:spPr>
          <a:xfrm>
            <a:off x="538163" y="49213"/>
            <a:ext cx="8229600" cy="1143000"/>
          </a:xfrm>
        </p:spPr>
        <p:txBody>
          <a:bodyPr/>
          <a:lstStyle/>
          <a:p>
            <a:endParaRPr lang="zh-TW" altLang="en-US" smtClean="0"/>
          </a:p>
        </p:txBody>
      </p:sp>
      <p:sp>
        <p:nvSpPr>
          <p:cNvPr id="26627" name="內容版面配置區 3"/>
          <p:cNvSpPr>
            <a:spLocks noGrp="1"/>
          </p:cNvSpPr>
          <p:nvPr>
            <p:ph idx="1"/>
          </p:nvPr>
        </p:nvSpPr>
        <p:spPr>
          <a:xfrm>
            <a:off x="525463" y="1484313"/>
            <a:ext cx="8229600" cy="4525962"/>
          </a:xfrm>
        </p:spPr>
        <p:txBody>
          <a:bodyPr/>
          <a:lstStyle/>
          <a:p>
            <a:r>
              <a:rPr lang="zh-TW" altLang="en-US" smtClean="0"/>
              <a:t>畫荻教子</a:t>
            </a:r>
            <a:endParaRPr lang="en-US" altLang="zh-TW" smtClean="0"/>
          </a:p>
          <a:p>
            <a:r>
              <a:rPr lang="zh-TW" altLang="en-US" smtClean="0"/>
              <a:t>孟母三遷</a:t>
            </a:r>
            <a:endParaRPr lang="en-US" altLang="zh-TW" smtClean="0"/>
          </a:p>
          <a:p>
            <a:r>
              <a:rPr lang="zh-TW" altLang="en-US" smtClean="0"/>
              <a:t>斷虀畫粥</a:t>
            </a:r>
            <a:endParaRPr lang="en-US" altLang="zh-TW" smtClean="0"/>
          </a:p>
          <a:p>
            <a:r>
              <a:rPr lang="zh-TW" altLang="en-US" smtClean="0"/>
              <a:t>趨庭之教</a:t>
            </a:r>
            <a:endParaRPr lang="en-US" altLang="zh-TW" smtClean="0"/>
          </a:p>
          <a:p>
            <a:r>
              <a:rPr lang="zh-TW" altLang="en-US" smtClean="0"/>
              <a:t>程門立雪</a:t>
            </a:r>
          </a:p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728568160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1" name="直排文字版面配置區 4"/>
          <p:cNvSpPr>
            <a:spLocks/>
          </p:cNvSpPr>
          <p:nvPr/>
        </p:nvSpPr>
        <p:spPr bwMode="auto">
          <a:xfrm>
            <a:off x="541338" y="836613"/>
            <a:ext cx="8351837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</a:pPr>
            <a:r>
              <a:rPr kumimoji="0" lang="zh-TW" altLang="en-US">
                <a:ea typeface="標楷體" pitchFamily="65" charset="-120"/>
              </a:rPr>
              <a:t>「作亭者誰」、「名之者誰」兩句設問，既引發了讀者的興趣，也為文末「太守謂誰」鋪下了伏筆。</a:t>
            </a:r>
          </a:p>
        </p:txBody>
      </p:sp>
      <p:pic>
        <p:nvPicPr>
          <p:cNvPr id="130052" name="圖片 6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75" name="直排文字版面配置區 4"/>
          <p:cNvSpPr>
            <a:spLocks/>
          </p:cNvSpPr>
          <p:nvPr/>
        </p:nvSpPr>
        <p:spPr bwMode="auto">
          <a:xfrm>
            <a:off x="539750" y="836613"/>
            <a:ext cx="7642225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  <a:buFont typeface="Arial" charset="0"/>
              <a:buNone/>
            </a:pPr>
            <a:r>
              <a:rPr kumimoji="0" lang="zh-TW" altLang="en-US">
                <a:solidFill>
                  <a:srgbClr val="0066FF"/>
                </a:solidFill>
                <a:latin typeface="標楷體" pitchFamily="65" charset="-120"/>
                <a:ea typeface="標楷體" pitchFamily="65" charset="-120"/>
              </a:rPr>
              <a:t>洌</a:t>
            </a: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：</a:t>
            </a:r>
            <a:r>
              <a:rPr kumimoji="0" lang="en-US" altLang="zh-TW">
                <a:latin typeface="標楷體" pitchFamily="65" charset="-120"/>
                <a:ea typeface="標楷體" pitchFamily="65" charset="-120"/>
              </a:rPr>
              <a:t>《</a:t>
            </a: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廣韻</a:t>
            </a:r>
            <a:r>
              <a:rPr kumimoji="0" lang="en-US" altLang="zh-TW">
                <a:latin typeface="標楷體" pitchFamily="65" charset="-120"/>
                <a:ea typeface="標楷體" pitchFamily="65" charset="-120"/>
              </a:rPr>
              <a:t>‧</a:t>
            </a: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薛韻</a:t>
            </a:r>
            <a:r>
              <a:rPr kumimoji="0" lang="en-US" altLang="zh-TW">
                <a:latin typeface="標楷體" pitchFamily="65" charset="-120"/>
                <a:ea typeface="標楷體" pitchFamily="65" charset="-120"/>
              </a:rPr>
              <a:t>》</a:t>
            </a: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：「洌，水清也；潔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也。」又：「冽，寒也。」但在古書中，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二字常互用。</a:t>
            </a:r>
          </a:p>
          <a:p>
            <a:pPr eaLnBrk="1" hangingPunct="1">
              <a:lnSpc>
                <a:spcPct val="120000"/>
              </a:lnSpc>
            </a:pPr>
            <a:endParaRPr kumimoji="0" lang="zh-TW" altLang="en-US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31076" name="圖片 6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099" name="直排文字版面配置區 4"/>
          <p:cNvSpPr>
            <a:spLocks/>
          </p:cNvSpPr>
          <p:nvPr/>
        </p:nvSpPr>
        <p:spPr bwMode="auto">
          <a:xfrm>
            <a:off x="539750" y="836613"/>
            <a:ext cx="8208963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</a:pPr>
            <a:r>
              <a:rPr kumimoji="0" lang="zh-TW" altLang="en-US">
                <a:ea typeface="標楷體" pitchFamily="65" charset="-120"/>
              </a:rPr>
              <a:t>「故自號曰醉翁也」和「醉翁之意不在酒」二句相連，把前文中醉翁亭的命名由來和下文所言的山水之樂巧妙的銜接。</a:t>
            </a:r>
          </a:p>
          <a:p>
            <a:pPr eaLnBrk="1" hangingPunct="1">
              <a:lnSpc>
                <a:spcPct val="120000"/>
              </a:lnSpc>
            </a:pPr>
            <a:endParaRPr kumimoji="0" lang="zh-TW" altLang="en-US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32100" name="圖片 6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23" name="直排文字版面配置區 4"/>
          <p:cNvSpPr>
            <a:spLocks/>
          </p:cNvSpPr>
          <p:nvPr/>
        </p:nvSpPr>
        <p:spPr bwMode="auto">
          <a:xfrm>
            <a:off x="395288" y="836613"/>
            <a:ext cx="8353425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</a:pP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本文以「樂」字為文眼：由山水之樂而及滁人遊山之樂，從側面襯托出作者的為政有方；最後推進到作者的樂民之樂，表達了「與民同樂」的思想。全文結構明晰，層次感很強。寫景先遠後近，先全景後特寫；寫人則先遊人後賓客，再到太守自己。至於情景交融的地方，往往景中有人，人前有景，很能體現山水和人物之間的交流貫通。</a:t>
            </a:r>
          </a:p>
        </p:txBody>
      </p:sp>
      <p:pic>
        <p:nvPicPr>
          <p:cNvPr id="133124" name="Picture 5" descr="下一頁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8769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47" name="直排文字版面配置區 4"/>
          <p:cNvSpPr>
            <a:spLocks/>
          </p:cNvSpPr>
          <p:nvPr/>
        </p:nvSpPr>
        <p:spPr bwMode="auto">
          <a:xfrm>
            <a:off x="395288" y="836613"/>
            <a:ext cx="8353425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</a:pPr>
            <a:r>
              <a:rPr kumimoji="0" lang="en-US" altLang="zh-TW">
                <a:ea typeface="標楷體" pitchFamily="65" charset="-120"/>
              </a:rPr>
              <a:t>〈</a:t>
            </a:r>
            <a:r>
              <a:rPr kumimoji="0" lang="zh-TW" altLang="en-US">
                <a:ea typeface="標楷體" pitchFamily="65" charset="-120"/>
              </a:rPr>
              <a:t>醉翁亭記</a:t>
            </a:r>
            <a:r>
              <a:rPr kumimoji="0" lang="en-US" altLang="zh-TW">
                <a:ea typeface="標楷體" pitchFamily="65" charset="-120"/>
              </a:rPr>
              <a:t>〉</a:t>
            </a:r>
            <a:r>
              <a:rPr kumimoji="0" lang="zh-TW" altLang="en-US">
                <a:ea typeface="標楷體" pitchFamily="65" charset="-120"/>
              </a:rPr>
              <a:t>是歐陽脩散文藝術成就最傑出的代表作。據</a:t>
            </a:r>
            <a:r>
              <a:rPr kumimoji="0" lang="en-US" altLang="zh-TW">
                <a:ea typeface="標楷體" pitchFamily="65" charset="-120"/>
              </a:rPr>
              <a:t>《</a:t>
            </a:r>
            <a:r>
              <a:rPr kumimoji="0" lang="zh-TW" altLang="en-US">
                <a:ea typeface="標楷體" pitchFamily="65" charset="-120"/>
              </a:rPr>
              <a:t>滁州志</a:t>
            </a:r>
            <a:r>
              <a:rPr kumimoji="0" lang="en-US" altLang="zh-TW">
                <a:ea typeface="標楷體" pitchFamily="65" charset="-120"/>
              </a:rPr>
              <a:t>》</a:t>
            </a:r>
            <a:r>
              <a:rPr kumimoji="0" lang="zh-TW" altLang="en-US">
                <a:ea typeface="標楷體" pitchFamily="65" charset="-120"/>
              </a:rPr>
              <a:t>記載，此文寫成後立刻受到人們高度的重視：「歐公記成，遠近爭傳，疲於摹打。山僧云：寺廟有氈，打碑用盡，至取僧舍臥氈給用。凡商賈來，亦多求其本，所遇關徵，以贈監官，可以免稅。」以一篇文章做為通關免稅的貴重禮品，這在文學史上恐怕也是絕無僅有的事例。</a:t>
            </a:r>
          </a:p>
        </p:txBody>
      </p:sp>
      <p:pic>
        <p:nvPicPr>
          <p:cNvPr id="134148" name="圖片 6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171" name="矩形 1"/>
          <p:cNvSpPr>
            <a:spLocks noChangeArrowheads="1"/>
          </p:cNvSpPr>
          <p:nvPr/>
        </p:nvSpPr>
        <p:spPr bwMode="auto">
          <a:xfrm>
            <a:off x="250825" y="981075"/>
            <a:ext cx="8893175" cy="42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820738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228725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36713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1.壑　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：山谷。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2.蔚然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：草木茂盛的樣子。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sz="2800">
                <a:latin typeface="標楷體" pitchFamily="65" charset="-120"/>
                <a:ea typeface="標楷體" pitchFamily="65" charset="-120"/>
              </a:rPr>
              <a:t>補注</a:t>
            </a:r>
            <a:r>
              <a:rPr lang="zh-TW" altLang="zh-TW" sz="28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蔚：草木茂密，又引申為薈萃、聚集。如：蔚為大</a:t>
            </a:r>
            <a:endParaRPr lang="zh-TW" altLang="en-US" sz="280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sz="28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觀（謂薈萃眾美，給人美不勝收的觀感）、蔚然成風（</a:t>
            </a:r>
            <a:endParaRPr lang="zh-TW" altLang="en-US" sz="280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sz="28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指事情逐漸發展盛行，形成一種風氣）。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3.深秀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：幽深秀麗。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4.琅邪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：山名，或作瑯　琊　，今名琅琊山，在</a:t>
            </a:r>
            <a:endParaRPr lang="zh-TW" altLang="en-US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>
                <a:latin typeface="標楷體" pitchFamily="65" charset="-120"/>
                <a:ea typeface="標楷體" pitchFamily="65" charset="-120"/>
              </a:rPr>
              <a:t>滁州市。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5.讓泉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：或作釀　泉，其水清洌　可釀酒。</a:t>
            </a:r>
          </a:p>
        </p:txBody>
      </p:sp>
      <p:pic>
        <p:nvPicPr>
          <p:cNvPr id="135172" name="圖片 6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5173" name="Group 8"/>
          <p:cNvGrpSpPr>
            <a:grpSpLocks/>
          </p:cNvGrpSpPr>
          <p:nvPr/>
        </p:nvGrpSpPr>
        <p:grpSpPr bwMode="auto">
          <a:xfrm>
            <a:off x="1187450" y="981075"/>
            <a:ext cx="431800" cy="647700"/>
            <a:chOff x="4150" y="164"/>
            <a:chExt cx="272" cy="408"/>
          </a:xfrm>
        </p:grpSpPr>
        <p:sp>
          <p:nvSpPr>
            <p:cNvPr id="135187" name="Text Box 9"/>
            <p:cNvSpPr txBox="1">
              <a:spLocks noChangeArrowheads="1"/>
            </p:cNvSpPr>
            <p:nvPr/>
          </p:nvSpPr>
          <p:spPr bwMode="auto">
            <a:xfrm>
              <a:off x="4150" y="164"/>
              <a:ext cx="231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latin typeface="Arial" charset="0"/>
                  <a:ea typeface="標楷體" pitchFamily="65" charset="-120"/>
                </a:rPr>
                <a:t>ㄏㄨㄛ</a:t>
              </a:r>
            </a:p>
          </p:txBody>
        </p:sp>
        <p:pic>
          <p:nvPicPr>
            <p:cNvPr id="135188" name="Picture 10" descr="黑-四聲-小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" y="346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5174" name="Group 11"/>
          <p:cNvGrpSpPr>
            <a:grpSpLocks/>
          </p:cNvGrpSpPr>
          <p:nvPr/>
        </p:nvGrpSpPr>
        <p:grpSpPr bwMode="auto">
          <a:xfrm>
            <a:off x="4356100" y="3860800"/>
            <a:ext cx="438150" cy="431800"/>
            <a:chOff x="336" y="2523"/>
            <a:chExt cx="276" cy="272"/>
          </a:xfrm>
        </p:grpSpPr>
        <p:sp>
          <p:nvSpPr>
            <p:cNvPr id="135185" name="Text Box 12"/>
            <p:cNvSpPr txBox="1">
              <a:spLocks noChangeArrowheads="1"/>
            </p:cNvSpPr>
            <p:nvPr/>
          </p:nvSpPr>
          <p:spPr bwMode="auto">
            <a:xfrm>
              <a:off x="336" y="2523"/>
              <a:ext cx="231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latin typeface="Arial" charset="0"/>
                  <a:ea typeface="標楷體" pitchFamily="65" charset="-120"/>
                </a:rPr>
                <a:t>ㄌㄤ</a:t>
              </a:r>
            </a:p>
          </p:txBody>
        </p:sp>
        <p:pic>
          <p:nvPicPr>
            <p:cNvPr id="135186" name="Picture 13" descr="黑-二聲-小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2614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5175" name="Group 14"/>
          <p:cNvGrpSpPr>
            <a:grpSpLocks/>
          </p:cNvGrpSpPr>
          <p:nvPr/>
        </p:nvGrpSpPr>
        <p:grpSpPr bwMode="auto">
          <a:xfrm>
            <a:off x="5219700" y="3860800"/>
            <a:ext cx="438150" cy="431800"/>
            <a:chOff x="336" y="2523"/>
            <a:chExt cx="276" cy="272"/>
          </a:xfrm>
        </p:grpSpPr>
        <p:sp>
          <p:nvSpPr>
            <p:cNvPr id="135183" name="Text Box 15"/>
            <p:cNvSpPr txBox="1">
              <a:spLocks noChangeArrowheads="1"/>
            </p:cNvSpPr>
            <p:nvPr/>
          </p:nvSpPr>
          <p:spPr bwMode="auto">
            <a:xfrm>
              <a:off x="336" y="2523"/>
              <a:ext cx="231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latin typeface="Arial" charset="0"/>
                  <a:ea typeface="標楷體" pitchFamily="65" charset="-120"/>
                </a:rPr>
                <a:t>ㄧㄝ</a:t>
              </a:r>
            </a:p>
          </p:txBody>
        </p:sp>
        <p:pic>
          <p:nvPicPr>
            <p:cNvPr id="135184" name="Picture 16" descr="黑-二聲-小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2614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5176" name="Group 20"/>
          <p:cNvGrpSpPr>
            <a:grpSpLocks/>
          </p:cNvGrpSpPr>
          <p:nvPr/>
        </p:nvGrpSpPr>
        <p:grpSpPr bwMode="auto">
          <a:xfrm>
            <a:off x="6011863" y="4724400"/>
            <a:ext cx="431800" cy="647700"/>
            <a:chOff x="4150" y="164"/>
            <a:chExt cx="272" cy="408"/>
          </a:xfrm>
        </p:grpSpPr>
        <p:sp>
          <p:nvSpPr>
            <p:cNvPr id="135181" name="Text Box 21"/>
            <p:cNvSpPr txBox="1">
              <a:spLocks noChangeArrowheads="1"/>
            </p:cNvSpPr>
            <p:nvPr/>
          </p:nvSpPr>
          <p:spPr bwMode="auto">
            <a:xfrm>
              <a:off x="4150" y="164"/>
              <a:ext cx="231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latin typeface="Arial" charset="0"/>
                  <a:ea typeface="標楷體" pitchFamily="65" charset="-120"/>
                </a:rPr>
                <a:t>ㄌㄧㄝ</a:t>
              </a:r>
            </a:p>
          </p:txBody>
        </p:sp>
        <p:pic>
          <p:nvPicPr>
            <p:cNvPr id="135182" name="Picture 22" descr="黑-四聲-小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" y="346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5177" name="Rectangle 23"/>
          <p:cNvSpPr>
            <a:spLocks noChangeArrowheads="1"/>
          </p:cNvSpPr>
          <p:nvPr/>
        </p:nvSpPr>
        <p:spPr bwMode="auto">
          <a:xfrm>
            <a:off x="323850" y="2060575"/>
            <a:ext cx="719138" cy="36036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>
              <a:latin typeface="Arial" charset="0"/>
              <a:ea typeface="標楷體" pitchFamily="65" charset="-120"/>
            </a:endParaRPr>
          </a:p>
        </p:txBody>
      </p:sp>
      <p:grpSp>
        <p:nvGrpSpPr>
          <p:cNvPr id="135178" name="Group 27"/>
          <p:cNvGrpSpPr>
            <a:grpSpLocks/>
          </p:cNvGrpSpPr>
          <p:nvPr/>
        </p:nvGrpSpPr>
        <p:grpSpPr bwMode="auto">
          <a:xfrm>
            <a:off x="3170238" y="4724400"/>
            <a:ext cx="465137" cy="649288"/>
            <a:chOff x="1861" y="3475"/>
            <a:chExt cx="293" cy="409"/>
          </a:xfrm>
        </p:grpSpPr>
        <p:sp>
          <p:nvSpPr>
            <p:cNvPr id="135179" name="Text Box 25"/>
            <p:cNvSpPr txBox="1">
              <a:spLocks noChangeArrowheads="1"/>
            </p:cNvSpPr>
            <p:nvPr/>
          </p:nvSpPr>
          <p:spPr bwMode="auto">
            <a:xfrm>
              <a:off x="1861" y="3475"/>
              <a:ext cx="231" cy="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solidFill>
                    <a:srgbClr val="0099FF"/>
                  </a:solidFill>
                  <a:latin typeface="Arial" charset="0"/>
                  <a:ea typeface="標楷體" pitchFamily="65" charset="-120"/>
                </a:rPr>
                <a:t>ㄋ一ㄤ</a:t>
              </a:r>
            </a:p>
          </p:txBody>
        </p:sp>
        <p:pic>
          <p:nvPicPr>
            <p:cNvPr id="135180" name="Picture 26" descr="四聲-小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8" y="3612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195" name="矩形 1"/>
          <p:cNvSpPr>
            <a:spLocks noChangeArrowheads="1"/>
          </p:cNvSpPr>
          <p:nvPr/>
        </p:nvSpPr>
        <p:spPr bwMode="auto">
          <a:xfrm>
            <a:off x="250825" y="981075"/>
            <a:ext cx="8893175" cy="47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820738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228725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36713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6.峰回路轉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：山路隨著山勢而迂迴曲折。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sz="2800">
                <a:latin typeface="標楷體" pitchFamily="65" charset="-120"/>
                <a:ea typeface="標楷體" pitchFamily="65" charset="-120"/>
              </a:rPr>
              <a:t>補注</a:t>
            </a:r>
            <a:r>
              <a:rPr lang="zh-TW" altLang="zh-TW" sz="28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後用以比喻事情有了轉機。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7.翼然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：指醉翁亭的簷角翹起，像鳥兒展翅欲飛</a:t>
            </a:r>
            <a:endParaRPr lang="zh-TW" altLang="en-US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>
                <a:latin typeface="標楷體" pitchFamily="65" charset="-120"/>
                <a:ea typeface="標楷體" pitchFamily="65" charset="-120"/>
              </a:rPr>
              <a:t>的樣子。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sz="2800">
                <a:latin typeface="標楷體" pitchFamily="65" charset="-120"/>
                <a:ea typeface="標楷體" pitchFamily="65" charset="-120"/>
              </a:rPr>
              <a:t>補注</a:t>
            </a:r>
            <a:r>
              <a:rPr lang="zh-TW" altLang="zh-TW" sz="28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翼：翅膀（名）→展翅（動）。翼然：本為形容</a:t>
            </a:r>
            <a:endParaRPr lang="zh-TW" altLang="en-US" sz="280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sz="28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詞，此修飾「臨」而成副詞。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8.臨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：由上往下看，此有高踞　之意。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9.智僊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：和尚名。僊，同「仙」。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10.太守自謂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：太守用自己的稱號來為亭命名。</a:t>
            </a:r>
            <a:endParaRPr lang="zh-TW" altLang="en-US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11.自號曰醉翁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：自己取號叫醉翁。</a:t>
            </a:r>
          </a:p>
        </p:txBody>
      </p:sp>
      <p:pic>
        <p:nvPicPr>
          <p:cNvPr id="136196" name="圖片 6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197" name="Rectangle 21"/>
          <p:cNvSpPr>
            <a:spLocks noChangeArrowheads="1"/>
          </p:cNvSpPr>
          <p:nvPr/>
        </p:nvSpPr>
        <p:spPr bwMode="auto">
          <a:xfrm>
            <a:off x="323850" y="2971800"/>
            <a:ext cx="719138" cy="36036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>
              <a:latin typeface="Arial" charset="0"/>
              <a:ea typeface="標楷體" pitchFamily="65" charset="-120"/>
            </a:endParaRPr>
          </a:p>
        </p:txBody>
      </p:sp>
      <p:grpSp>
        <p:nvGrpSpPr>
          <p:cNvPr id="136198" name="Group 22"/>
          <p:cNvGrpSpPr>
            <a:grpSpLocks/>
          </p:cNvGrpSpPr>
          <p:nvPr/>
        </p:nvGrpSpPr>
        <p:grpSpPr bwMode="auto">
          <a:xfrm>
            <a:off x="5592763" y="3835400"/>
            <a:ext cx="431800" cy="647700"/>
            <a:chOff x="2154" y="3067"/>
            <a:chExt cx="272" cy="408"/>
          </a:xfrm>
        </p:grpSpPr>
        <p:sp>
          <p:nvSpPr>
            <p:cNvPr id="136200" name="Text Box 23"/>
            <p:cNvSpPr txBox="1">
              <a:spLocks noChangeArrowheads="1"/>
            </p:cNvSpPr>
            <p:nvPr/>
          </p:nvSpPr>
          <p:spPr bwMode="auto">
            <a:xfrm>
              <a:off x="2154" y="3067"/>
              <a:ext cx="231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latin typeface="Arial" charset="0"/>
                  <a:ea typeface="標楷體" pitchFamily="65" charset="-120"/>
                </a:rPr>
                <a:t>ㄐㄩ</a:t>
              </a:r>
            </a:p>
          </p:txBody>
        </p:sp>
        <p:pic>
          <p:nvPicPr>
            <p:cNvPr id="136201" name="Picture 24" descr="黑-四聲-小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0" y="3158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6199" name="Rectangle 25"/>
          <p:cNvSpPr>
            <a:spLocks noChangeArrowheads="1"/>
          </p:cNvSpPr>
          <p:nvPr/>
        </p:nvSpPr>
        <p:spPr bwMode="auto">
          <a:xfrm>
            <a:off x="331788" y="1577975"/>
            <a:ext cx="719137" cy="36036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>
              <a:latin typeface="Arial" charset="0"/>
              <a:ea typeface="標楷體" pitchFamily="65" charset="-12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19" name="矩形 1"/>
          <p:cNvSpPr>
            <a:spLocks noChangeArrowheads="1"/>
          </p:cNvSpPr>
          <p:nvPr/>
        </p:nvSpPr>
        <p:spPr bwMode="auto">
          <a:xfrm>
            <a:off x="250825" y="981075"/>
            <a:ext cx="88931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820738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228725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36713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12.寓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：寄託。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37220" name="圖片 6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3" name="矩形 1"/>
          <p:cNvSpPr>
            <a:spLocks noChangeArrowheads="1"/>
          </p:cNvSpPr>
          <p:nvPr/>
        </p:nvSpPr>
        <p:spPr bwMode="auto">
          <a:xfrm>
            <a:off x="250825" y="981075"/>
            <a:ext cx="8893175" cy="484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820738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228725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36713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13.若夫 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：發語詞，此詞通常有表示承接或轉折</a:t>
            </a:r>
            <a:endParaRPr lang="zh-TW" altLang="en-US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>
                <a:latin typeface="標楷體" pitchFamily="65" charset="-120"/>
                <a:ea typeface="標楷體" pitchFamily="65" charset="-120"/>
              </a:rPr>
              <a:t>的作用。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14.林霏　開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：樹林間的雲氣消散。霏，雲氣。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15.雲歸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：指雲霧聚集山間。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sz="2800">
                <a:latin typeface="標楷體" pitchFamily="65" charset="-120"/>
                <a:ea typeface="標楷體" pitchFamily="65" charset="-120"/>
              </a:rPr>
              <a:t>補注</a:t>
            </a:r>
            <a:r>
              <a:rPr lang="zh-TW" altLang="zh-TW" sz="28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古人以為雲從山中出，故曰「雲歸」。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16.暝　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：昏暗。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sz="2800">
                <a:latin typeface="標楷體" pitchFamily="65" charset="-120"/>
                <a:ea typeface="標楷體" pitchFamily="65" charset="-120"/>
              </a:rPr>
              <a:t>補注</a:t>
            </a:r>
            <a:r>
              <a:rPr lang="zh-TW" altLang="zh-TW" sz="28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死不</a:t>
            </a:r>
            <a:r>
              <a:rPr lang="zh-TW" altLang="zh-TW" sz="28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瞑　</a:t>
            </a:r>
            <a:r>
              <a:rPr lang="zh-TW" altLang="zh-TW" sz="28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目（閉目）。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17.晦明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：幽暗與明亮。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18.野芳發而幽香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：野花開放，散發出清幽的香</a:t>
            </a:r>
            <a:endParaRPr lang="zh-TW" altLang="en-US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>
                <a:latin typeface="標楷體" pitchFamily="65" charset="-120"/>
                <a:ea typeface="標楷體" pitchFamily="65" charset="-120"/>
              </a:rPr>
              <a:t>氣。芳，花。發，開放。</a:t>
            </a:r>
          </a:p>
        </p:txBody>
      </p:sp>
      <p:pic>
        <p:nvPicPr>
          <p:cNvPr id="138244" name="圖片 6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5" name="Text Box 5"/>
          <p:cNvSpPr txBox="1">
            <a:spLocks noChangeArrowheads="1"/>
          </p:cNvSpPr>
          <p:nvPr/>
        </p:nvSpPr>
        <p:spPr bwMode="auto">
          <a:xfrm>
            <a:off x="1757363" y="2082800"/>
            <a:ext cx="36671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200" b="1">
                <a:latin typeface="Arial" charset="0"/>
                <a:ea typeface="標楷體" pitchFamily="65" charset="-120"/>
              </a:rPr>
              <a:t>ㄈㄟ</a:t>
            </a:r>
          </a:p>
        </p:txBody>
      </p:sp>
      <p:grpSp>
        <p:nvGrpSpPr>
          <p:cNvPr id="138246" name="Group 6"/>
          <p:cNvGrpSpPr>
            <a:grpSpLocks/>
          </p:cNvGrpSpPr>
          <p:nvPr/>
        </p:nvGrpSpPr>
        <p:grpSpPr bwMode="auto">
          <a:xfrm>
            <a:off x="1692275" y="1100138"/>
            <a:ext cx="431800" cy="647700"/>
            <a:chOff x="4694" y="1026"/>
            <a:chExt cx="272" cy="408"/>
          </a:xfrm>
        </p:grpSpPr>
        <p:sp>
          <p:nvSpPr>
            <p:cNvPr id="138255" name="Text Box 7"/>
            <p:cNvSpPr txBox="1">
              <a:spLocks noChangeArrowheads="1"/>
            </p:cNvSpPr>
            <p:nvPr/>
          </p:nvSpPr>
          <p:spPr bwMode="auto">
            <a:xfrm>
              <a:off x="4694" y="1026"/>
              <a:ext cx="231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latin typeface="Arial" charset="0"/>
                  <a:ea typeface="標楷體" pitchFamily="65" charset="-120"/>
                </a:rPr>
                <a:t>ㄈㄨ</a:t>
              </a:r>
            </a:p>
          </p:txBody>
        </p:sp>
        <p:pic>
          <p:nvPicPr>
            <p:cNvPr id="138256" name="Picture 8" descr="黑-二聲-小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0" y="1071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8247" name="Group 13"/>
          <p:cNvGrpSpPr>
            <a:grpSpLocks/>
          </p:cNvGrpSpPr>
          <p:nvPr/>
        </p:nvGrpSpPr>
        <p:grpSpPr bwMode="auto">
          <a:xfrm>
            <a:off x="1403350" y="3429000"/>
            <a:ext cx="431800" cy="647700"/>
            <a:chOff x="884" y="2160"/>
            <a:chExt cx="272" cy="408"/>
          </a:xfrm>
        </p:grpSpPr>
        <p:sp>
          <p:nvSpPr>
            <p:cNvPr id="138253" name="Text Box 11"/>
            <p:cNvSpPr txBox="1">
              <a:spLocks noChangeArrowheads="1"/>
            </p:cNvSpPr>
            <p:nvPr/>
          </p:nvSpPr>
          <p:spPr bwMode="auto">
            <a:xfrm>
              <a:off x="884" y="2160"/>
              <a:ext cx="231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latin typeface="Arial" charset="0"/>
                  <a:ea typeface="標楷體" pitchFamily="65" charset="-120"/>
                </a:rPr>
                <a:t>ㄇㄧㄥ</a:t>
              </a:r>
            </a:p>
          </p:txBody>
        </p:sp>
        <p:pic>
          <p:nvPicPr>
            <p:cNvPr id="138254" name="Picture 12" descr="黑-二聲-小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" y="2296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8248" name="Group 14"/>
          <p:cNvGrpSpPr>
            <a:grpSpLocks/>
          </p:cNvGrpSpPr>
          <p:nvPr/>
        </p:nvGrpSpPr>
        <p:grpSpPr bwMode="auto">
          <a:xfrm>
            <a:off x="2124075" y="3860800"/>
            <a:ext cx="431800" cy="647700"/>
            <a:chOff x="884" y="2160"/>
            <a:chExt cx="272" cy="408"/>
          </a:xfrm>
        </p:grpSpPr>
        <p:sp>
          <p:nvSpPr>
            <p:cNvPr id="138251" name="Text Box 15"/>
            <p:cNvSpPr txBox="1">
              <a:spLocks noChangeArrowheads="1"/>
            </p:cNvSpPr>
            <p:nvPr/>
          </p:nvSpPr>
          <p:spPr bwMode="auto">
            <a:xfrm>
              <a:off x="884" y="2160"/>
              <a:ext cx="231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latin typeface="Arial" charset="0"/>
                  <a:ea typeface="標楷體" pitchFamily="65" charset="-120"/>
                </a:rPr>
                <a:t>ㄇㄧㄥ</a:t>
              </a:r>
            </a:p>
          </p:txBody>
        </p:sp>
        <p:pic>
          <p:nvPicPr>
            <p:cNvPr id="138252" name="Picture 16" descr="黑-二聲-小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" y="2296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8249" name="Rectangle 17"/>
          <p:cNvSpPr>
            <a:spLocks noChangeArrowheads="1"/>
          </p:cNvSpPr>
          <p:nvPr/>
        </p:nvSpPr>
        <p:spPr bwMode="auto">
          <a:xfrm>
            <a:off x="323850" y="2997200"/>
            <a:ext cx="719138" cy="36036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>
              <a:latin typeface="Arial" charset="0"/>
              <a:ea typeface="標楷體" pitchFamily="65" charset="-120"/>
            </a:endParaRPr>
          </a:p>
        </p:txBody>
      </p:sp>
      <p:sp>
        <p:nvSpPr>
          <p:cNvPr id="138250" name="Rectangle 18"/>
          <p:cNvSpPr>
            <a:spLocks noChangeArrowheads="1"/>
          </p:cNvSpPr>
          <p:nvPr/>
        </p:nvSpPr>
        <p:spPr bwMode="auto">
          <a:xfrm>
            <a:off x="323850" y="3932238"/>
            <a:ext cx="719138" cy="36036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>
              <a:latin typeface="Arial" charset="0"/>
              <a:ea typeface="標楷體" pitchFamily="65" charset="-12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67" name="矩形 1"/>
          <p:cNvSpPr>
            <a:spLocks noChangeArrowheads="1"/>
          </p:cNvSpPr>
          <p:nvPr/>
        </p:nvSpPr>
        <p:spPr bwMode="auto">
          <a:xfrm>
            <a:off x="250825" y="981075"/>
            <a:ext cx="8893175" cy="344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820738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228725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36713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19.佳木秀而繁陰　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：林木繁茂，綠蔭濃密。</a:t>
            </a:r>
            <a:endParaRPr lang="zh-TW" altLang="en-US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>
                <a:latin typeface="標楷體" pitchFamily="65" charset="-120"/>
                <a:ea typeface="標楷體" pitchFamily="65" charset="-120"/>
              </a:rPr>
              <a:t>陰，通「蔭」。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20.風霜高潔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：即「風高霜潔」，天高氣爽，霜</a:t>
            </a:r>
            <a:endParaRPr lang="zh-TW" altLang="en-US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>
                <a:latin typeface="標楷體" pitchFamily="65" charset="-120"/>
                <a:ea typeface="標楷體" pitchFamily="65" charset="-120"/>
              </a:rPr>
              <a:t>色潔白。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21.水落而石出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：冬天時溪水水位降低，於是溪</a:t>
            </a:r>
            <a:endParaRPr lang="zh-TW" altLang="en-US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>
                <a:latin typeface="標楷體" pitchFamily="65" charset="-120"/>
                <a:ea typeface="標楷體" pitchFamily="65" charset="-120"/>
              </a:rPr>
              <a:t>石露出水面。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sz="2800">
                <a:latin typeface="標楷體" pitchFamily="65" charset="-120"/>
                <a:ea typeface="標楷體" pitchFamily="65" charset="-120"/>
              </a:rPr>
              <a:t>補注</a:t>
            </a:r>
            <a:r>
              <a:rPr lang="zh-TW" altLang="zh-TW" sz="28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後用以比喻事情真相大白。</a:t>
            </a:r>
          </a:p>
        </p:txBody>
      </p:sp>
      <p:pic>
        <p:nvPicPr>
          <p:cNvPr id="139268" name="圖片 6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69" name="Rectangle 5"/>
          <p:cNvSpPr>
            <a:spLocks noChangeArrowheads="1"/>
          </p:cNvSpPr>
          <p:nvPr/>
        </p:nvSpPr>
        <p:spPr bwMode="auto">
          <a:xfrm>
            <a:off x="323850" y="4005263"/>
            <a:ext cx="719138" cy="36036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>
              <a:latin typeface="Arial" charset="0"/>
              <a:ea typeface="標楷體" pitchFamily="65" charset="-120"/>
            </a:endParaRPr>
          </a:p>
        </p:txBody>
      </p:sp>
      <p:grpSp>
        <p:nvGrpSpPr>
          <p:cNvPr id="139270" name="Group 6"/>
          <p:cNvGrpSpPr>
            <a:grpSpLocks/>
          </p:cNvGrpSpPr>
          <p:nvPr/>
        </p:nvGrpSpPr>
        <p:grpSpPr bwMode="auto">
          <a:xfrm>
            <a:off x="3348038" y="1052513"/>
            <a:ext cx="431800" cy="647700"/>
            <a:chOff x="3651" y="3566"/>
            <a:chExt cx="272" cy="408"/>
          </a:xfrm>
        </p:grpSpPr>
        <p:sp>
          <p:nvSpPr>
            <p:cNvPr id="139271" name="Text Box 7"/>
            <p:cNvSpPr txBox="1">
              <a:spLocks noChangeArrowheads="1"/>
            </p:cNvSpPr>
            <p:nvPr/>
          </p:nvSpPr>
          <p:spPr bwMode="auto">
            <a:xfrm>
              <a:off x="3651" y="3566"/>
              <a:ext cx="231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latin typeface="Arial" charset="0"/>
                  <a:ea typeface="標楷體" pitchFamily="65" charset="-120"/>
                </a:rPr>
                <a:t>ㄧㄣ</a:t>
              </a:r>
            </a:p>
          </p:txBody>
        </p:sp>
        <p:pic>
          <p:nvPicPr>
            <p:cNvPr id="139272" name="Picture 8" descr="黑-四聲-小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7" y="3657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標題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r>
              <a:rPr lang="zh-TW" altLang="en-US" smtClean="0">
                <a:solidFill>
                  <a:srgbClr val="FF0000"/>
                </a:solidFill>
              </a:rPr>
              <a:t>文眼</a:t>
            </a:r>
          </a:p>
        </p:txBody>
      </p:sp>
      <p:sp>
        <p:nvSpPr>
          <p:cNvPr id="27651" name="內容版面配置區 2"/>
          <p:cNvSpPr>
            <a:spLocks noGrp="1"/>
          </p:cNvSpPr>
          <p:nvPr>
            <p:ph idx="1"/>
          </p:nvPr>
        </p:nvSpPr>
        <p:spPr>
          <a:xfrm>
            <a:off x="-25400" y="836613"/>
            <a:ext cx="9120188" cy="6021387"/>
          </a:xfrm>
        </p:spPr>
        <p:txBody>
          <a:bodyPr/>
          <a:lstStyle/>
          <a:p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歐陽修</a:t>
            </a:r>
            <a:r>
              <a:rPr lang="en-US" altLang="zh-TW" sz="2800" b="1" smtClean="0"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醉翁亭記</a:t>
            </a:r>
            <a:r>
              <a:rPr lang="en-US" altLang="zh-TW" sz="2800" b="1" smtClean="0">
                <a:latin typeface="標楷體" pitchFamily="65" charset="-120"/>
                <a:ea typeface="標楷體" pitchFamily="65" charset="-120"/>
              </a:rPr>
              <a:t>〉---</a:t>
            </a:r>
            <a:r>
              <a:rPr lang="zh-TW" altLang="en-US" sz="2800" b="1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樂</a:t>
            </a:r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，與民同樂 </a:t>
            </a:r>
          </a:p>
          <a:p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范仲淹</a:t>
            </a:r>
            <a:r>
              <a:rPr lang="en-US" altLang="zh-TW" sz="2800" b="1" smtClean="0"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岳陽樓記</a:t>
            </a:r>
            <a:r>
              <a:rPr lang="en-US" altLang="zh-TW" sz="2800" b="1" smtClean="0">
                <a:latin typeface="標楷體" pitchFamily="65" charset="-120"/>
                <a:ea typeface="標楷體" pitchFamily="65" charset="-120"/>
              </a:rPr>
              <a:t>〉---</a:t>
            </a:r>
            <a:r>
              <a:rPr lang="zh-TW" altLang="en-US" sz="2800" b="1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憂</a:t>
            </a:r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，先天下之憂</a:t>
            </a:r>
          </a:p>
          <a:p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蘇軾</a:t>
            </a:r>
            <a:r>
              <a:rPr lang="en-US" altLang="zh-TW" sz="2800" b="1" smtClean="0"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赤壁賦</a:t>
            </a:r>
            <a:r>
              <a:rPr lang="en-US" altLang="zh-TW" sz="2800" b="1" smtClean="0">
                <a:latin typeface="標楷體" pitchFamily="65" charset="-120"/>
                <a:ea typeface="標楷體" pitchFamily="65" charset="-120"/>
              </a:rPr>
              <a:t>〉---</a:t>
            </a:r>
            <a:r>
              <a:rPr lang="zh-TW" altLang="en-US" sz="2800" b="1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變</a:t>
            </a:r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，萬物盛衰以變與不變自我寬慰 </a:t>
            </a:r>
          </a:p>
          <a:p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蘇軾</a:t>
            </a:r>
            <a:r>
              <a:rPr lang="en-US" altLang="zh-TW" sz="2800" b="1" smtClean="0"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留侯論</a:t>
            </a:r>
            <a:r>
              <a:rPr lang="en-US" altLang="zh-TW" sz="2800" b="1" smtClean="0">
                <a:latin typeface="標楷體" pitchFamily="65" charset="-120"/>
                <a:ea typeface="標楷體" pitchFamily="65" charset="-120"/>
              </a:rPr>
              <a:t>〉---</a:t>
            </a:r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忍，說明張良能夠成就功業之因 </a:t>
            </a:r>
            <a:endParaRPr lang="en-US" altLang="zh-TW" sz="2800" b="1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蘇轍</a:t>
            </a:r>
            <a:r>
              <a:rPr lang="en-US" altLang="zh-TW" sz="2800" b="1" smtClean="0"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黃州快哉亭記</a:t>
            </a:r>
            <a:r>
              <a:rPr lang="en-US" altLang="zh-TW" sz="2800" b="1" smtClean="0">
                <a:latin typeface="標楷體" pitchFamily="65" charset="-120"/>
                <a:ea typeface="標楷體" pitchFamily="65" charset="-120"/>
              </a:rPr>
              <a:t>〉---</a:t>
            </a:r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快，心中坦然，不以物傷性</a:t>
            </a:r>
            <a:endParaRPr lang="en-US" altLang="zh-TW" sz="2800" b="1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柳宗元</a:t>
            </a:r>
            <a:r>
              <a:rPr lang="en-US" altLang="zh-TW" sz="2800" b="1" smtClean="0"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始得西山宴遊記</a:t>
            </a:r>
            <a:r>
              <a:rPr lang="en-US" altLang="zh-TW" sz="2800" b="1" smtClean="0">
                <a:latin typeface="標楷體" pitchFamily="65" charset="-120"/>
                <a:ea typeface="標楷體" pitchFamily="65" charset="-120"/>
              </a:rPr>
              <a:t>〉---</a:t>
            </a:r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始，寄託物我兩忘的情懷 </a:t>
            </a:r>
            <a:endParaRPr lang="en-US" altLang="zh-TW" sz="2800" b="1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錢公輔</a:t>
            </a:r>
            <a:r>
              <a:rPr lang="en-US" altLang="zh-TW" sz="2800" b="1" smtClean="0"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義田記</a:t>
            </a:r>
            <a:r>
              <a:rPr lang="en-US" altLang="zh-TW" sz="2800" b="1" smtClean="0">
                <a:latin typeface="標楷體" pitchFamily="65" charset="-120"/>
                <a:ea typeface="標楷體" pitchFamily="65" charset="-120"/>
              </a:rPr>
              <a:t>〉---</a:t>
            </a:r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義，彰顯范仲淹的公益風範 </a:t>
            </a:r>
            <a:endParaRPr lang="en-US" altLang="zh-TW" sz="2800" b="1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曾鞏</a:t>
            </a:r>
            <a:r>
              <a:rPr lang="en-US" altLang="zh-TW" sz="2800" b="1" smtClean="0"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墨池記</a:t>
            </a:r>
            <a:r>
              <a:rPr lang="en-US" altLang="zh-TW" sz="2800" b="1" smtClean="0">
                <a:latin typeface="標楷體" pitchFamily="65" charset="-120"/>
                <a:ea typeface="標楷體" pitchFamily="65" charset="-120"/>
              </a:rPr>
              <a:t>〉---</a:t>
            </a:r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學，說明應透過學習提高道德修養</a:t>
            </a:r>
            <a:endParaRPr lang="en-US" altLang="zh-TW" sz="2800" b="1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王安石</a:t>
            </a:r>
            <a:r>
              <a:rPr lang="en-US" altLang="zh-TW" sz="2800" b="1" smtClean="0"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遊褒禪山記</a:t>
            </a:r>
            <a:r>
              <a:rPr lang="en-US" altLang="zh-TW" sz="2800" b="1" smtClean="0">
                <a:latin typeface="標楷體" pitchFamily="65" charset="-120"/>
                <a:ea typeface="標楷體" pitchFamily="65" charset="-120"/>
              </a:rPr>
              <a:t>〉---</a:t>
            </a:r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，明寫記遊，暗寓學理</a:t>
            </a:r>
            <a:endParaRPr lang="en-US" altLang="zh-TW" sz="2800" b="1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袁宏道</a:t>
            </a:r>
            <a:r>
              <a:rPr lang="en-US" altLang="zh-TW" sz="2800" b="1" smtClean="0"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晚遊六橋待月記</a:t>
            </a:r>
            <a:r>
              <a:rPr lang="en-US" altLang="zh-TW" sz="2800" b="1" smtClean="0">
                <a:latin typeface="標楷體" pitchFamily="65" charset="-120"/>
                <a:ea typeface="標楷體" pitchFamily="65" charset="-120"/>
              </a:rPr>
              <a:t>〉---</a:t>
            </a:r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待 </a:t>
            </a:r>
            <a:endParaRPr lang="en-US" altLang="zh-TW" sz="2800" b="1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周敦頤</a:t>
            </a:r>
            <a:r>
              <a:rPr lang="en-US" altLang="zh-TW" sz="2800" b="1" smtClean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愛蓮說</a:t>
            </a:r>
            <a:r>
              <a:rPr lang="en-US" altLang="zh-TW" sz="2800" b="1" smtClean="0">
                <a:latin typeface="標楷體" pitchFamily="65" charset="-120"/>
                <a:ea typeface="標楷體" pitchFamily="65" charset="-120"/>
              </a:rPr>
              <a:t>》---</a:t>
            </a:r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愛 </a:t>
            </a:r>
          </a:p>
        </p:txBody>
      </p:sp>
    </p:spTree>
    <p:extLst>
      <p:ext uri="{BB962C8B-B14F-4D97-AF65-F5344CB8AC3E}">
        <p14:creationId xmlns:p14="http://schemas.microsoft.com/office/powerpoint/2010/main" val="3599271958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291" name="矩形 1"/>
          <p:cNvSpPr>
            <a:spLocks noChangeArrowheads="1"/>
          </p:cNvSpPr>
          <p:nvPr/>
        </p:nvSpPr>
        <p:spPr bwMode="auto">
          <a:xfrm>
            <a:off x="250825" y="981075"/>
            <a:ext cx="8893175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820738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228725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36713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22.負者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：背東西的人。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23.塗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：通「途」，道路。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24.傴　僂　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：彎腰駝背，此借代老人。</a:t>
            </a:r>
            <a:endParaRPr lang="zh-TW" altLang="en-US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25.提攜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：牽扶，此借代孩童。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sz="2800">
                <a:latin typeface="標楷體" pitchFamily="65" charset="-120"/>
                <a:ea typeface="標楷體" pitchFamily="65" charset="-120"/>
              </a:rPr>
              <a:t>補注</a:t>
            </a:r>
            <a:r>
              <a:rPr lang="zh-TW" altLang="zh-TW" sz="28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「傴僂提攜」意同於「黃髮垂髫」。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26.臨谿　而漁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：在溪邊釣魚。臨，靠近。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27.洌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：清澄、清醇。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28.山肴　野蔌　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：山中的野味和蔬菜。肴，同</a:t>
            </a:r>
            <a:endParaRPr lang="zh-TW" altLang="en-US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>
                <a:latin typeface="標楷體" pitchFamily="65" charset="-120"/>
                <a:ea typeface="標楷體" pitchFamily="65" charset="-120"/>
              </a:rPr>
              <a:t>「餚」，煮熟的魚、肉。蔌，蔬菜。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40292" name="圖片 6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293" name="Text Box 5"/>
          <p:cNvSpPr txBox="1">
            <a:spLocks noChangeArrowheads="1"/>
          </p:cNvSpPr>
          <p:nvPr/>
        </p:nvSpPr>
        <p:spPr bwMode="auto">
          <a:xfrm>
            <a:off x="1763713" y="3500438"/>
            <a:ext cx="366712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200" b="1">
                <a:latin typeface="Arial" charset="0"/>
                <a:ea typeface="標楷體" pitchFamily="65" charset="-120"/>
              </a:rPr>
              <a:t>ㄒㄧ</a:t>
            </a:r>
          </a:p>
        </p:txBody>
      </p:sp>
      <p:grpSp>
        <p:nvGrpSpPr>
          <p:cNvPr id="140294" name="Group 6"/>
          <p:cNvGrpSpPr>
            <a:grpSpLocks/>
          </p:cNvGrpSpPr>
          <p:nvPr/>
        </p:nvGrpSpPr>
        <p:grpSpPr bwMode="auto">
          <a:xfrm>
            <a:off x="3059113" y="4437063"/>
            <a:ext cx="431800" cy="576262"/>
            <a:chOff x="2608" y="1525"/>
            <a:chExt cx="272" cy="363"/>
          </a:xfrm>
        </p:grpSpPr>
        <p:sp>
          <p:nvSpPr>
            <p:cNvPr id="140305" name="Text Box 7"/>
            <p:cNvSpPr txBox="1">
              <a:spLocks noChangeArrowheads="1"/>
            </p:cNvSpPr>
            <p:nvPr/>
          </p:nvSpPr>
          <p:spPr bwMode="auto">
            <a:xfrm>
              <a:off x="2608" y="1525"/>
              <a:ext cx="231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latin typeface="Arial" charset="0"/>
                  <a:ea typeface="標楷體" pitchFamily="65" charset="-120"/>
                </a:rPr>
                <a:t>ㄙㄨ</a:t>
              </a:r>
            </a:p>
          </p:txBody>
        </p:sp>
        <p:pic>
          <p:nvPicPr>
            <p:cNvPr id="140306" name="Picture 8" descr="黑-四聲-小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4" y="1616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0295" name="Group 9"/>
          <p:cNvGrpSpPr>
            <a:grpSpLocks/>
          </p:cNvGrpSpPr>
          <p:nvPr/>
        </p:nvGrpSpPr>
        <p:grpSpPr bwMode="auto">
          <a:xfrm>
            <a:off x="2195513" y="2060575"/>
            <a:ext cx="433387" cy="576263"/>
            <a:chOff x="4195" y="2795"/>
            <a:chExt cx="273" cy="363"/>
          </a:xfrm>
        </p:grpSpPr>
        <p:sp>
          <p:nvSpPr>
            <p:cNvPr id="140303" name="Text Box 10"/>
            <p:cNvSpPr txBox="1">
              <a:spLocks noChangeArrowheads="1"/>
            </p:cNvSpPr>
            <p:nvPr/>
          </p:nvSpPr>
          <p:spPr bwMode="auto">
            <a:xfrm>
              <a:off x="4195" y="2795"/>
              <a:ext cx="231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latin typeface="Arial" charset="0"/>
                  <a:ea typeface="標楷體" pitchFamily="65" charset="-120"/>
                </a:rPr>
                <a:t>ㄌㄡ</a:t>
              </a:r>
            </a:p>
          </p:txBody>
        </p:sp>
        <p:pic>
          <p:nvPicPr>
            <p:cNvPr id="140304" name="Picture 11" descr="黑-二聲-小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2" y="2840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0296" name="Group 12"/>
          <p:cNvGrpSpPr>
            <a:grpSpLocks/>
          </p:cNvGrpSpPr>
          <p:nvPr/>
        </p:nvGrpSpPr>
        <p:grpSpPr bwMode="auto">
          <a:xfrm>
            <a:off x="1330325" y="2060575"/>
            <a:ext cx="433388" cy="360363"/>
            <a:chOff x="4195" y="2523"/>
            <a:chExt cx="273" cy="227"/>
          </a:xfrm>
        </p:grpSpPr>
        <p:sp>
          <p:nvSpPr>
            <p:cNvPr id="140301" name="Text Box 13"/>
            <p:cNvSpPr txBox="1">
              <a:spLocks noChangeArrowheads="1"/>
            </p:cNvSpPr>
            <p:nvPr/>
          </p:nvSpPr>
          <p:spPr bwMode="auto">
            <a:xfrm>
              <a:off x="4195" y="2568"/>
              <a:ext cx="231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latin typeface="Arial" charset="0"/>
                  <a:ea typeface="標楷體" pitchFamily="65" charset="-120"/>
                </a:rPr>
                <a:t>ㄩ</a:t>
              </a:r>
            </a:p>
          </p:txBody>
        </p:sp>
        <p:pic>
          <p:nvPicPr>
            <p:cNvPr id="140302" name="Picture 14" descr="黑-三聲-小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2" y="2523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0297" name="Group 18"/>
          <p:cNvGrpSpPr>
            <a:grpSpLocks/>
          </p:cNvGrpSpPr>
          <p:nvPr/>
        </p:nvGrpSpPr>
        <p:grpSpPr bwMode="auto">
          <a:xfrm>
            <a:off x="1763713" y="4437063"/>
            <a:ext cx="431800" cy="576262"/>
            <a:chOff x="3243" y="799"/>
            <a:chExt cx="272" cy="363"/>
          </a:xfrm>
        </p:grpSpPr>
        <p:sp>
          <p:nvSpPr>
            <p:cNvPr id="140299" name="Text Box 16"/>
            <p:cNvSpPr txBox="1">
              <a:spLocks noChangeArrowheads="1"/>
            </p:cNvSpPr>
            <p:nvPr/>
          </p:nvSpPr>
          <p:spPr bwMode="auto">
            <a:xfrm>
              <a:off x="3243" y="799"/>
              <a:ext cx="231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latin typeface="Arial" charset="0"/>
                  <a:ea typeface="標楷體" pitchFamily="65" charset="-120"/>
                </a:rPr>
                <a:t>ㄧㄠ</a:t>
              </a:r>
            </a:p>
          </p:txBody>
        </p:sp>
        <p:pic>
          <p:nvPicPr>
            <p:cNvPr id="140300" name="Picture 17" descr="黑-二聲-小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9" y="844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0298" name="Rectangle 19"/>
          <p:cNvSpPr>
            <a:spLocks noChangeArrowheads="1"/>
          </p:cNvSpPr>
          <p:nvPr/>
        </p:nvSpPr>
        <p:spPr bwMode="auto">
          <a:xfrm>
            <a:off x="323850" y="2997200"/>
            <a:ext cx="719138" cy="36036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>
              <a:latin typeface="Arial" charset="0"/>
              <a:ea typeface="標楷體" pitchFamily="65" charset="-12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15" name="矩形 1"/>
          <p:cNvSpPr>
            <a:spLocks noChangeArrowheads="1"/>
          </p:cNvSpPr>
          <p:nvPr/>
        </p:nvSpPr>
        <p:spPr bwMode="auto">
          <a:xfrm>
            <a:off x="250825" y="981075"/>
            <a:ext cx="8893175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820738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228725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36713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29.陳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：陳列。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30.宴酣　之樂非絲非竹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：宴飲的快樂，不須靠</a:t>
            </a:r>
            <a:endParaRPr lang="zh-TW" altLang="en-US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>
                <a:latin typeface="標楷體" pitchFamily="65" charset="-120"/>
                <a:ea typeface="標楷體" pitchFamily="65" charset="-120"/>
              </a:rPr>
              <a:t>音樂助興，意謂快樂乃來自下文所言百姓的娛</a:t>
            </a:r>
            <a:endParaRPr lang="zh-TW" altLang="en-US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>
                <a:latin typeface="標楷體" pitchFamily="65" charset="-120"/>
                <a:ea typeface="標楷體" pitchFamily="65" charset="-120"/>
              </a:rPr>
              <a:t>樂。絲，指琴、瑟等絃樂器。竹，指簫、笛等管</a:t>
            </a:r>
            <a:endParaRPr lang="zh-TW" altLang="en-US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>
                <a:latin typeface="標楷體" pitchFamily="65" charset="-120"/>
                <a:ea typeface="標楷體" pitchFamily="65" charset="-120"/>
              </a:rPr>
              <a:t>樂器。絲竹借代音樂。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31.射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：一種投壺遊戲，以壺口為目標而投入</a:t>
            </a:r>
            <a:endParaRPr lang="zh-TW" altLang="en-US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>
                <a:latin typeface="標楷體" pitchFamily="65" charset="-120"/>
                <a:ea typeface="標楷體" pitchFamily="65" charset="-120"/>
              </a:rPr>
              <a:t>箭，依投中多少決定勝負。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32.弈　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：下棋。</a:t>
            </a:r>
            <a:endParaRPr lang="zh-TW" altLang="en-US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sz="2800">
                <a:latin typeface="標楷體" pitchFamily="65" charset="-120"/>
                <a:ea typeface="標楷體" pitchFamily="65" charset="-120"/>
              </a:rPr>
              <a:t>補注</a:t>
            </a:r>
            <a:r>
              <a:rPr lang="zh-TW" altLang="zh-TW" sz="28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通常指圍棋。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41316" name="圖片 6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17" name="Text Box 5"/>
          <p:cNvSpPr txBox="1">
            <a:spLocks noChangeArrowheads="1"/>
          </p:cNvSpPr>
          <p:nvPr/>
        </p:nvSpPr>
        <p:spPr bwMode="auto">
          <a:xfrm>
            <a:off x="1763713" y="1557338"/>
            <a:ext cx="366712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200" b="1">
                <a:latin typeface="Arial" charset="0"/>
                <a:ea typeface="標楷體" pitchFamily="65" charset="-120"/>
              </a:rPr>
              <a:t>ㄏㄢ</a:t>
            </a:r>
          </a:p>
        </p:txBody>
      </p:sp>
      <p:grpSp>
        <p:nvGrpSpPr>
          <p:cNvPr id="141318" name="Group 6"/>
          <p:cNvGrpSpPr>
            <a:grpSpLocks/>
          </p:cNvGrpSpPr>
          <p:nvPr/>
        </p:nvGrpSpPr>
        <p:grpSpPr bwMode="auto">
          <a:xfrm>
            <a:off x="1331913" y="4581525"/>
            <a:ext cx="431800" cy="576263"/>
            <a:chOff x="1565" y="1026"/>
            <a:chExt cx="272" cy="363"/>
          </a:xfrm>
        </p:grpSpPr>
        <p:sp>
          <p:nvSpPr>
            <p:cNvPr id="141320" name="Text Box 7"/>
            <p:cNvSpPr txBox="1">
              <a:spLocks noChangeArrowheads="1"/>
            </p:cNvSpPr>
            <p:nvPr/>
          </p:nvSpPr>
          <p:spPr bwMode="auto">
            <a:xfrm>
              <a:off x="1565" y="1026"/>
              <a:ext cx="231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latin typeface="Arial" charset="0"/>
                  <a:ea typeface="標楷體" pitchFamily="65" charset="-120"/>
                </a:rPr>
                <a:t>一</a:t>
              </a:r>
            </a:p>
          </p:txBody>
        </p:sp>
        <p:pic>
          <p:nvPicPr>
            <p:cNvPr id="141321" name="Picture 8" descr="黑-四聲-小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1" y="1026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1319" name="Rectangle 9"/>
          <p:cNvSpPr>
            <a:spLocks noChangeArrowheads="1"/>
          </p:cNvSpPr>
          <p:nvPr/>
        </p:nvSpPr>
        <p:spPr bwMode="auto">
          <a:xfrm>
            <a:off x="336550" y="4975225"/>
            <a:ext cx="719138" cy="36036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>
              <a:latin typeface="Arial" charset="0"/>
              <a:ea typeface="標楷體" pitchFamily="65" charset="-12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39" name="矩形 1"/>
          <p:cNvSpPr>
            <a:spLocks noChangeArrowheads="1"/>
          </p:cNvSpPr>
          <p:nvPr/>
        </p:nvSpPr>
        <p:spPr bwMode="auto">
          <a:xfrm>
            <a:off x="250825" y="981075"/>
            <a:ext cx="8893175" cy="42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820738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228725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36713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33.觥　籌　交錯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：酒杯、酒籌交互錯雜。形容</a:t>
            </a:r>
            <a:endParaRPr lang="zh-TW" altLang="en-US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>
                <a:latin typeface="標楷體" pitchFamily="65" charset="-120"/>
                <a:ea typeface="標楷體" pitchFamily="65" charset="-120"/>
              </a:rPr>
              <a:t>宴席中互相敬酒的熱鬧情景。觥，酒杯。籌，酒</a:t>
            </a:r>
            <a:endParaRPr lang="zh-TW" altLang="en-US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>
                <a:latin typeface="標楷體" pitchFamily="65" charset="-120"/>
                <a:ea typeface="標楷體" pitchFamily="65" charset="-120"/>
              </a:rPr>
              <a:t>籌，用來行酒令或飲酒時計算輸贏的籌碼。</a:t>
            </a:r>
            <a:endParaRPr lang="zh-TW" altLang="en-US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sz="2800">
                <a:latin typeface="標楷體" pitchFamily="65" charset="-120"/>
                <a:ea typeface="標楷體" pitchFamily="65" charset="-120"/>
              </a:rPr>
              <a:t>補注</a:t>
            </a:r>
            <a:r>
              <a:rPr lang="zh-TW" altLang="zh-TW" sz="28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觥：古代用牛角製成的酒杯，後來也有用木或青銅</a:t>
            </a:r>
            <a:endParaRPr lang="zh-TW" altLang="en-US" sz="280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sz="28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製成的。有的觥內附有酌酒用的勺。盛行於商代和西周</a:t>
            </a:r>
            <a:endParaRPr lang="zh-TW" altLang="en-US" sz="280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sz="28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前期。</a:t>
            </a:r>
            <a:r>
              <a:rPr lang="zh-TW" altLang="zh-TW" sz="2800">
                <a:latin typeface="標楷體" pitchFamily="65" charset="-120"/>
                <a:ea typeface="標楷體" pitchFamily="65" charset="-120"/>
              </a:rPr>
              <a:t> </a:t>
            </a:r>
            <a:endParaRPr lang="zh-TW" altLang="en-US" sz="280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34.懽　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：同「歡」。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35.蒼顏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：蒼老的容顏。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36.頹然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：形容醉倒的樣子。</a:t>
            </a:r>
          </a:p>
        </p:txBody>
      </p:sp>
      <p:pic>
        <p:nvPicPr>
          <p:cNvPr id="142340" name="圖片 6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41" name="Text Box 5"/>
          <p:cNvSpPr txBox="1">
            <a:spLocks noChangeArrowheads="1"/>
          </p:cNvSpPr>
          <p:nvPr/>
        </p:nvSpPr>
        <p:spPr bwMode="auto">
          <a:xfrm>
            <a:off x="1339850" y="981075"/>
            <a:ext cx="366713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200" b="1">
                <a:latin typeface="Arial" charset="0"/>
                <a:ea typeface="標楷體" pitchFamily="65" charset="-120"/>
              </a:rPr>
              <a:t>ㄍㄨㄥ</a:t>
            </a:r>
          </a:p>
        </p:txBody>
      </p:sp>
      <p:sp>
        <p:nvSpPr>
          <p:cNvPr id="142342" name="Text Box 6"/>
          <p:cNvSpPr txBox="1">
            <a:spLocks noChangeArrowheads="1"/>
          </p:cNvSpPr>
          <p:nvPr/>
        </p:nvSpPr>
        <p:spPr bwMode="auto">
          <a:xfrm>
            <a:off x="1403350" y="3716338"/>
            <a:ext cx="366713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200" b="1">
                <a:latin typeface="Arial" charset="0"/>
                <a:ea typeface="標楷體" pitchFamily="65" charset="-120"/>
              </a:rPr>
              <a:t>ㄏㄨㄢ</a:t>
            </a:r>
          </a:p>
        </p:txBody>
      </p:sp>
      <p:grpSp>
        <p:nvGrpSpPr>
          <p:cNvPr id="142343" name="Group 10"/>
          <p:cNvGrpSpPr>
            <a:grpSpLocks/>
          </p:cNvGrpSpPr>
          <p:nvPr/>
        </p:nvGrpSpPr>
        <p:grpSpPr bwMode="auto">
          <a:xfrm>
            <a:off x="2189163" y="1123950"/>
            <a:ext cx="438150" cy="576263"/>
            <a:chOff x="1379" y="708"/>
            <a:chExt cx="276" cy="363"/>
          </a:xfrm>
        </p:grpSpPr>
        <p:sp>
          <p:nvSpPr>
            <p:cNvPr id="142345" name="Text Box 8"/>
            <p:cNvSpPr txBox="1">
              <a:spLocks noChangeArrowheads="1"/>
            </p:cNvSpPr>
            <p:nvPr/>
          </p:nvSpPr>
          <p:spPr bwMode="auto">
            <a:xfrm>
              <a:off x="1379" y="708"/>
              <a:ext cx="231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latin typeface="Arial" charset="0"/>
                  <a:ea typeface="標楷體" pitchFamily="65" charset="-120"/>
                </a:rPr>
                <a:t>ㄔㄡ</a:t>
              </a:r>
            </a:p>
          </p:txBody>
        </p:sp>
        <p:pic>
          <p:nvPicPr>
            <p:cNvPr id="142346" name="Picture 9" descr="黑-二聲-小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" y="753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2344" name="Rectangle 11"/>
          <p:cNvSpPr>
            <a:spLocks noChangeArrowheads="1"/>
          </p:cNvSpPr>
          <p:nvPr/>
        </p:nvSpPr>
        <p:spPr bwMode="auto">
          <a:xfrm>
            <a:off x="323850" y="2563813"/>
            <a:ext cx="719138" cy="36036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>
              <a:latin typeface="Arial" charset="0"/>
              <a:ea typeface="標楷體" pitchFamily="65" charset="-12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3" name="矩形 1"/>
          <p:cNvSpPr>
            <a:spLocks noChangeArrowheads="1"/>
          </p:cNvSpPr>
          <p:nvPr/>
        </p:nvSpPr>
        <p:spPr bwMode="auto">
          <a:xfrm>
            <a:off x="250825" y="981075"/>
            <a:ext cx="8893175" cy="344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820738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228725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36713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37.已而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：不久。</a:t>
            </a:r>
            <a:endParaRPr lang="zh-TW" altLang="en-US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38.陰翳　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：樹木枝葉茂密，遮蔽成蔭；此指樹林昏暗的景象。翳，遮蔽。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sz="2800">
                <a:latin typeface="標楷體" pitchFamily="65" charset="-120"/>
                <a:ea typeface="標楷體" pitchFamily="65" charset="-120"/>
              </a:rPr>
              <a:t>補注</a:t>
            </a:r>
            <a:r>
              <a:rPr lang="zh-TW" altLang="zh-TW" sz="28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眼</a:t>
            </a:r>
            <a:r>
              <a:rPr lang="zh-TW" altLang="zh-TW" sz="28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翳</a:t>
            </a:r>
            <a:r>
              <a:rPr lang="zh-TW" altLang="zh-TW" sz="28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病（遮蔽）。</a:t>
            </a:r>
            <a:endParaRPr lang="zh-TW" altLang="en-US" sz="280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39.樂其樂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：以人民的快樂為快樂。前「樂」字</a:t>
            </a:r>
            <a:endParaRPr lang="zh-TW" altLang="en-US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>
                <a:latin typeface="標楷體" pitchFamily="65" charset="-120"/>
                <a:ea typeface="標楷體" pitchFamily="65" charset="-120"/>
              </a:rPr>
              <a:t>為動詞，後「樂」字為名詞。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43364" name="圖片 6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365" name="Group 5"/>
          <p:cNvGrpSpPr>
            <a:grpSpLocks/>
          </p:cNvGrpSpPr>
          <p:nvPr/>
        </p:nvGrpSpPr>
        <p:grpSpPr bwMode="auto">
          <a:xfrm>
            <a:off x="1763713" y="1700213"/>
            <a:ext cx="433387" cy="647700"/>
            <a:chOff x="4195" y="3385"/>
            <a:chExt cx="273" cy="408"/>
          </a:xfrm>
        </p:grpSpPr>
        <p:sp>
          <p:nvSpPr>
            <p:cNvPr id="143367" name="Text Box 6"/>
            <p:cNvSpPr txBox="1">
              <a:spLocks noChangeArrowheads="1"/>
            </p:cNvSpPr>
            <p:nvPr/>
          </p:nvSpPr>
          <p:spPr bwMode="auto">
            <a:xfrm>
              <a:off x="4195" y="3385"/>
              <a:ext cx="231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latin typeface="Arial" charset="0"/>
                  <a:ea typeface="標楷體" pitchFamily="65" charset="-120"/>
                </a:rPr>
                <a:t>一</a:t>
              </a:r>
            </a:p>
          </p:txBody>
        </p:sp>
        <p:pic>
          <p:nvPicPr>
            <p:cNvPr id="143368" name="Picture 7" descr="黑-四聲-小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2" y="3385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3366" name="Rectangle 8"/>
          <p:cNvSpPr>
            <a:spLocks noChangeArrowheads="1"/>
          </p:cNvSpPr>
          <p:nvPr/>
        </p:nvSpPr>
        <p:spPr bwMode="auto">
          <a:xfrm>
            <a:off x="323850" y="2565400"/>
            <a:ext cx="719138" cy="36036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>
              <a:latin typeface="Arial" charset="0"/>
              <a:ea typeface="標楷體" pitchFamily="65" charset="-12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87" name="矩形 1"/>
          <p:cNvSpPr>
            <a:spLocks noChangeArrowheads="1"/>
          </p:cNvSpPr>
          <p:nvPr/>
        </p:nvSpPr>
        <p:spPr bwMode="auto">
          <a:xfrm>
            <a:off x="250825" y="981075"/>
            <a:ext cx="889317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820738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228725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36713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40.述以文者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：即「以文述者」，用文章來記述</a:t>
            </a:r>
            <a:endParaRPr lang="zh-TW" altLang="en-US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>
                <a:latin typeface="標楷體" pitchFamily="65" charset="-120"/>
                <a:ea typeface="標楷體" pitchFamily="65" charset="-120"/>
              </a:rPr>
              <a:t>這件事的人。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41.謂誰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：是誰。謂，通「為　」。</a:t>
            </a:r>
          </a:p>
        </p:txBody>
      </p:sp>
      <p:pic>
        <p:nvPicPr>
          <p:cNvPr id="144388" name="圖片 6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4389" name="Group 8"/>
          <p:cNvGrpSpPr>
            <a:grpSpLocks/>
          </p:cNvGrpSpPr>
          <p:nvPr/>
        </p:nvGrpSpPr>
        <p:grpSpPr bwMode="auto">
          <a:xfrm>
            <a:off x="5364163" y="2060575"/>
            <a:ext cx="438150" cy="576263"/>
            <a:chOff x="1198" y="2795"/>
            <a:chExt cx="276" cy="363"/>
          </a:xfrm>
        </p:grpSpPr>
        <p:sp>
          <p:nvSpPr>
            <p:cNvPr id="144390" name="Text Box 6"/>
            <p:cNvSpPr txBox="1">
              <a:spLocks noChangeArrowheads="1"/>
            </p:cNvSpPr>
            <p:nvPr/>
          </p:nvSpPr>
          <p:spPr bwMode="auto">
            <a:xfrm>
              <a:off x="1198" y="2795"/>
              <a:ext cx="231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latin typeface="Arial" charset="0"/>
                  <a:ea typeface="標楷體" pitchFamily="65" charset="-120"/>
                </a:rPr>
                <a:t>ㄨㄟ</a:t>
              </a:r>
            </a:p>
          </p:txBody>
        </p:sp>
        <p:pic>
          <p:nvPicPr>
            <p:cNvPr id="144391" name="Picture 7" descr="黑-二聲-小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8" y="2840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2" descr="分頁底圖-字辯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25"/>
            <a:ext cx="91440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44911" name="Group 111"/>
          <p:cNvGraphicFramePr>
            <a:graphicFrameLocks noGrp="1"/>
          </p:cNvGraphicFramePr>
          <p:nvPr>
            <p:ph/>
          </p:nvPr>
        </p:nvGraphicFramePr>
        <p:xfrm>
          <a:off x="611188" y="1052513"/>
          <a:ext cx="7920037" cy="4357687"/>
        </p:xfrm>
        <a:graphic>
          <a:graphicData uri="http://schemas.openxmlformats.org/drawingml/2006/table">
            <a:tbl>
              <a:tblPr/>
              <a:tblGrid>
                <a:gridCol w="936625"/>
                <a:gridCol w="938212"/>
                <a:gridCol w="3929063"/>
                <a:gridCol w="2116137"/>
              </a:tblGrid>
              <a:tr h="5791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形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音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義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例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63028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傴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ㄩ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駝背、背脊彎曲的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傴僂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28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嫗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ㄩ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婦人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老嫗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9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摳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ㄎ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ㄡ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用手指挖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摳鼻子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28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謳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ㄡ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歌唱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謳歌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95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嘔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ㄡ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吐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嘔心瀝血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28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ㄡ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生氣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嘔氣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45452" name="Picture 90" descr="黑-三聲-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628775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53" name="Picture 91" descr="黑-三聲-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148138"/>
            <a:ext cx="3603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54" name="Picture 92" descr="黑-四聲-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797425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55" name="Picture 93" descr="黑-四聲-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276475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56" name="圖片 6" descr="下方ICON-關閉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2" descr="分頁底圖-字辯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25"/>
            <a:ext cx="91440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42928" name="Group 176"/>
          <p:cNvGraphicFramePr>
            <a:graphicFrameLocks noGrp="1"/>
          </p:cNvGraphicFramePr>
          <p:nvPr>
            <p:ph/>
          </p:nvPr>
        </p:nvGraphicFramePr>
        <p:xfrm>
          <a:off x="755650" y="1160463"/>
          <a:ext cx="7632700" cy="4357687"/>
        </p:xfrm>
        <a:graphic>
          <a:graphicData uri="http://schemas.openxmlformats.org/drawingml/2006/table">
            <a:tbl>
              <a:tblPr/>
              <a:tblGrid>
                <a:gridCol w="860425"/>
                <a:gridCol w="860425"/>
                <a:gridCol w="3824288"/>
                <a:gridCol w="2087562"/>
              </a:tblGrid>
              <a:tr h="5791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形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音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義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例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63028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僂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ㄌ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ㄡ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彎曲的背部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佝　僂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28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摟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ㄌ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ㄡ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抱住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摟抱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9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嘍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ㄌ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ㄡ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盜匪的部下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嘍囉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28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簍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ㄌ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ㄡ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盛東西的竹器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字紙簍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9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髏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ㄌ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ㄡ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死人的頭骨或屍骨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骷髏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28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螻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ㄌ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ㄡ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小螞蟻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賤如螻蟻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46477" name="圖片 6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78" name="Picture 177" descr="黑-二聲-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844675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79" name="Picture 178" descr="黑-三聲-小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492375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80" name="Picture 179" descr="黑-二聲-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068638"/>
            <a:ext cx="3603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81" name="Picture 180" descr="黑-二聲-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365625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82" name="Picture 181" descr="黑-二聲-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940300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83" name="Picture 182" descr="黑-三聲-小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789363"/>
            <a:ext cx="3603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6484" name="Group 187"/>
          <p:cNvGrpSpPr>
            <a:grpSpLocks/>
          </p:cNvGrpSpPr>
          <p:nvPr/>
        </p:nvGrpSpPr>
        <p:grpSpPr bwMode="auto">
          <a:xfrm>
            <a:off x="6804025" y="1916113"/>
            <a:ext cx="406400" cy="576262"/>
            <a:chOff x="3152" y="119"/>
            <a:chExt cx="256" cy="363"/>
          </a:xfrm>
        </p:grpSpPr>
        <p:sp>
          <p:nvSpPr>
            <p:cNvPr id="146485" name="Text Box 184"/>
            <p:cNvSpPr txBox="1">
              <a:spLocks noChangeArrowheads="1"/>
            </p:cNvSpPr>
            <p:nvPr/>
          </p:nvSpPr>
          <p:spPr bwMode="auto">
            <a:xfrm>
              <a:off x="3152" y="119"/>
              <a:ext cx="231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latin typeface="Arial" charset="0"/>
                  <a:ea typeface="標楷體" pitchFamily="65" charset="-120"/>
                </a:rPr>
                <a:t>ㄎㄡ</a:t>
              </a:r>
            </a:p>
          </p:txBody>
        </p:sp>
        <p:pic>
          <p:nvPicPr>
            <p:cNvPr id="146486" name="Picture 186" descr="黑-四聲-小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2" y="194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 descr="分頁底圖-字辯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25"/>
            <a:ext cx="91440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45890" name="Group 66"/>
          <p:cNvGraphicFramePr>
            <a:graphicFrameLocks noGrp="1"/>
          </p:cNvGraphicFramePr>
          <p:nvPr>
            <p:ph/>
          </p:nvPr>
        </p:nvGraphicFramePr>
        <p:xfrm>
          <a:off x="755650" y="1014413"/>
          <a:ext cx="7704138" cy="1839912"/>
        </p:xfrm>
        <a:graphic>
          <a:graphicData uri="http://schemas.openxmlformats.org/drawingml/2006/table">
            <a:tbl>
              <a:tblPr/>
              <a:tblGrid>
                <a:gridCol w="1069975"/>
                <a:gridCol w="2603500"/>
                <a:gridCol w="4030663"/>
              </a:tblGrid>
              <a:tr h="57921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形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義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例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63034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弈</a:t>
                      </a:r>
                    </a:p>
                  </a:txBody>
                  <a:tcPr marT="45728" marB="4572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下棋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博弈、對弈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34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奕</a:t>
                      </a:r>
                    </a:p>
                  </a:txBody>
                  <a:tcPr marT="45728" marB="4572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大、美好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神采奕奕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47477" name="圖片 6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11"/>
          <p:cNvSpPr>
            <a:spLocks noChangeArrowheads="1"/>
          </p:cNvSpPr>
          <p:nvPr/>
        </p:nvSpPr>
        <p:spPr bwMode="auto">
          <a:xfrm>
            <a:off x="719138" y="1700213"/>
            <a:ext cx="795655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6600" b="1">
                <a:solidFill>
                  <a:srgbClr val="000000"/>
                </a:solidFill>
                <a:ea typeface="標楷體" pitchFamily="65" charset="-120"/>
              </a:rPr>
              <a:t>四、結構表</a:t>
            </a:r>
          </a:p>
        </p:txBody>
      </p:sp>
      <p:pic>
        <p:nvPicPr>
          <p:cNvPr id="148483" name="Picture 5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71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507" name="Picture 72" descr="下ICON-回課文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5734050"/>
            <a:ext cx="1376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08" name="Text Box 12"/>
          <p:cNvSpPr txBox="1">
            <a:spLocks noChangeArrowheads="1"/>
          </p:cNvSpPr>
          <p:nvPr/>
        </p:nvSpPr>
        <p:spPr bwMode="auto">
          <a:xfrm>
            <a:off x="755650" y="5327650"/>
            <a:ext cx="15843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000" b="1">
                <a:latin typeface="標楷體" pitchFamily="65" charset="-120"/>
                <a:ea typeface="標楷體" pitchFamily="65" charset="-120"/>
              </a:rPr>
              <a:t>寫宴遊後之感</a:t>
            </a:r>
          </a:p>
        </p:txBody>
      </p:sp>
      <p:sp>
        <p:nvSpPr>
          <p:cNvPr id="149509" name="AutoShape 20"/>
          <p:cNvSpPr>
            <a:spLocks/>
          </p:cNvSpPr>
          <p:nvPr/>
        </p:nvSpPr>
        <p:spPr bwMode="auto">
          <a:xfrm>
            <a:off x="2627313" y="1844675"/>
            <a:ext cx="274637" cy="1008063"/>
          </a:xfrm>
          <a:prstGeom prst="leftBrace">
            <a:avLst>
              <a:gd name="adj1" fmla="val 0"/>
              <a:gd name="adj2" fmla="val 56500"/>
            </a:avLst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000" b="1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9510" name="Text Box 22"/>
          <p:cNvSpPr txBox="1">
            <a:spLocks noChangeArrowheads="1"/>
          </p:cNvSpPr>
          <p:nvPr/>
        </p:nvSpPr>
        <p:spPr bwMode="auto">
          <a:xfrm>
            <a:off x="827088" y="2236788"/>
            <a:ext cx="1800225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000" b="1">
                <a:latin typeface="標楷體" pitchFamily="65" charset="-120"/>
                <a:ea typeface="標楷體" pitchFamily="65" charset="-120"/>
              </a:rPr>
              <a:t>寫亭中所見之景</a:t>
            </a:r>
          </a:p>
        </p:txBody>
      </p:sp>
      <p:sp>
        <p:nvSpPr>
          <p:cNvPr id="149511" name="Text Box 23"/>
          <p:cNvSpPr txBox="1">
            <a:spLocks noChangeArrowheads="1"/>
          </p:cNvSpPr>
          <p:nvPr/>
        </p:nvSpPr>
        <p:spPr bwMode="auto">
          <a:xfrm>
            <a:off x="2916238" y="1644650"/>
            <a:ext cx="18002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000" b="1">
                <a:latin typeface="標楷體" pitchFamily="65" charset="-120"/>
                <a:ea typeface="標楷體" pitchFamily="65" charset="-120"/>
              </a:rPr>
              <a:t>朝暮</a:t>
            </a:r>
            <a:r>
              <a:rPr lang="en-US" altLang="zh-TW" sz="2000" b="1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 b="1">
                <a:latin typeface="標楷體" pitchFamily="65" charset="-120"/>
                <a:ea typeface="標楷體" pitchFamily="65" charset="-120"/>
              </a:rPr>
              <a:t>變化萬千</a:t>
            </a:r>
            <a:r>
              <a:rPr lang="en-US" altLang="zh-TW" sz="2000" b="1"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sp>
        <p:nvSpPr>
          <p:cNvPr id="149512" name="Text Box 24"/>
          <p:cNvSpPr txBox="1">
            <a:spLocks noChangeArrowheads="1"/>
          </p:cNvSpPr>
          <p:nvPr/>
        </p:nvSpPr>
        <p:spPr bwMode="auto">
          <a:xfrm>
            <a:off x="2914650" y="2673350"/>
            <a:ext cx="1944688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000" b="1">
                <a:latin typeface="標楷體" pitchFamily="65" charset="-120"/>
                <a:ea typeface="標楷體" pitchFamily="65" charset="-120"/>
              </a:rPr>
              <a:t>四時</a:t>
            </a:r>
            <a:r>
              <a:rPr lang="en-US" altLang="zh-TW" sz="2000" b="1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 b="1">
                <a:latin typeface="標楷體" pitchFamily="65" charset="-120"/>
                <a:ea typeface="標楷體" pitchFamily="65" charset="-120"/>
              </a:rPr>
              <a:t>各異其趣</a:t>
            </a:r>
            <a:r>
              <a:rPr lang="en-US" altLang="zh-TW" sz="2000" b="1"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sp>
        <p:nvSpPr>
          <p:cNvPr id="149513" name="AutoShape 27"/>
          <p:cNvSpPr>
            <a:spLocks/>
          </p:cNvSpPr>
          <p:nvPr/>
        </p:nvSpPr>
        <p:spPr bwMode="auto">
          <a:xfrm>
            <a:off x="4775200" y="1690688"/>
            <a:ext cx="230188" cy="360362"/>
          </a:xfrm>
          <a:prstGeom prst="leftBrace">
            <a:avLst>
              <a:gd name="adj1" fmla="val 0"/>
              <a:gd name="adj2" fmla="val 50000"/>
            </a:avLst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000" b="1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9514" name="Text Box 28"/>
          <p:cNvSpPr txBox="1">
            <a:spLocks noChangeArrowheads="1"/>
          </p:cNvSpPr>
          <p:nvPr/>
        </p:nvSpPr>
        <p:spPr bwMode="auto">
          <a:xfrm>
            <a:off x="5005388" y="1555750"/>
            <a:ext cx="352742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000" b="1">
                <a:latin typeface="標楷體" pitchFamily="65" charset="-120"/>
                <a:ea typeface="標楷體" pitchFamily="65" charset="-120"/>
              </a:rPr>
              <a:t>朝景</a:t>
            </a:r>
            <a:r>
              <a:rPr lang="en-US" altLang="zh-TW" sz="2000" b="1"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2000" b="1">
                <a:latin typeface="標楷體" pitchFamily="65" charset="-120"/>
                <a:ea typeface="標楷體" pitchFamily="65" charset="-120"/>
              </a:rPr>
              <a:t>日出而林霏開</a:t>
            </a:r>
            <a:r>
              <a:rPr lang="en-US" altLang="zh-TW" sz="2000" b="1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 b="1">
                <a:latin typeface="標楷體" pitchFamily="65" charset="-120"/>
                <a:ea typeface="標楷體" pitchFamily="65" charset="-120"/>
              </a:rPr>
              <a:t>明朗</a:t>
            </a:r>
            <a:r>
              <a:rPr lang="en-US" altLang="zh-TW" sz="2000" b="1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000" b="1">
                <a:latin typeface="標楷體" pitchFamily="65" charset="-120"/>
                <a:ea typeface="標楷體" pitchFamily="65" charset="-120"/>
              </a:rPr>
              <a:t>暮景</a:t>
            </a:r>
            <a:r>
              <a:rPr lang="en-US" altLang="zh-TW" sz="2000" b="1"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2000" b="1">
                <a:latin typeface="標楷體" pitchFamily="65" charset="-120"/>
                <a:ea typeface="標楷體" pitchFamily="65" charset="-120"/>
              </a:rPr>
              <a:t>雲歸而巖穴暝</a:t>
            </a:r>
            <a:r>
              <a:rPr lang="en-US" altLang="zh-TW" sz="2000" b="1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 b="1">
                <a:latin typeface="標楷體" pitchFamily="65" charset="-120"/>
                <a:ea typeface="標楷體" pitchFamily="65" charset="-120"/>
              </a:rPr>
              <a:t>幽暗</a:t>
            </a:r>
            <a:r>
              <a:rPr lang="en-US" altLang="zh-TW" sz="2000" b="1"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sp>
        <p:nvSpPr>
          <p:cNvPr id="149515" name="Text Box 7"/>
          <p:cNvSpPr txBox="1">
            <a:spLocks noChangeArrowheads="1"/>
          </p:cNvSpPr>
          <p:nvPr/>
        </p:nvSpPr>
        <p:spPr bwMode="auto">
          <a:xfrm>
            <a:off x="179388" y="1773238"/>
            <a:ext cx="304800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0" tIns="0" rIns="0" bIns="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000" b="1">
                <a:latin typeface="標楷體" pitchFamily="65" charset="-120"/>
                <a:ea typeface="標楷體" pitchFamily="65" charset="-120"/>
              </a:rPr>
              <a:t>醉翁亭記（「樂」文眼）</a:t>
            </a:r>
          </a:p>
        </p:txBody>
      </p:sp>
      <p:sp>
        <p:nvSpPr>
          <p:cNvPr id="149516" name="Line 6"/>
          <p:cNvSpPr>
            <a:spLocks noChangeShapeType="1"/>
          </p:cNvSpPr>
          <p:nvPr/>
        </p:nvSpPr>
        <p:spPr bwMode="auto">
          <a:xfrm>
            <a:off x="628650" y="4005263"/>
            <a:ext cx="19843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149517" name="AutoShape 8"/>
          <p:cNvSpPr>
            <a:spLocks/>
          </p:cNvSpPr>
          <p:nvPr/>
        </p:nvSpPr>
        <p:spPr bwMode="auto">
          <a:xfrm>
            <a:off x="468313" y="1196975"/>
            <a:ext cx="328612" cy="4319588"/>
          </a:xfrm>
          <a:prstGeom prst="leftBrace">
            <a:avLst>
              <a:gd name="adj1" fmla="val 0"/>
              <a:gd name="adj2" fmla="val 50000"/>
            </a:avLst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000" b="1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9518" name="Line 6"/>
          <p:cNvSpPr>
            <a:spLocks noChangeShapeType="1"/>
          </p:cNvSpPr>
          <p:nvPr/>
        </p:nvSpPr>
        <p:spPr bwMode="auto">
          <a:xfrm>
            <a:off x="628650" y="2420938"/>
            <a:ext cx="19843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149519" name="Line 6"/>
          <p:cNvSpPr>
            <a:spLocks noChangeShapeType="1"/>
          </p:cNvSpPr>
          <p:nvPr/>
        </p:nvSpPr>
        <p:spPr bwMode="auto">
          <a:xfrm>
            <a:off x="4932363" y="2924175"/>
            <a:ext cx="161925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149520" name="AutoShape 8"/>
          <p:cNvSpPr>
            <a:spLocks/>
          </p:cNvSpPr>
          <p:nvPr/>
        </p:nvSpPr>
        <p:spPr bwMode="auto">
          <a:xfrm>
            <a:off x="4748213" y="2349500"/>
            <a:ext cx="328612" cy="936625"/>
          </a:xfrm>
          <a:prstGeom prst="leftBrace">
            <a:avLst>
              <a:gd name="adj1" fmla="val 0"/>
              <a:gd name="adj2" fmla="val 50000"/>
            </a:avLst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000" b="1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9521" name="Line 6"/>
          <p:cNvSpPr>
            <a:spLocks noChangeShapeType="1"/>
          </p:cNvSpPr>
          <p:nvPr/>
        </p:nvSpPr>
        <p:spPr bwMode="auto">
          <a:xfrm>
            <a:off x="4932363" y="2563813"/>
            <a:ext cx="16351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149522" name="Text Box 28"/>
          <p:cNvSpPr txBox="1">
            <a:spLocks noChangeArrowheads="1"/>
          </p:cNvSpPr>
          <p:nvPr/>
        </p:nvSpPr>
        <p:spPr bwMode="auto">
          <a:xfrm>
            <a:off x="5149850" y="2133600"/>
            <a:ext cx="367030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000" b="1">
                <a:latin typeface="標楷體" pitchFamily="65" charset="-120"/>
                <a:ea typeface="標楷體" pitchFamily="65" charset="-120"/>
              </a:rPr>
              <a:t>春</a:t>
            </a:r>
            <a:r>
              <a:rPr lang="en-US" altLang="zh-TW" sz="2000" b="1"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2000" b="1">
                <a:latin typeface="標楷體" pitchFamily="65" charset="-120"/>
                <a:ea typeface="標楷體" pitchFamily="65" charset="-120"/>
              </a:rPr>
              <a:t>野芳發而幽香</a:t>
            </a:r>
            <a:r>
              <a:rPr lang="en-US" altLang="zh-TW" sz="2000" b="1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 b="1">
                <a:latin typeface="標楷體" pitchFamily="65" charset="-120"/>
                <a:ea typeface="標楷體" pitchFamily="65" charset="-120"/>
              </a:rPr>
              <a:t>以花香寫春</a:t>
            </a:r>
            <a:r>
              <a:rPr lang="en-US" altLang="zh-TW" sz="2000" b="1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000" b="1">
                <a:latin typeface="標楷體" pitchFamily="65" charset="-120"/>
                <a:ea typeface="標楷體" pitchFamily="65" charset="-120"/>
              </a:rPr>
              <a:t>夏</a:t>
            </a:r>
            <a:r>
              <a:rPr lang="en-US" altLang="zh-TW" sz="2000" b="1"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2000" b="1">
                <a:latin typeface="標楷體" pitchFamily="65" charset="-120"/>
                <a:ea typeface="標楷體" pitchFamily="65" charset="-120"/>
              </a:rPr>
              <a:t>佳木秀而繁陰</a:t>
            </a:r>
            <a:r>
              <a:rPr lang="en-US" altLang="zh-TW" sz="2000" b="1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 b="1">
                <a:latin typeface="標楷體" pitchFamily="65" charset="-120"/>
                <a:ea typeface="標楷體" pitchFamily="65" charset="-120"/>
              </a:rPr>
              <a:t>以木繁寫夏</a:t>
            </a:r>
            <a:r>
              <a:rPr lang="en-US" altLang="zh-TW" sz="2000" b="1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000" b="1">
                <a:latin typeface="標楷體" pitchFamily="65" charset="-120"/>
                <a:ea typeface="標楷體" pitchFamily="65" charset="-120"/>
              </a:rPr>
              <a:t>秋</a:t>
            </a:r>
            <a:r>
              <a:rPr lang="en-US" altLang="zh-TW" sz="2000" b="1"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2000" b="1">
                <a:latin typeface="標楷體" pitchFamily="65" charset="-120"/>
                <a:ea typeface="標楷體" pitchFamily="65" charset="-120"/>
              </a:rPr>
              <a:t>風霜高潔</a:t>
            </a:r>
            <a:r>
              <a:rPr lang="en-US" altLang="zh-TW" sz="2000" b="1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 b="1">
                <a:latin typeface="標楷體" pitchFamily="65" charset="-120"/>
                <a:ea typeface="標楷體" pitchFamily="65" charset="-120"/>
              </a:rPr>
              <a:t>以霜潔狀秋</a:t>
            </a:r>
            <a:r>
              <a:rPr lang="en-US" altLang="zh-TW" sz="2000" b="1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000" b="1">
                <a:latin typeface="標楷體" pitchFamily="65" charset="-120"/>
                <a:ea typeface="標楷體" pitchFamily="65" charset="-120"/>
              </a:rPr>
              <a:t>冬</a:t>
            </a:r>
            <a:r>
              <a:rPr lang="en-US" altLang="zh-TW" sz="2000" b="1"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2000" b="1">
                <a:latin typeface="標楷體" pitchFamily="65" charset="-120"/>
                <a:ea typeface="標楷體" pitchFamily="65" charset="-120"/>
              </a:rPr>
              <a:t>水落而石出</a:t>
            </a:r>
            <a:r>
              <a:rPr lang="en-US" altLang="zh-TW" sz="2000" b="1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 b="1">
                <a:latin typeface="標楷體" pitchFamily="65" charset="-120"/>
                <a:ea typeface="標楷體" pitchFamily="65" charset="-120"/>
              </a:rPr>
              <a:t>以水落狀冬</a:t>
            </a:r>
            <a:r>
              <a:rPr lang="en-US" altLang="zh-TW" sz="2000" b="1"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sp>
        <p:nvSpPr>
          <p:cNvPr id="149523" name="Text Box 22"/>
          <p:cNvSpPr txBox="1">
            <a:spLocks noChangeArrowheads="1"/>
          </p:cNvSpPr>
          <p:nvPr/>
        </p:nvSpPr>
        <p:spPr bwMode="auto">
          <a:xfrm>
            <a:off x="900113" y="3821113"/>
            <a:ext cx="1295400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000" b="1">
                <a:latin typeface="標楷體" pitchFamily="65" charset="-120"/>
                <a:ea typeface="標楷體" pitchFamily="65" charset="-120"/>
              </a:rPr>
              <a:t>抒遊亭之樂</a:t>
            </a:r>
          </a:p>
        </p:txBody>
      </p:sp>
      <p:sp>
        <p:nvSpPr>
          <p:cNvPr id="149524" name="AutoShape 8"/>
          <p:cNvSpPr>
            <a:spLocks/>
          </p:cNvSpPr>
          <p:nvPr/>
        </p:nvSpPr>
        <p:spPr bwMode="auto">
          <a:xfrm>
            <a:off x="2195513" y="3500438"/>
            <a:ext cx="328612" cy="936625"/>
          </a:xfrm>
          <a:prstGeom prst="leftBrace">
            <a:avLst>
              <a:gd name="adj1" fmla="val 0"/>
              <a:gd name="adj2" fmla="val 50000"/>
            </a:avLst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000" b="1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9525" name="Line 6"/>
          <p:cNvSpPr>
            <a:spLocks noChangeShapeType="1"/>
          </p:cNvSpPr>
          <p:nvPr/>
        </p:nvSpPr>
        <p:spPr bwMode="auto">
          <a:xfrm>
            <a:off x="2376488" y="3860800"/>
            <a:ext cx="179387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149526" name="Text Box 28"/>
          <p:cNvSpPr txBox="1">
            <a:spLocks noChangeArrowheads="1"/>
          </p:cNvSpPr>
          <p:nvPr/>
        </p:nvSpPr>
        <p:spPr bwMode="auto">
          <a:xfrm>
            <a:off x="2555875" y="3429000"/>
            <a:ext cx="6408738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000" b="1">
                <a:latin typeface="標楷體" pitchFamily="65" charset="-120"/>
                <a:ea typeface="標楷體" pitchFamily="65" charset="-120"/>
              </a:rPr>
              <a:t>滁人之遊</a:t>
            </a:r>
            <a:r>
              <a:rPr lang="en-US" altLang="zh-TW" sz="2000" b="1"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2000" b="1">
                <a:latin typeface="標楷體" pitchFamily="65" charset="-120"/>
                <a:ea typeface="標楷體" pitchFamily="65" charset="-120"/>
              </a:rPr>
              <a:t>負者歌於塗</a:t>
            </a:r>
            <a:r>
              <a:rPr lang="en-US" altLang="zh-TW" sz="2000" b="1">
                <a:latin typeface="標楷體" pitchFamily="65" charset="-120"/>
                <a:ea typeface="標楷體" pitchFamily="65" charset="-120"/>
              </a:rPr>
              <a:t>……</a:t>
            </a:r>
            <a:r>
              <a:rPr lang="zh-TW" altLang="en-US" sz="2000" b="1">
                <a:latin typeface="標楷體" pitchFamily="65" charset="-120"/>
                <a:ea typeface="標楷體" pitchFamily="65" charset="-120"/>
              </a:rPr>
              <a:t>往來而不絕者，滁人遊也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000" b="1">
                <a:latin typeface="標楷體" pitchFamily="65" charset="-120"/>
                <a:ea typeface="標楷體" pitchFamily="65" charset="-120"/>
              </a:rPr>
              <a:t>太守之宴</a:t>
            </a:r>
            <a:r>
              <a:rPr lang="en-US" altLang="zh-TW" sz="2000" b="1"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2000" b="1">
                <a:latin typeface="標楷體" pitchFamily="65" charset="-120"/>
                <a:ea typeface="標楷體" pitchFamily="65" charset="-120"/>
              </a:rPr>
              <a:t>臨谿而漁</a:t>
            </a:r>
            <a:r>
              <a:rPr lang="en-US" altLang="zh-TW" sz="2000" b="1">
                <a:latin typeface="標楷體" pitchFamily="65" charset="-120"/>
                <a:ea typeface="標楷體" pitchFamily="65" charset="-120"/>
              </a:rPr>
              <a:t>……</a:t>
            </a:r>
            <a:r>
              <a:rPr lang="zh-TW" altLang="en-US" sz="2000" b="1">
                <a:latin typeface="標楷體" pitchFamily="65" charset="-120"/>
                <a:ea typeface="標楷體" pitchFamily="65" charset="-120"/>
              </a:rPr>
              <a:t>雜然而前陳者，太守宴也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000" b="1">
                <a:latin typeface="標楷體" pitchFamily="65" charset="-120"/>
                <a:ea typeface="標楷體" pitchFamily="65" charset="-120"/>
              </a:rPr>
              <a:t>眾賓之懽</a:t>
            </a:r>
            <a:r>
              <a:rPr lang="en-US" altLang="zh-TW" sz="2000" b="1"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2000" b="1">
                <a:latin typeface="標楷體" pitchFamily="65" charset="-120"/>
                <a:ea typeface="標楷體" pitchFamily="65" charset="-120"/>
              </a:rPr>
              <a:t>宴酣之樂</a:t>
            </a:r>
            <a:r>
              <a:rPr lang="en-US" altLang="zh-TW" sz="2000" b="1">
                <a:latin typeface="標楷體" pitchFamily="65" charset="-120"/>
                <a:ea typeface="標楷體" pitchFamily="65" charset="-120"/>
              </a:rPr>
              <a:t>……</a:t>
            </a:r>
            <a:r>
              <a:rPr lang="zh-TW" altLang="en-US" sz="2000" b="1">
                <a:latin typeface="標楷體" pitchFamily="65" charset="-120"/>
                <a:ea typeface="標楷體" pitchFamily="65" charset="-120"/>
              </a:rPr>
              <a:t>起坐而諠譁者，眾賓懽也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000" b="1">
                <a:latin typeface="標楷體" pitchFamily="65" charset="-120"/>
                <a:ea typeface="標楷體" pitchFamily="65" charset="-120"/>
              </a:rPr>
              <a:t>太守之醉</a:t>
            </a:r>
            <a:r>
              <a:rPr lang="en-US" altLang="zh-TW" sz="2000" b="1"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2000" b="1">
                <a:latin typeface="標楷體" pitchFamily="65" charset="-120"/>
                <a:ea typeface="標楷體" pitchFamily="65" charset="-120"/>
              </a:rPr>
              <a:t>蒼顏白髮，頹然乎其間者，太守醉也</a:t>
            </a:r>
            <a:endParaRPr lang="en-US" altLang="zh-TW" sz="2000" b="1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149527" name="Group 58"/>
          <p:cNvGrpSpPr>
            <a:grpSpLocks/>
          </p:cNvGrpSpPr>
          <p:nvPr/>
        </p:nvGrpSpPr>
        <p:grpSpPr bwMode="auto">
          <a:xfrm>
            <a:off x="2339975" y="4867275"/>
            <a:ext cx="328613" cy="1368425"/>
            <a:chOff x="1429" y="3067"/>
            <a:chExt cx="207" cy="726"/>
          </a:xfrm>
        </p:grpSpPr>
        <p:sp>
          <p:nvSpPr>
            <p:cNvPr id="149545" name="AutoShape 8"/>
            <p:cNvSpPr>
              <a:spLocks/>
            </p:cNvSpPr>
            <p:nvPr/>
          </p:nvSpPr>
          <p:spPr bwMode="auto">
            <a:xfrm>
              <a:off x="1429" y="3067"/>
              <a:ext cx="207" cy="726"/>
            </a:xfrm>
            <a:prstGeom prst="leftBrace">
              <a:avLst>
                <a:gd name="adj1" fmla="val 0"/>
                <a:gd name="adj2" fmla="val 50000"/>
              </a:avLst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2000" b="1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49546" name="Line 6"/>
            <p:cNvSpPr>
              <a:spLocks noChangeShapeType="1"/>
            </p:cNvSpPr>
            <p:nvPr/>
          </p:nvSpPr>
          <p:spPr bwMode="auto">
            <a:xfrm>
              <a:off x="1519" y="3430"/>
              <a:ext cx="103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zh-TW" altLang="en-US"/>
            </a:p>
          </p:txBody>
        </p:sp>
      </p:grpSp>
      <p:sp>
        <p:nvSpPr>
          <p:cNvPr id="149528" name="Text Box 23"/>
          <p:cNvSpPr txBox="1">
            <a:spLocks noChangeArrowheads="1"/>
          </p:cNvSpPr>
          <p:nvPr/>
        </p:nvSpPr>
        <p:spPr bwMode="auto">
          <a:xfrm>
            <a:off x="2627313" y="4724400"/>
            <a:ext cx="8636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000" b="1">
                <a:latin typeface="標楷體" pitchFamily="65" charset="-120"/>
                <a:ea typeface="標楷體" pitchFamily="65" charset="-120"/>
              </a:rPr>
              <a:t>禽鳥樂</a:t>
            </a:r>
          </a:p>
        </p:txBody>
      </p:sp>
      <p:sp>
        <p:nvSpPr>
          <p:cNvPr id="149529" name="Text Box 23"/>
          <p:cNvSpPr txBox="1">
            <a:spLocks noChangeArrowheads="1"/>
          </p:cNvSpPr>
          <p:nvPr/>
        </p:nvSpPr>
        <p:spPr bwMode="auto">
          <a:xfrm>
            <a:off x="2627313" y="5373688"/>
            <a:ext cx="86360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000" b="1">
                <a:latin typeface="標楷體" pitchFamily="65" charset="-120"/>
                <a:ea typeface="標楷體" pitchFamily="65" charset="-120"/>
              </a:rPr>
              <a:t>賓客樂</a:t>
            </a:r>
          </a:p>
        </p:txBody>
      </p:sp>
      <p:sp>
        <p:nvSpPr>
          <p:cNvPr id="149530" name="Text Box 23"/>
          <p:cNvSpPr txBox="1">
            <a:spLocks noChangeArrowheads="1"/>
          </p:cNvSpPr>
          <p:nvPr/>
        </p:nvSpPr>
        <p:spPr bwMode="auto">
          <a:xfrm>
            <a:off x="2627313" y="6021388"/>
            <a:ext cx="86360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000" b="1">
                <a:latin typeface="標楷體" pitchFamily="65" charset="-120"/>
                <a:ea typeface="標楷體" pitchFamily="65" charset="-120"/>
              </a:rPr>
              <a:t>太守樂</a:t>
            </a:r>
          </a:p>
        </p:txBody>
      </p:sp>
      <p:sp>
        <p:nvSpPr>
          <p:cNvPr id="149531" name="AutoShape 27"/>
          <p:cNvSpPr>
            <a:spLocks/>
          </p:cNvSpPr>
          <p:nvPr/>
        </p:nvSpPr>
        <p:spPr bwMode="auto">
          <a:xfrm>
            <a:off x="3419475" y="4768850"/>
            <a:ext cx="230188" cy="360363"/>
          </a:xfrm>
          <a:prstGeom prst="leftBrace">
            <a:avLst>
              <a:gd name="adj1" fmla="val 0"/>
              <a:gd name="adj2" fmla="val 50000"/>
            </a:avLst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000" b="1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9532" name="Text Box 28"/>
          <p:cNvSpPr txBox="1">
            <a:spLocks noChangeArrowheads="1"/>
          </p:cNvSpPr>
          <p:nvPr/>
        </p:nvSpPr>
        <p:spPr bwMode="auto">
          <a:xfrm>
            <a:off x="3649663" y="4633913"/>
            <a:ext cx="4306887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sz="2000" b="1">
                <a:latin typeface="標楷體" pitchFamily="65" charset="-120"/>
                <a:ea typeface="標楷體" pitchFamily="65" charset="-120"/>
              </a:rPr>
              <a:t>正—樹林陰翳……禽鳥樂也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sz="2000" b="1">
                <a:latin typeface="標楷體" pitchFamily="65" charset="-120"/>
                <a:ea typeface="標楷體" pitchFamily="65" charset="-120"/>
              </a:rPr>
              <a:t>反—然而禽鳥……而不知人之樂</a:t>
            </a:r>
          </a:p>
        </p:txBody>
      </p:sp>
      <p:sp>
        <p:nvSpPr>
          <p:cNvPr id="149533" name="AutoShape 27"/>
          <p:cNvSpPr>
            <a:spLocks/>
          </p:cNvSpPr>
          <p:nvPr/>
        </p:nvSpPr>
        <p:spPr bwMode="auto">
          <a:xfrm>
            <a:off x="3419475" y="5418138"/>
            <a:ext cx="230188" cy="360362"/>
          </a:xfrm>
          <a:prstGeom prst="leftBrace">
            <a:avLst>
              <a:gd name="adj1" fmla="val 0"/>
              <a:gd name="adj2" fmla="val 50000"/>
            </a:avLst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000" b="1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9534" name="Text Box 28"/>
          <p:cNvSpPr txBox="1">
            <a:spLocks noChangeArrowheads="1"/>
          </p:cNvSpPr>
          <p:nvPr/>
        </p:nvSpPr>
        <p:spPr bwMode="auto">
          <a:xfrm>
            <a:off x="3649663" y="5283200"/>
            <a:ext cx="352742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sz="2000" b="1">
                <a:latin typeface="標楷體" pitchFamily="65" charset="-120"/>
                <a:ea typeface="標楷體" pitchFamily="65" charset="-120"/>
              </a:rPr>
              <a:t>正—人知從太守遊而樂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sz="2000" b="1">
                <a:latin typeface="標楷體" pitchFamily="65" charset="-120"/>
                <a:ea typeface="標楷體" pitchFamily="65" charset="-120"/>
              </a:rPr>
              <a:t>反—而不知太守之樂其樂也</a:t>
            </a:r>
            <a:endParaRPr lang="en-US" altLang="zh-TW" sz="2000" b="1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9535" name="AutoShape 27"/>
          <p:cNvSpPr>
            <a:spLocks/>
          </p:cNvSpPr>
          <p:nvPr/>
        </p:nvSpPr>
        <p:spPr bwMode="auto">
          <a:xfrm>
            <a:off x="3419475" y="6065838"/>
            <a:ext cx="230188" cy="360362"/>
          </a:xfrm>
          <a:prstGeom prst="leftBrace">
            <a:avLst>
              <a:gd name="adj1" fmla="val 0"/>
              <a:gd name="adj2" fmla="val 50000"/>
            </a:avLst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000" b="1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9536" name="Text Box 28"/>
          <p:cNvSpPr txBox="1">
            <a:spLocks noChangeArrowheads="1"/>
          </p:cNvSpPr>
          <p:nvPr/>
        </p:nvSpPr>
        <p:spPr bwMode="auto">
          <a:xfrm>
            <a:off x="3649663" y="5930900"/>
            <a:ext cx="329882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000" b="1">
                <a:latin typeface="標楷體" pitchFamily="65" charset="-120"/>
                <a:ea typeface="標楷體" pitchFamily="65" charset="-120"/>
              </a:rPr>
              <a:t>醉能同其樂</a:t>
            </a:r>
            <a:r>
              <a:rPr lang="en-US" altLang="zh-TW" sz="2000" b="1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 b="1">
                <a:latin typeface="標楷體" pitchFamily="65" charset="-120"/>
                <a:ea typeface="標楷體" pitchFamily="65" charset="-120"/>
              </a:rPr>
              <a:t>與民同樂</a:t>
            </a:r>
            <a:r>
              <a:rPr lang="en-US" altLang="zh-TW" sz="2000" b="1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000" b="1">
                <a:latin typeface="標楷體" pitchFamily="65" charset="-120"/>
                <a:ea typeface="標楷體" pitchFamily="65" charset="-120"/>
              </a:rPr>
              <a:t>醒能述以文</a:t>
            </a:r>
            <a:r>
              <a:rPr lang="en-US" altLang="zh-TW" sz="2000" b="1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 b="1">
                <a:latin typeface="標楷體" pitchFamily="65" charset="-120"/>
                <a:ea typeface="標楷體" pitchFamily="65" charset="-120"/>
              </a:rPr>
              <a:t>作</a:t>
            </a:r>
            <a:r>
              <a:rPr lang="en-US" altLang="zh-TW" sz="2000" b="1"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sz="2000" b="1">
                <a:latin typeface="標楷體" pitchFamily="65" charset="-120"/>
                <a:ea typeface="標楷體" pitchFamily="65" charset="-120"/>
              </a:rPr>
              <a:t>醉翁亭記</a:t>
            </a:r>
            <a:r>
              <a:rPr lang="en-US" altLang="zh-TW" sz="2000" b="1">
                <a:latin typeface="標楷體" pitchFamily="65" charset="-120"/>
                <a:ea typeface="標楷體" pitchFamily="65" charset="-120"/>
              </a:rPr>
              <a:t>〉)</a:t>
            </a:r>
          </a:p>
        </p:txBody>
      </p:sp>
      <p:grpSp>
        <p:nvGrpSpPr>
          <p:cNvPr id="149537" name="Group 73"/>
          <p:cNvGrpSpPr>
            <a:grpSpLocks/>
          </p:cNvGrpSpPr>
          <p:nvPr/>
        </p:nvGrpSpPr>
        <p:grpSpPr bwMode="auto">
          <a:xfrm>
            <a:off x="1908175" y="765175"/>
            <a:ext cx="328613" cy="720725"/>
            <a:chOff x="1429" y="3067"/>
            <a:chExt cx="207" cy="726"/>
          </a:xfrm>
        </p:grpSpPr>
        <p:sp>
          <p:nvSpPr>
            <p:cNvPr id="149543" name="AutoShape 8"/>
            <p:cNvSpPr>
              <a:spLocks/>
            </p:cNvSpPr>
            <p:nvPr/>
          </p:nvSpPr>
          <p:spPr bwMode="auto">
            <a:xfrm>
              <a:off x="1429" y="3067"/>
              <a:ext cx="207" cy="726"/>
            </a:xfrm>
            <a:prstGeom prst="leftBrace">
              <a:avLst>
                <a:gd name="adj1" fmla="val 0"/>
                <a:gd name="adj2" fmla="val 50000"/>
              </a:avLst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2000" b="1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49544" name="Line 6"/>
            <p:cNvSpPr>
              <a:spLocks noChangeShapeType="1"/>
            </p:cNvSpPr>
            <p:nvPr/>
          </p:nvSpPr>
          <p:spPr bwMode="auto">
            <a:xfrm>
              <a:off x="1519" y="3430"/>
              <a:ext cx="103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zh-TW" altLang="en-US"/>
            </a:p>
          </p:txBody>
        </p:sp>
      </p:grpSp>
      <p:sp>
        <p:nvSpPr>
          <p:cNvPr id="149538" name="Text Box 22"/>
          <p:cNvSpPr txBox="1">
            <a:spLocks noChangeArrowheads="1"/>
          </p:cNvSpPr>
          <p:nvPr/>
        </p:nvSpPr>
        <p:spPr bwMode="auto">
          <a:xfrm>
            <a:off x="827088" y="981075"/>
            <a:ext cx="115252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000" b="1">
                <a:latin typeface="標楷體" pitchFamily="65" charset="-120"/>
                <a:ea typeface="標楷體" pitchFamily="65" charset="-120"/>
              </a:rPr>
              <a:t>亭之介紹</a:t>
            </a:r>
          </a:p>
        </p:txBody>
      </p:sp>
      <p:sp>
        <p:nvSpPr>
          <p:cNvPr id="149539" name="Text Box 23"/>
          <p:cNvSpPr txBox="1">
            <a:spLocks noChangeArrowheads="1"/>
          </p:cNvSpPr>
          <p:nvPr/>
        </p:nvSpPr>
        <p:spPr bwMode="auto">
          <a:xfrm>
            <a:off x="2268538" y="620713"/>
            <a:ext cx="266382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000" b="1">
                <a:latin typeface="Arial" charset="0"/>
                <a:ea typeface="標楷體" pitchFamily="65" charset="-120"/>
              </a:rPr>
              <a:t>位置</a:t>
            </a:r>
            <a:r>
              <a:rPr lang="en-US" altLang="zh-TW" sz="2000" b="1"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2000" b="1">
                <a:latin typeface="Arial" charset="0"/>
                <a:ea typeface="標楷體" pitchFamily="65" charset="-120"/>
              </a:rPr>
              <a:t>滁州琅邪山中</a:t>
            </a:r>
            <a:endParaRPr lang="en-US" altLang="zh-TW" sz="2000" b="1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9540" name="Text Box 23"/>
          <p:cNvSpPr txBox="1">
            <a:spLocks noChangeArrowheads="1"/>
          </p:cNvSpPr>
          <p:nvPr/>
        </p:nvSpPr>
        <p:spPr bwMode="auto">
          <a:xfrm>
            <a:off x="2268538" y="908050"/>
            <a:ext cx="2087562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000" b="1">
                <a:latin typeface="Arial" charset="0"/>
                <a:ea typeface="標楷體" pitchFamily="65" charset="-120"/>
              </a:rPr>
              <a:t>建亭者</a:t>
            </a:r>
            <a:r>
              <a:rPr lang="en-US" altLang="zh-TW" sz="2000" b="1"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2000" b="1">
                <a:latin typeface="Arial" charset="0"/>
                <a:ea typeface="標楷體" pitchFamily="65" charset="-120"/>
              </a:rPr>
              <a:t>山僧智僊</a:t>
            </a:r>
            <a:endParaRPr lang="zh-TW" altLang="en-US" sz="2000" b="1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9541" name="Text Box 23"/>
          <p:cNvSpPr txBox="1">
            <a:spLocks noChangeArrowheads="1"/>
          </p:cNvSpPr>
          <p:nvPr/>
        </p:nvSpPr>
        <p:spPr bwMode="auto">
          <a:xfrm>
            <a:off x="2268538" y="1268413"/>
            <a:ext cx="280828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000" b="1">
                <a:latin typeface="Arial" charset="0"/>
                <a:ea typeface="標楷體" pitchFamily="65" charset="-120"/>
              </a:rPr>
              <a:t>命名者</a:t>
            </a:r>
            <a:r>
              <a:rPr lang="en-US" altLang="zh-TW" sz="2000" b="1"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2000" b="1">
                <a:latin typeface="Arial" charset="0"/>
                <a:ea typeface="標楷體" pitchFamily="65" charset="-120"/>
              </a:rPr>
              <a:t>滁州太守歐陽脩</a:t>
            </a:r>
            <a:endParaRPr lang="zh-TW" altLang="en-US" sz="2000" b="1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9542" name="Line 6"/>
          <p:cNvSpPr>
            <a:spLocks noChangeShapeType="1"/>
          </p:cNvSpPr>
          <p:nvPr/>
        </p:nvSpPr>
        <p:spPr bwMode="auto">
          <a:xfrm>
            <a:off x="2376488" y="4221163"/>
            <a:ext cx="179387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標題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r>
              <a:rPr lang="zh-TW" altLang="en-US" smtClean="0"/>
              <a:t>互文：互相補充文義</a:t>
            </a:r>
          </a:p>
        </p:txBody>
      </p:sp>
      <p:sp>
        <p:nvSpPr>
          <p:cNvPr id="28675" name="內容版面配置區 2"/>
          <p:cNvSpPr>
            <a:spLocks noGrp="1"/>
          </p:cNvSpPr>
          <p:nvPr>
            <p:ph idx="1"/>
          </p:nvPr>
        </p:nvSpPr>
        <p:spPr>
          <a:xfrm>
            <a:off x="0" y="1600200"/>
            <a:ext cx="9036050" cy="4525963"/>
          </a:xfrm>
        </p:spPr>
        <p:txBody>
          <a:bodyPr/>
          <a:lstStyle/>
          <a:p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泉香而酒洌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泉酒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皆香  皆洌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負者歌於塗，行者休於樹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負者行者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皆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歌於塗，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皆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休於樹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不以物喜，不以己悲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秦時明月漢時關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主人下馬客在船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15771873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11"/>
          <p:cNvSpPr>
            <a:spLocks noChangeArrowheads="1"/>
          </p:cNvSpPr>
          <p:nvPr/>
        </p:nvSpPr>
        <p:spPr bwMode="auto">
          <a:xfrm>
            <a:off x="719138" y="1700213"/>
            <a:ext cx="795655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6600" b="1">
                <a:solidFill>
                  <a:srgbClr val="000000"/>
                </a:solidFill>
                <a:latin typeface="Arial" charset="0"/>
                <a:ea typeface="標楷體" pitchFamily="65" charset="-120"/>
              </a:rPr>
              <a:t>五、課文賞析</a:t>
            </a:r>
          </a:p>
        </p:txBody>
      </p:sp>
      <p:pic>
        <p:nvPicPr>
          <p:cNvPr id="150531" name="Picture 5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242888"/>
            <a:ext cx="8229600" cy="1143001"/>
          </a:xfrm>
        </p:spPr>
        <p:txBody>
          <a:bodyPr/>
          <a:lstStyle/>
          <a:p>
            <a:r>
              <a:rPr lang="zh-TW" altLang="en-US" sz="4400" smtClean="0">
                <a:solidFill>
                  <a:schemeClr val="bg1"/>
                </a:solidFill>
              </a:rPr>
              <a:t>課文賞析</a:t>
            </a:r>
            <a:r>
              <a:rPr lang="en-US" altLang="zh-TW" sz="4400" smtClean="0">
                <a:solidFill>
                  <a:schemeClr val="bg1"/>
                </a:solidFill>
              </a:rPr>
              <a:t>-1</a:t>
            </a:r>
          </a:p>
        </p:txBody>
      </p:sp>
      <p:sp>
        <p:nvSpPr>
          <p:cNvPr id="151555" name="Text Box 3"/>
          <p:cNvSpPr txBox="1">
            <a:spLocks noChangeArrowheads="1"/>
          </p:cNvSpPr>
          <p:nvPr/>
        </p:nvSpPr>
        <p:spPr bwMode="auto">
          <a:xfrm>
            <a:off x="396875" y="750888"/>
            <a:ext cx="8567738" cy="476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Arial" charset="0"/>
                <a:ea typeface="標楷體" pitchFamily="65" charset="-120"/>
              </a:rPr>
              <a:t>　　本文構思嚴謹，段落明晰。寫景由遠而近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Arial" charset="0"/>
                <a:ea typeface="標楷體" pitchFamily="65" charset="-120"/>
              </a:rPr>
              <a:t>、層層遞進，先從「環滁皆山也」落筆，至「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Arial" charset="0"/>
                <a:ea typeface="標楷體" pitchFamily="65" charset="-120"/>
              </a:rPr>
              <a:t>西南諸峰」，再至「蔚然而深秀」的琅邪山與「瀉出於兩峰之間」的讓泉，最後才點出「翼然臨於泉上」的醉翁亭，這種手法有如以攝影鏡頭由遠拉近，形成一個特寫鏡頭，又如剝殼見筍一般，使讀者對醉翁亭在滁州的地理位置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Arial" charset="0"/>
                <a:ea typeface="標楷體" pitchFamily="65" charset="-120"/>
              </a:rPr>
              <a:t>，留下清晰而精確的印象。</a:t>
            </a:r>
          </a:p>
        </p:txBody>
      </p:sp>
      <p:pic>
        <p:nvPicPr>
          <p:cNvPr id="151556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11"/>
          <p:cNvSpPr>
            <a:spLocks noChangeArrowheads="1"/>
          </p:cNvSpPr>
          <p:nvPr/>
        </p:nvSpPr>
        <p:spPr bwMode="auto">
          <a:xfrm>
            <a:off x="395288" y="765175"/>
            <a:ext cx="8353425" cy="534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Arial" charset="0"/>
                <a:ea typeface="標楷體" pitchFamily="65" charset="-120"/>
              </a:rPr>
              <a:t>　　作者以「樂」字做為貫穿全篇的主線，抒</a:t>
            </a: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Arial" charset="0"/>
                <a:ea typeface="標楷體" pitchFamily="65" charset="-120"/>
              </a:rPr>
              <a:t>發被貶謫之後恬然　自樂的豁達情懷。第一段寫醉翁亭命名的緣由，解釋醉翁的涵義，主要是為了點出醉翁「得之心而寓之酒」的「山水之樂」；第二段寫山間朝暮與四季美景的變化，說明「樂亦無窮」；第三段寫遊人之樂、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Arial" charset="0"/>
                <a:ea typeface="標楷體" pitchFamily="65" charset="-120"/>
              </a:rPr>
              <a:t>宴酣之樂，其中也暗寓太守的與民同樂；第四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Arial" charset="0"/>
                <a:ea typeface="標楷體" pitchFamily="65" charset="-120"/>
              </a:rPr>
              <a:t>段寫太守不以貶謫為意，而能欣賞禽鳥之樂、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Arial" charset="0"/>
                <a:ea typeface="標楷體" pitchFamily="65" charset="-120"/>
              </a:rPr>
              <a:t>百姓之樂。綜觀全篇結構，以「樂」字為中心</a:t>
            </a:r>
          </a:p>
        </p:txBody>
      </p:sp>
      <p:sp>
        <p:nvSpPr>
          <p:cNvPr id="152579" name="Rectangle 2"/>
          <p:cNvSpPr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課文賞析</a:t>
            </a:r>
            <a:r>
              <a:rPr kumimoji="0"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-2</a:t>
            </a:r>
          </a:p>
        </p:txBody>
      </p:sp>
      <p:pic>
        <p:nvPicPr>
          <p:cNvPr id="152580" name="Picture 8" descr="圖片2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725" y="1628775"/>
            <a:ext cx="2984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581" name="Picture 12" descr="下一頁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Text Box 2"/>
          <p:cNvSpPr txBox="1">
            <a:spLocks noChangeArrowheads="1"/>
          </p:cNvSpPr>
          <p:nvPr/>
        </p:nvSpPr>
        <p:spPr bwMode="auto">
          <a:xfrm>
            <a:off x="322263" y="765175"/>
            <a:ext cx="8642350" cy="534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Arial" charset="0"/>
                <a:ea typeface="標楷體" pitchFamily="65" charset="-120"/>
              </a:rPr>
              <a:t>，寫山水之樂、宴酣之樂，最後點出太守與民同樂之樂，充分表現這位政治家面對貶謫的曠達大度　。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Arial" charset="0"/>
                <a:ea typeface="標楷體" pitchFamily="65" charset="-120"/>
              </a:rPr>
              <a:t>　　本文巧妙結合抒情、詠物、寫景，行文駢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Arial" charset="0"/>
                <a:ea typeface="標楷體" pitchFamily="65" charset="-120"/>
              </a:rPr>
              <a:t>散並用　，既有整齊的對偶，又有參　差　變化的散句，文句平易，錯落有致。此外，在句法上也頗有特色：全文使用二十一個「也」字作句尾，層次清晰，讀來有如押韻的詩，使文章平添韻律感；又用二十五個「而」字做為句</a:t>
            </a:r>
            <a:endParaRPr lang="en-US" altLang="zh-TW">
              <a:latin typeface="Arial" charset="0"/>
              <a:ea typeface="標楷體" pitchFamily="65" charset="-120"/>
            </a:endParaRPr>
          </a:p>
        </p:txBody>
      </p:sp>
      <p:sp>
        <p:nvSpPr>
          <p:cNvPr id="153603" name="Rectangle 2"/>
          <p:cNvSpPr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課文賞析</a:t>
            </a:r>
            <a:r>
              <a:rPr kumimoji="0"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-2</a:t>
            </a:r>
          </a:p>
        </p:txBody>
      </p:sp>
      <p:pic>
        <p:nvPicPr>
          <p:cNvPr id="153604" name="Picture 8" descr="圖片2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205038"/>
            <a:ext cx="2984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05" name="Picture 9" descr="圖片2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382963"/>
            <a:ext cx="2984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06" name="Text Box 10"/>
          <p:cNvSpPr txBox="1">
            <a:spLocks noChangeArrowheads="1"/>
          </p:cNvSpPr>
          <p:nvPr/>
        </p:nvSpPr>
        <p:spPr bwMode="auto">
          <a:xfrm>
            <a:off x="6948488" y="3286125"/>
            <a:ext cx="366712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200" b="1">
                <a:latin typeface="Arial" charset="0"/>
                <a:ea typeface="標楷體" pitchFamily="65" charset="-120"/>
              </a:rPr>
              <a:t>ㄘㄣ</a:t>
            </a:r>
          </a:p>
        </p:txBody>
      </p:sp>
      <p:sp>
        <p:nvSpPr>
          <p:cNvPr id="153607" name="Text Box 11"/>
          <p:cNvSpPr txBox="1">
            <a:spLocks noChangeArrowheads="1"/>
          </p:cNvSpPr>
          <p:nvPr/>
        </p:nvSpPr>
        <p:spPr bwMode="auto">
          <a:xfrm>
            <a:off x="7734300" y="3357563"/>
            <a:ext cx="36671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200" b="1">
                <a:latin typeface="Arial" charset="0"/>
                <a:ea typeface="標楷體" pitchFamily="65" charset="-120"/>
              </a:rPr>
              <a:t>ㄘ</a:t>
            </a:r>
          </a:p>
        </p:txBody>
      </p:sp>
      <p:pic>
        <p:nvPicPr>
          <p:cNvPr id="153608" name="Picture 12" descr="下一頁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Text Box 3"/>
          <p:cNvSpPr txBox="1">
            <a:spLocks noChangeArrowheads="1"/>
          </p:cNvSpPr>
          <p:nvPr/>
        </p:nvSpPr>
        <p:spPr bwMode="auto">
          <a:xfrm>
            <a:off x="395288" y="776288"/>
            <a:ext cx="8567737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Arial" charset="0"/>
                <a:ea typeface="標楷體" pitchFamily="65" charset="-120"/>
              </a:rPr>
              <a:t>子之間的連接或轉折，使文氣舒緩從　容，充分展現作者從容不迫的悠閒自適。「也」字和「而」字的反覆運用，使文章形成一種迴環往復　的韻律，情致綿邈　，節奏感十足。</a:t>
            </a:r>
            <a:endParaRPr lang="en-US" altLang="zh-TW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4627" name="Rectangle 2"/>
          <p:cNvSpPr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課文賞析</a:t>
            </a:r>
            <a:r>
              <a:rPr kumimoji="0"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-3</a:t>
            </a:r>
          </a:p>
        </p:txBody>
      </p:sp>
      <p:pic>
        <p:nvPicPr>
          <p:cNvPr id="154628" name="Picture 8" descr="圖片2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13" y="2781300"/>
            <a:ext cx="2984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629" name="Picture 9" descr="圖片2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8" y="2781300"/>
            <a:ext cx="2984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630" name="Text Box 13"/>
          <p:cNvSpPr txBox="1">
            <a:spLocks noChangeArrowheads="1"/>
          </p:cNvSpPr>
          <p:nvPr/>
        </p:nvSpPr>
        <p:spPr bwMode="auto">
          <a:xfrm>
            <a:off x="7013575" y="836613"/>
            <a:ext cx="366713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200" b="1">
                <a:latin typeface="Arial" charset="0"/>
                <a:ea typeface="標楷體" pitchFamily="65" charset="-120"/>
              </a:rPr>
              <a:t>ㄘㄨㄥ</a:t>
            </a:r>
          </a:p>
        </p:txBody>
      </p:sp>
      <p:pic>
        <p:nvPicPr>
          <p:cNvPr id="154631" name="Picture 16" descr="下ICON-回主目錄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7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1" name="直排文字版面配置區 4"/>
          <p:cNvSpPr>
            <a:spLocks noGrp="1"/>
          </p:cNvSpPr>
          <p:nvPr>
            <p:ph type="body" orient="vert" idx="4294967295"/>
          </p:nvPr>
        </p:nvSpPr>
        <p:spPr>
          <a:xfrm>
            <a:off x="684213" y="981075"/>
            <a:ext cx="7426325" cy="4352925"/>
          </a:xfrm>
        </p:spPr>
        <p:txBody>
          <a:bodyPr/>
          <a:lstStyle/>
          <a:p>
            <a:pPr eaLnBrk="1" hangingPunct="1"/>
            <a:r>
              <a:rPr lang="zh-TW" altLang="en-US" b="1" smtClean="0">
                <a:ea typeface="標楷體" pitchFamily="65" charset="-120"/>
              </a:rPr>
              <a:t>恬然</a:t>
            </a:r>
            <a:r>
              <a:rPr lang="zh-TW" altLang="en-US" smtClean="0">
                <a:ea typeface="標楷體" pitchFamily="65" charset="-120"/>
              </a:rPr>
              <a:t>：安然自得的樣子。</a:t>
            </a:r>
          </a:p>
          <a:p>
            <a:pPr eaLnBrk="1" hangingPunct="1"/>
            <a:endParaRPr lang="zh-TW" altLang="en-US" smtClean="0">
              <a:ea typeface="標楷體" pitchFamily="65" charset="-120"/>
            </a:endParaRPr>
          </a:p>
          <a:p>
            <a:pPr eaLnBrk="1" hangingPunct="1"/>
            <a:endParaRPr lang="en-US" altLang="zh-TW" smtClean="0">
              <a:ea typeface="標楷體" pitchFamily="65" charset="-120"/>
            </a:endParaRPr>
          </a:p>
        </p:txBody>
      </p:sp>
      <p:pic>
        <p:nvPicPr>
          <p:cNvPr id="155652" name="Picture 8" descr="下ICON-回課文賞析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65850"/>
            <a:ext cx="1376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7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675" name="直排文字版面配置區 4"/>
          <p:cNvSpPr>
            <a:spLocks noGrp="1"/>
          </p:cNvSpPr>
          <p:nvPr>
            <p:ph type="body" orient="vert" idx="4294967295"/>
          </p:nvPr>
        </p:nvSpPr>
        <p:spPr>
          <a:xfrm>
            <a:off x="611188" y="908050"/>
            <a:ext cx="7426325" cy="4352925"/>
          </a:xfrm>
        </p:spPr>
        <p:txBody>
          <a:bodyPr/>
          <a:lstStyle/>
          <a:p>
            <a:pPr eaLnBrk="1" hangingPunct="1"/>
            <a:r>
              <a:rPr lang="zh-TW" altLang="en-US" b="1" smtClean="0">
                <a:ea typeface="標楷體" pitchFamily="65" charset="-120"/>
              </a:rPr>
              <a:t>曠達大度</a:t>
            </a:r>
            <a:r>
              <a:rPr lang="zh-TW" altLang="en-US" smtClean="0">
                <a:ea typeface="標楷體" pitchFamily="65" charset="-120"/>
              </a:rPr>
              <a:t>：氣度開朗豁達。</a:t>
            </a:r>
          </a:p>
          <a:p>
            <a:pPr eaLnBrk="1" hangingPunct="1"/>
            <a:endParaRPr lang="zh-TW" altLang="en-US" smtClean="0">
              <a:ea typeface="標楷體" pitchFamily="65" charset="-120"/>
            </a:endParaRPr>
          </a:p>
          <a:p>
            <a:pPr eaLnBrk="1" hangingPunct="1"/>
            <a:endParaRPr lang="zh-TW" altLang="en-US" smtClean="0">
              <a:ea typeface="標楷體" pitchFamily="65" charset="-120"/>
            </a:endParaRPr>
          </a:p>
          <a:p>
            <a:pPr eaLnBrk="1" hangingPunct="1"/>
            <a:endParaRPr lang="en-US" altLang="zh-TW" smtClean="0">
              <a:ea typeface="標楷體" pitchFamily="65" charset="-120"/>
            </a:endParaRPr>
          </a:p>
        </p:txBody>
      </p:sp>
      <p:pic>
        <p:nvPicPr>
          <p:cNvPr id="156676" name="Picture 8" descr="下ICON-回課文賞析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65850"/>
            <a:ext cx="1376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6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699" name="直排文字版面配置區 4"/>
          <p:cNvSpPr>
            <a:spLocks noGrp="1"/>
          </p:cNvSpPr>
          <p:nvPr>
            <p:ph type="body" orient="vert" idx="4294967295"/>
          </p:nvPr>
        </p:nvSpPr>
        <p:spPr>
          <a:xfrm>
            <a:off x="611188" y="876300"/>
            <a:ext cx="8208962" cy="4352925"/>
          </a:xfrm>
        </p:spPr>
        <p:txBody>
          <a:bodyPr/>
          <a:lstStyle/>
          <a:p>
            <a:pPr eaLnBrk="1" hangingPunct="1"/>
            <a:r>
              <a:rPr lang="zh-TW" altLang="en-US" b="1" smtClean="0">
                <a:ea typeface="標楷體" pitchFamily="65" charset="-120"/>
              </a:rPr>
              <a:t>駢散並用</a:t>
            </a:r>
            <a:r>
              <a:rPr lang="zh-TW" altLang="en-US" smtClean="0">
                <a:ea typeface="標楷體" pitchFamily="65" charset="-120"/>
              </a:rPr>
              <a:t>：駢文體與散文體相互使用。</a:t>
            </a:r>
          </a:p>
          <a:p>
            <a:pPr eaLnBrk="1" hangingPunct="1"/>
            <a:endParaRPr lang="zh-TW" altLang="en-US" smtClean="0">
              <a:ea typeface="標楷體" pitchFamily="65" charset="-120"/>
            </a:endParaRPr>
          </a:p>
          <a:p>
            <a:pPr eaLnBrk="1" hangingPunct="1"/>
            <a:endParaRPr lang="en-US" altLang="zh-TW" smtClean="0">
              <a:ea typeface="標楷體" pitchFamily="65" charset="-120"/>
            </a:endParaRPr>
          </a:p>
        </p:txBody>
      </p:sp>
      <p:pic>
        <p:nvPicPr>
          <p:cNvPr id="157700" name="Picture 8" descr="下ICON-回課文賞析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65850"/>
            <a:ext cx="1376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7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723" name="直排文字版面配置區 4"/>
          <p:cNvSpPr>
            <a:spLocks noGrp="1"/>
          </p:cNvSpPr>
          <p:nvPr>
            <p:ph type="body" orient="vert" idx="4294967295"/>
          </p:nvPr>
        </p:nvSpPr>
        <p:spPr>
          <a:xfrm>
            <a:off x="684213" y="836613"/>
            <a:ext cx="7426325" cy="4352925"/>
          </a:xfrm>
        </p:spPr>
        <p:txBody>
          <a:bodyPr/>
          <a:lstStyle/>
          <a:p>
            <a:pPr eaLnBrk="1" hangingPunct="1"/>
            <a:r>
              <a:rPr lang="zh-TW" altLang="en-US" b="1" smtClean="0">
                <a:ea typeface="標楷體" pitchFamily="65" charset="-120"/>
              </a:rPr>
              <a:t>迴環往復</a:t>
            </a:r>
            <a:r>
              <a:rPr lang="zh-TW" altLang="en-US" smtClean="0">
                <a:ea typeface="標楷體" pitchFamily="65" charset="-120"/>
              </a:rPr>
              <a:t>：指周而復始，反覆進行。</a:t>
            </a:r>
            <a:endParaRPr lang="en-US" altLang="zh-TW" smtClean="0">
              <a:ea typeface="標楷體" pitchFamily="65" charset="-120"/>
            </a:endParaRPr>
          </a:p>
          <a:p>
            <a:pPr eaLnBrk="1" hangingPunct="1"/>
            <a:endParaRPr lang="zh-TW" altLang="en-US" smtClean="0">
              <a:ea typeface="標楷體" pitchFamily="65" charset="-120"/>
            </a:endParaRPr>
          </a:p>
          <a:p>
            <a:pPr eaLnBrk="1" hangingPunct="1"/>
            <a:endParaRPr lang="zh-TW" altLang="en-US" smtClean="0">
              <a:ea typeface="標楷體" pitchFamily="65" charset="-120"/>
            </a:endParaRPr>
          </a:p>
          <a:p>
            <a:pPr eaLnBrk="1" hangingPunct="1"/>
            <a:endParaRPr lang="en-US" altLang="zh-TW" smtClean="0">
              <a:ea typeface="標楷體" pitchFamily="65" charset="-120"/>
            </a:endParaRPr>
          </a:p>
        </p:txBody>
      </p:sp>
      <p:pic>
        <p:nvPicPr>
          <p:cNvPr id="158724" name="Picture 9" descr="下ICON-回課文賞析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65850"/>
            <a:ext cx="1376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7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747" name="直排文字版面配置區 4"/>
          <p:cNvSpPr>
            <a:spLocks noGrp="1"/>
          </p:cNvSpPr>
          <p:nvPr>
            <p:ph type="body" orient="vert" idx="4294967295"/>
          </p:nvPr>
        </p:nvSpPr>
        <p:spPr>
          <a:xfrm>
            <a:off x="611188" y="836613"/>
            <a:ext cx="7426325" cy="4352925"/>
          </a:xfrm>
        </p:spPr>
        <p:txBody>
          <a:bodyPr/>
          <a:lstStyle/>
          <a:p>
            <a:r>
              <a:rPr lang="zh-TW" altLang="en-US" b="1" smtClean="0">
                <a:ea typeface="標楷體" pitchFamily="65" charset="-120"/>
              </a:rPr>
              <a:t>綿邈</a:t>
            </a:r>
            <a:r>
              <a:rPr lang="zh-TW" altLang="en-US" smtClean="0">
                <a:ea typeface="標楷體" pitchFamily="65" charset="-120"/>
              </a:rPr>
              <a:t>：深遠奧妙。</a:t>
            </a:r>
          </a:p>
          <a:p>
            <a:endParaRPr lang="zh-TW" altLang="en-US" smtClean="0">
              <a:ea typeface="標楷體" pitchFamily="65" charset="-120"/>
            </a:endParaRPr>
          </a:p>
        </p:txBody>
      </p:sp>
      <p:pic>
        <p:nvPicPr>
          <p:cNvPr id="159748" name="Picture 8" descr="下ICON-回課文賞析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65850"/>
            <a:ext cx="1376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標題 1"/>
          <p:cNvSpPr>
            <a:spLocks noGrp="1"/>
          </p:cNvSpPr>
          <p:nvPr>
            <p:ph type="title"/>
          </p:nvPr>
        </p:nvSpPr>
        <p:spPr>
          <a:xfrm>
            <a:off x="468313" y="-17463"/>
            <a:ext cx="8229600" cy="1143001"/>
          </a:xfrm>
        </p:spPr>
        <p:txBody>
          <a:bodyPr/>
          <a:lstStyle/>
          <a:p>
            <a:r>
              <a:rPr lang="zh-TW" altLang="en-US" smtClean="0"/>
              <a:t>古今衍義</a:t>
            </a:r>
          </a:p>
        </p:txBody>
      </p:sp>
      <p:sp>
        <p:nvSpPr>
          <p:cNvPr id="29699" name="內容版面配置區 2"/>
          <p:cNvSpPr>
            <a:spLocks noGrp="1"/>
          </p:cNvSpPr>
          <p:nvPr>
            <p:ph idx="1"/>
          </p:nvPr>
        </p:nvSpPr>
        <p:spPr>
          <a:xfrm>
            <a:off x="-25400" y="836613"/>
            <a:ext cx="9169400" cy="6021387"/>
          </a:xfrm>
        </p:spPr>
        <p:txBody>
          <a:bodyPr/>
          <a:lstStyle/>
          <a:p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峰回路轉</a:t>
            </a:r>
            <a:endParaRPr lang="en-US" altLang="zh-TW" sz="2800" b="1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水落石出</a:t>
            </a:r>
            <a:endParaRPr lang="en-US" altLang="zh-TW" sz="2800" b="1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紅杏出牆</a:t>
            </a:r>
            <a:endParaRPr lang="en-US" altLang="zh-TW" sz="2800" b="1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臭味相投</a:t>
            </a:r>
            <a:endParaRPr lang="en-US" altLang="zh-TW" sz="2800" b="1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一波三折</a:t>
            </a:r>
          </a:p>
          <a:p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三姑六婆</a:t>
            </a:r>
          </a:p>
        </p:txBody>
      </p:sp>
    </p:spTree>
    <p:extLst>
      <p:ext uri="{BB962C8B-B14F-4D97-AF65-F5344CB8AC3E}">
        <p14:creationId xmlns:p14="http://schemas.microsoft.com/office/powerpoint/2010/main" val="3548961719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755650" y="1628775"/>
            <a:ext cx="7772400" cy="1470025"/>
          </a:xfrm>
        </p:spPr>
        <p:txBody>
          <a:bodyPr/>
          <a:lstStyle/>
          <a:p>
            <a:pPr eaLnBrk="1" hangingPunct="1"/>
            <a:r>
              <a:rPr lang="zh-TW" altLang="en-US" sz="6000" smtClean="0">
                <a:solidFill>
                  <a:schemeClr val="tx1"/>
                </a:solidFill>
              </a:rPr>
              <a:t>六、問題討論</a:t>
            </a:r>
          </a:p>
        </p:txBody>
      </p:sp>
      <p:pic>
        <p:nvPicPr>
          <p:cNvPr id="160771" name="Picture 5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1143000"/>
          </a:xfrm>
        </p:spPr>
        <p:txBody>
          <a:bodyPr/>
          <a:lstStyle/>
          <a:p>
            <a:pPr algn="just"/>
            <a:r>
              <a:rPr lang="zh-TW" altLang="en-US" sz="3200" smtClean="0">
                <a:solidFill>
                  <a:schemeClr val="tx1"/>
                </a:solidFill>
              </a:rPr>
              <a:t>一、</a:t>
            </a:r>
            <a:r>
              <a:rPr lang="en-US" altLang="zh-TW" sz="3200" smtClean="0">
                <a:solidFill>
                  <a:schemeClr val="tx1"/>
                </a:solidFill>
              </a:rPr>
              <a:t>〈</a:t>
            </a:r>
            <a:r>
              <a:rPr lang="zh-TW" altLang="en-US" sz="3200" smtClean="0">
                <a:solidFill>
                  <a:schemeClr val="tx1"/>
                </a:solidFill>
              </a:rPr>
              <a:t>醉翁亭記</a:t>
            </a:r>
            <a:r>
              <a:rPr lang="en-US" altLang="zh-TW" sz="3200" smtClean="0">
                <a:solidFill>
                  <a:schemeClr val="tx1"/>
                </a:solidFill>
              </a:rPr>
              <a:t>〉</a:t>
            </a:r>
            <a:r>
              <a:rPr lang="zh-TW" altLang="en-US" sz="3200" smtClean="0">
                <a:solidFill>
                  <a:schemeClr val="tx1"/>
                </a:solidFill>
              </a:rPr>
              <a:t>一文運用怎樣的手法點出醉翁亭的位置？</a:t>
            </a:r>
          </a:p>
        </p:txBody>
      </p:sp>
      <p:sp>
        <p:nvSpPr>
          <p:cNvPr id="441347" name="Rectangle 3"/>
          <p:cNvSpPr>
            <a:spLocks noGrp="1"/>
          </p:cNvSpPr>
          <p:nvPr>
            <p:ph type="body" idx="1"/>
          </p:nvPr>
        </p:nvSpPr>
        <p:spPr>
          <a:xfrm>
            <a:off x="179388" y="1773238"/>
            <a:ext cx="8893175" cy="39211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zh-TW" altLang="en-US" smtClean="0">
                <a:solidFill>
                  <a:srgbClr val="FF0000"/>
                </a:solidFill>
                <a:ea typeface="標楷體" pitchFamily="65" charset="-120"/>
              </a:rPr>
              <a:t>　　首段介紹醉翁亭的位置，先寫「環滁皆山也</a:t>
            </a:r>
          </a:p>
          <a:p>
            <a:pPr>
              <a:buFont typeface="Arial" charset="0"/>
              <a:buNone/>
            </a:pPr>
            <a:r>
              <a:rPr lang="zh-TW" altLang="en-US" smtClean="0">
                <a:solidFill>
                  <a:srgbClr val="FF0000"/>
                </a:solidFill>
                <a:ea typeface="標楷體" pitchFamily="65" charset="-120"/>
              </a:rPr>
              <a:t>」，然後由大到小，由遠到近，從全體寫到局部</a:t>
            </a:r>
          </a:p>
          <a:p>
            <a:pPr>
              <a:buFont typeface="Arial" charset="0"/>
              <a:buNone/>
            </a:pPr>
            <a:r>
              <a:rPr lang="zh-TW" altLang="en-US" smtClean="0">
                <a:solidFill>
                  <a:srgbClr val="FF0000"/>
                </a:solidFill>
                <a:ea typeface="標楷體" pitchFamily="65" charset="-120"/>
              </a:rPr>
              <a:t>，層層縮小，由環繞滁州的群山，寫到滁州西南</a:t>
            </a:r>
          </a:p>
          <a:p>
            <a:pPr>
              <a:buFont typeface="Arial" charset="0"/>
              <a:buNone/>
            </a:pPr>
            <a:r>
              <a:rPr lang="zh-TW" altLang="en-US" smtClean="0">
                <a:solidFill>
                  <a:srgbClr val="FF0000"/>
                </a:solidFill>
                <a:ea typeface="標楷體" pitchFamily="65" charset="-120"/>
              </a:rPr>
              <a:t>諸峰，再收筆至西南諸峰中的琅邪山，接著寫到</a:t>
            </a:r>
          </a:p>
          <a:p>
            <a:pPr>
              <a:buFont typeface="Arial" charset="0"/>
              <a:buNone/>
            </a:pPr>
            <a:r>
              <a:rPr lang="zh-TW" altLang="en-US" smtClean="0">
                <a:solidFill>
                  <a:srgbClr val="FF0000"/>
                </a:solidFill>
                <a:ea typeface="標楷體" pitchFamily="65" charset="-120"/>
              </a:rPr>
              <a:t>琅邪山上的讓泉，最後把焦點集中在讓泉邊的醉</a:t>
            </a:r>
          </a:p>
          <a:p>
            <a:pPr>
              <a:buFont typeface="Arial" charset="0"/>
              <a:buNone/>
            </a:pPr>
            <a:r>
              <a:rPr lang="zh-TW" altLang="en-US" smtClean="0">
                <a:solidFill>
                  <a:srgbClr val="FF0000"/>
                </a:solidFill>
                <a:ea typeface="標楷體" pitchFamily="65" charset="-120"/>
              </a:rPr>
              <a:t>翁亭上。這就如同電影鏡頭先拍全景，然後中景</a:t>
            </a:r>
          </a:p>
          <a:p>
            <a:pPr>
              <a:buFont typeface="Arial" charset="0"/>
              <a:buNone/>
            </a:pPr>
            <a:r>
              <a:rPr lang="zh-TW" altLang="en-US" smtClean="0">
                <a:solidFill>
                  <a:srgbClr val="FF0000"/>
                </a:solidFill>
                <a:ea typeface="標楷體" pitchFamily="65" charset="-120"/>
              </a:rPr>
              <a:t>、近景，再用特寫、大特寫，步步引人入勝。</a:t>
            </a:r>
            <a:endParaRPr lang="zh-TW" altLang="en-US" sz="280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61796" name="Picture 4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347" grpId="0" build="p"/>
    </p:bld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/>
          </p:cNvSpPr>
          <p:nvPr>
            <p:ph type="title"/>
          </p:nvPr>
        </p:nvSpPr>
        <p:spPr>
          <a:xfrm>
            <a:off x="323850" y="692150"/>
            <a:ext cx="8569325" cy="1143000"/>
          </a:xfrm>
        </p:spPr>
        <p:txBody>
          <a:bodyPr/>
          <a:lstStyle/>
          <a:p>
            <a:pPr algn="l"/>
            <a:r>
              <a:rPr lang="zh-TW" altLang="en-US" sz="3200" smtClean="0">
                <a:solidFill>
                  <a:schemeClr val="tx1"/>
                </a:solidFill>
              </a:rPr>
              <a:t>二、</a:t>
            </a:r>
            <a:r>
              <a:rPr lang="en-US" altLang="zh-TW" sz="3200" smtClean="0">
                <a:solidFill>
                  <a:schemeClr val="tx1"/>
                </a:solidFill>
              </a:rPr>
              <a:t>〈</a:t>
            </a:r>
            <a:r>
              <a:rPr lang="zh-TW" altLang="en-US" sz="3200" smtClean="0">
                <a:solidFill>
                  <a:schemeClr val="tx1"/>
                </a:solidFill>
              </a:rPr>
              <a:t>醉翁亭記</a:t>
            </a:r>
            <a:r>
              <a:rPr lang="en-US" altLang="zh-TW" sz="3200" smtClean="0">
                <a:solidFill>
                  <a:schemeClr val="tx1"/>
                </a:solidFill>
              </a:rPr>
              <a:t>〉</a:t>
            </a:r>
            <a:r>
              <a:rPr lang="zh-TW" altLang="en-US" sz="3200" smtClean="0">
                <a:solidFill>
                  <a:schemeClr val="tx1"/>
                </a:solidFill>
              </a:rPr>
              <a:t>作於貶謫期間，請說明歐陽脩面對貶謫時的自處之道。</a:t>
            </a:r>
          </a:p>
        </p:txBody>
      </p:sp>
      <p:sp>
        <p:nvSpPr>
          <p:cNvPr id="444419" name="Rectangle 3"/>
          <p:cNvSpPr>
            <a:spLocks noGrp="1"/>
          </p:cNvSpPr>
          <p:nvPr>
            <p:ph type="body" idx="1"/>
          </p:nvPr>
        </p:nvSpPr>
        <p:spPr>
          <a:xfrm>
            <a:off x="325438" y="1835150"/>
            <a:ext cx="8639175" cy="42100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zh-TW" altLang="en-US" smtClean="0">
                <a:solidFill>
                  <a:srgbClr val="FF0000"/>
                </a:solidFill>
                <a:ea typeface="標楷體" pitchFamily="65" charset="-120"/>
              </a:rPr>
              <a:t>　　歐陽脩被貶為滁州知州，心情難免苦悶，</a:t>
            </a:r>
          </a:p>
          <a:p>
            <a:pPr>
              <a:buFont typeface="Arial" charset="0"/>
              <a:buNone/>
            </a:pPr>
            <a:r>
              <a:rPr lang="zh-TW" altLang="en-US" smtClean="0">
                <a:solidFill>
                  <a:srgbClr val="FF0000"/>
                </a:solidFill>
                <a:ea typeface="標楷體" pitchFamily="65" charset="-120"/>
              </a:rPr>
              <a:t>故乘公務之暇，率眾出遊，從山水中尋求精神</a:t>
            </a:r>
          </a:p>
          <a:p>
            <a:pPr>
              <a:buFont typeface="Arial" charset="0"/>
              <a:buNone/>
            </a:pPr>
            <a:r>
              <a:rPr lang="zh-TW" altLang="en-US" smtClean="0">
                <a:solidFill>
                  <a:srgbClr val="FF0000"/>
                </a:solidFill>
                <a:ea typeface="標楷體" pitchFamily="65" charset="-120"/>
              </a:rPr>
              <a:t>上的抒解，並把自己的思想昇華到與民同樂的</a:t>
            </a:r>
          </a:p>
          <a:p>
            <a:pPr>
              <a:buFont typeface="Arial" charset="0"/>
              <a:buNone/>
            </a:pPr>
            <a:r>
              <a:rPr lang="zh-TW" altLang="en-US" smtClean="0">
                <a:solidFill>
                  <a:srgbClr val="FF0000"/>
                </a:solidFill>
                <a:ea typeface="標楷體" pitchFamily="65" charset="-120"/>
              </a:rPr>
              <a:t>高度。不著眼於個人境遇的困阨，而因百姓快</a:t>
            </a:r>
          </a:p>
          <a:p>
            <a:pPr>
              <a:buFont typeface="Arial" charset="0"/>
              <a:buNone/>
            </a:pPr>
            <a:r>
              <a:rPr lang="zh-TW" altLang="en-US" smtClean="0">
                <a:solidFill>
                  <a:srgbClr val="FF0000"/>
                </a:solidFill>
                <a:ea typeface="標楷體" pitchFamily="65" charset="-120"/>
              </a:rPr>
              <a:t>樂而快樂，這「樂以天下</a:t>
            </a:r>
            <a:r>
              <a:rPr lang="zh-TW" altLang="en-US" smtClean="0">
                <a:solidFill>
                  <a:srgbClr val="FF0000"/>
                </a:solidFill>
              </a:rPr>
              <a:t>，</a:t>
            </a:r>
            <a:r>
              <a:rPr lang="zh-TW" altLang="en-US" smtClean="0">
                <a:solidFill>
                  <a:srgbClr val="FF0000"/>
                </a:solidFill>
                <a:ea typeface="標楷體" pitchFamily="65" charset="-120"/>
              </a:rPr>
              <a:t>憂以天下」、「獨</a:t>
            </a:r>
          </a:p>
          <a:p>
            <a:pPr>
              <a:buFont typeface="Arial" charset="0"/>
              <a:buNone/>
            </a:pPr>
            <a:r>
              <a:rPr lang="zh-TW" altLang="en-US" smtClean="0">
                <a:solidFill>
                  <a:srgbClr val="FF0000"/>
                </a:solidFill>
                <a:ea typeface="標楷體" pitchFamily="65" charset="-120"/>
              </a:rPr>
              <a:t>樂樂，不如眾樂樂」的襟懷，正是歐陽脩身處</a:t>
            </a:r>
          </a:p>
          <a:p>
            <a:pPr>
              <a:buFont typeface="Arial" charset="0"/>
              <a:buNone/>
            </a:pPr>
            <a:r>
              <a:rPr lang="zh-TW" altLang="en-US" smtClean="0">
                <a:solidFill>
                  <a:srgbClr val="FF0000"/>
                </a:solidFill>
                <a:ea typeface="標楷體" pitchFamily="65" charset="-120"/>
              </a:rPr>
              <a:t>逆境之道。</a:t>
            </a:r>
          </a:p>
        </p:txBody>
      </p:sp>
      <p:pic>
        <p:nvPicPr>
          <p:cNvPr id="162820" name="Picture 5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4419" grpId="0" build="p"/>
    </p:bld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755650" y="1628775"/>
            <a:ext cx="7772400" cy="1470025"/>
          </a:xfrm>
        </p:spPr>
        <p:txBody>
          <a:bodyPr/>
          <a:lstStyle/>
          <a:p>
            <a:pPr eaLnBrk="1" hangingPunct="1"/>
            <a:r>
              <a:rPr lang="zh-TW" altLang="en-US" sz="6000" smtClean="0">
                <a:solidFill>
                  <a:schemeClr val="tx1"/>
                </a:solidFill>
              </a:rPr>
              <a:t>七、應用練習</a:t>
            </a:r>
          </a:p>
        </p:txBody>
      </p:sp>
      <p:pic>
        <p:nvPicPr>
          <p:cNvPr id="163843" name="Picture 5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標題 1"/>
          <p:cNvSpPr>
            <a:spLocks noGrp="1"/>
          </p:cNvSpPr>
          <p:nvPr>
            <p:ph type="title" idx="4294967295"/>
          </p:nvPr>
        </p:nvSpPr>
        <p:spPr>
          <a:xfrm>
            <a:off x="539750" y="-242888"/>
            <a:ext cx="8229600" cy="1143001"/>
          </a:xfrm>
        </p:spPr>
        <p:txBody>
          <a:bodyPr/>
          <a:lstStyle/>
          <a:p>
            <a:pPr eaLnBrk="1" hangingPunct="1"/>
            <a:r>
              <a:rPr lang="zh-TW" altLang="zh-TW" sz="4400" smtClean="0">
                <a:solidFill>
                  <a:schemeClr val="bg1"/>
                </a:solidFill>
              </a:rPr>
              <a:t>一、單一選擇題</a:t>
            </a:r>
          </a:p>
        </p:txBody>
      </p:sp>
      <p:sp>
        <p:nvSpPr>
          <p:cNvPr id="164867" name="內容版面配置區 2"/>
          <p:cNvSpPr>
            <a:spLocks noGrp="1"/>
          </p:cNvSpPr>
          <p:nvPr>
            <p:ph idx="4294967295"/>
          </p:nvPr>
        </p:nvSpPr>
        <p:spPr>
          <a:xfrm>
            <a:off x="179388" y="765175"/>
            <a:ext cx="8640762" cy="324008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）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下列「　」內的讀音，何者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錯誤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？</a:t>
            </a:r>
          </a:p>
          <a:p>
            <a:pPr>
              <a:buFont typeface="Arial" charset="0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觥「籌」交錯：ㄔㄡˊ</a:t>
            </a:r>
          </a:p>
          <a:p>
            <a:pPr>
              <a:buFont typeface="Arial" charset="0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山肴野「蔌」：ㄙㄨˋ</a:t>
            </a:r>
          </a:p>
          <a:p>
            <a:pPr>
              <a:buFont typeface="Arial" charset="0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「傴」僂提攜：ㄡˇ</a:t>
            </a:r>
          </a:p>
          <a:p>
            <a:pPr>
              <a:buFont typeface="Arial" charset="0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泉香酒「洌」：ㄌㄧㄝˋ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3670" name="Text Box 6"/>
          <p:cNvSpPr txBox="1">
            <a:spLocks noChangeArrowheads="1"/>
          </p:cNvSpPr>
          <p:nvPr/>
        </p:nvSpPr>
        <p:spPr bwMode="auto">
          <a:xfrm>
            <a:off x="468313" y="765175"/>
            <a:ext cx="7191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(C)</a:t>
            </a:r>
          </a:p>
        </p:txBody>
      </p:sp>
      <p:sp>
        <p:nvSpPr>
          <p:cNvPr id="121861" name="Rectangle 3"/>
          <p:cNvSpPr>
            <a:spLocks/>
          </p:cNvSpPr>
          <p:nvPr/>
        </p:nvSpPr>
        <p:spPr bwMode="auto">
          <a:xfrm>
            <a:off x="250825" y="4179888"/>
            <a:ext cx="331311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kumimoji="0" lang="zh-TW" altLang="zh-TW" b="1">
                <a:latin typeface="標楷體" pitchFamily="65" charset="-120"/>
                <a:ea typeface="標楷體" pitchFamily="65" charset="-120"/>
              </a:rPr>
              <a:t>解析：</a:t>
            </a:r>
            <a:r>
              <a:rPr kumimoji="0" lang="zh-TW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(C)ㄩˇ。</a:t>
            </a:r>
            <a:endParaRPr kumimoji="0" lang="en-US" altLang="zh-TW" sz="280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64870" name="Picture 7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21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0" grpId="0"/>
      <p:bldP spid="121861" grpId="0"/>
    </p:bld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內容版面配置區 2"/>
          <p:cNvSpPr>
            <a:spLocks noGrp="1"/>
          </p:cNvSpPr>
          <p:nvPr>
            <p:ph idx="4294967295"/>
          </p:nvPr>
        </p:nvSpPr>
        <p:spPr>
          <a:xfrm>
            <a:off x="179388" y="768350"/>
            <a:ext cx="8686800" cy="30956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）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下列「　」內的讀音寫成國字後，何者兩兩相同？</a:t>
            </a:r>
          </a:p>
          <a:p>
            <a:pPr>
              <a:buFont typeface="Arial" charset="0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其西南諸峰，林「ㄏㄨㄛˋ」尤美／以鄰為「ㄏㄨㄛˋ」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若夫日出而林「ㄈㄟ」開／敞開心「ㄈㄟ」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雲歸而巖穴「ㄇㄧㄥˊ」／「ㄇㄧㄥˊ」頑不靈</a:t>
            </a:r>
          </a:p>
          <a:p>
            <a:pPr>
              <a:buFont typeface="Arial" charset="0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射者中，「ㄧˋ」者勝／精神「ㄧˋ」ㄧˋ</a:t>
            </a:r>
          </a:p>
        </p:txBody>
      </p:sp>
      <p:sp>
        <p:nvSpPr>
          <p:cNvPr id="113670" name="Text Box 6"/>
          <p:cNvSpPr txBox="1">
            <a:spLocks noChangeArrowheads="1"/>
          </p:cNvSpPr>
          <p:nvPr/>
        </p:nvSpPr>
        <p:spPr bwMode="auto">
          <a:xfrm>
            <a:off x="468313" y="763588"/>
            <a:ext cx="6477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(A)</a:t>
            </a:r>
          </a:p>
        </p:txBody>
      </p:sp>
      <p:sp>
        <p:nvSpPr>
          <p:cNvPr id="142342" name="Rectangle 3"/>
          <p:cNvSpPr>
            <a:spLocks/>
          </p:cNvSpPr>
          <p:nvPr/>
        </p:nvSpPr>
        <p:spPr bwMode="auto">
          <a:xfrm>
            <a:off x="250825" y="5084763"/>
            <a:ext cx="88931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zh-TW" sz="3000" b="1">
                <a:latin typeface="標楷體" pitchFamily="65" charset="-120"/>
                <a:ea typeface="標楷體" pitchFamily="65" charset="-120"/>
              </a:rPr>
              <a:t>解析：</a:t>
            </a:r>
            <a:r>
              <a:rPr kumimoji="0" lang="zh-TW" altLang="zh-TW" sz="30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(A)壑。以鄰為壑：</a:t>
            </a:r>
            <a:r>
              <a:rPr kumimoji="0" lang="zh-TW" altLang="en-US" sz="30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戰國時，白圭築堤治水，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30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將本國氾濫的洪水排入鄰國。比喻損人利己。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zh-TW" sz="30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(B)霏／扉。(C)暝／冥。(D)弈／奕。</a:t>
            </a:r>
            <a:endParaRPr kumimoji="0" lang="en-US" altLang="zh-TW" sz="300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65893" name="Picture 9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42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0" grpId="0"/>
      <p:bldP spid="142342" grpId="0"/>
    </p:bld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內容版面配置區 2"/>
          <p:cNvSpPr>
            <a:spLocks noGrp="1"/>
          </p:cNvSpPr>
          <p:nvPr>
            <p:ph idx="4294967295"/>
          </p:nvPr>
        </p:nvSpPr>
        <p:spPr>
          <a:xfrm>
            <a:off x="107950" y="776288"/>
            <a:ext cx="9036050" cy="178911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）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下列各組成語的意義，何者兩兩相近？</a:t>
            </a:r>
          </a:p>
          <a:p>
            <a:pPr>
              <a:buFont typeface="Arial" charset="0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峰回路轉／柳暗花明 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傴僂提攜／彎腰駝背</a:t>
            </a:r>
          </a:p>
          <a:p>
            <a:pPr>
              <a:buFont typeface="Arial" charset="0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水落石出／深藏不露 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醉翁之意／三心二意</a:t>
            </a:r>
          </a:p>
        </p:txBody>
      </p:sp>
      <p:sp>
        <p:nvSpPr>
          <p:cNvPr id="115715" name="Rectangle 3"/>
          <p:cNvSpPr>
            <a:spLocks noChangeArrowheads="1"/>
          </p:cNvSpPr>
          <p:nvPr/>
        </p:nvSpPr>
        <p:spPr bwMode="auto">
          <a:xfrm>
            <a:off x="395288" y="765175"/>
            <a:ext cx="79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(A)</a:t>
            </a:r>
          </a:p>
        </p:txBody>
      </p:sp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179388" y="2501900"/>
            <a:ext cx="8964612" cy="344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zh-TW" sz="2800" b="1">
                <a:latin typeface="標楷體" pitchFamily="65" charset="-120"/>
                <a:ea typeface="標楷體" pitchFamily="65" charset="-120"/>
              </a:rPr>
              <a:t>解析：</a:t>
            </a:r>
            <a:endParaRPr kumimoji="0" lang="zh-TW" altLang="en-US" sz="2800" b="1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A)比喻事情有了轉機／比喻在曲折艱辛之後，忽然絕處逢生，另有一番情景。(B)老人和孩童／弓著身體，彎曲背脊。形容姿勢難看。(C)比喻事情真相大白／隱藏自身的才學、技藝，而不表現出來。(D)比喻別有用心／形容猶豫不決，意志不堅。</a:t>
            </a:r>
          </a:p>
        </p:txBody>
      </p:sp>
      <p:pic>
        <p:nvPicPr>
          <p:cNvPr id="166917" name="Picture 6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/>
      <p:bldP spid="115716" grpId="0"/>
    </p:bld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內容版面配置區 2"/>
          <p:cNvSpPr>
            <a:spLocks noGrp="1"/>
          </p:cNvSpPr>
          <p:nvPr>
            <p:ph idx="4294967295"/>
          </p:nvPr>
        </p:nvSpPr>
        <p:spPr>
          <a:xfrm>
            <a:off x="395288" y="862013"/>
            <a:ext cx="8353425" cy="25908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）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「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已而，夕陽在山，人影散亂。」句中的「已而」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不可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代換為：</a:t>
            </a:r>
          </a:p>
          <a:p>
            <a:pPr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(A)俄　而　　    (B)偶爾　　 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(C)少　頃        (D)片時</a:t>
            </a:r>
          </a:p>
        </p:txBody>
      </p:sp>
      <p:sp>
        <p:nvSpPr>
          <p:cNvPr id="117763" name="Rectangle 3"/>
          <p:cNvSpPr>
            <a:spLocks noChangeArrowheads="1"/>
          </p:cNvSpPr>
          <p:nvPr/>
        </p:nvSpPr>
        <p:spPr bwMode="auto">
          <a:xfrm>
            <a:off x="682625" y="836613"/>
            <a:ext cx="7937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(B)</a:t>
            </a:r>
            <a:endParaRPr kumimoji="0" lang="zh-TW" altLang="en-US" b="1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7764" name="Rectangle 3"/>
          <p:cNvSpPr>
            <a:spLocks/>
          </p:cNvSpPr>
          <p:nvPr/>
        </p:nvSpPr>
        <p:spPr bwMode="auto">
          <a:xfrm>
            <a:off x="519113" y="3309938"/>
            <a:ext cx="8229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buFont typeface="Arial" charset="0"/>
              <a:buNone/>
            </a:pPr>
            <a:r>
              <a:rPr kumimoji="0" lang="zh-TW" altLang="zh-TW" b="1">
                <a:latin typeface="標楷體" pitchFamily="65" charset="-120"/>
                <a:ea typeface="標楷體" pitchFamily="65" charset="-120"/>
              </a:rPr>
              <a:t>解析</a:t>
            </a:r>
            <a:r>
              <a:rPr kumimoji="0" lang="zh-TW" altLang="zh-TW">
                <a:latin typeface="標楷體" pitchFamily="65" charset="-120"/>
                <a:ea typeface="標楷體" pitchFamily="65" charset="-120"/>
              </a:rPr>
              <a:t>：</a:t>
            </a:r>
            <a:r>
              <a:rPr kumimoji="0" lang="zh-TW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(A)(C)(D)不久。(B)有時候。</a:t>
            </a:r>
            <a:endParaRPr kumimoji="0" lang="en-US" altLang="zh-TW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167941" name="Group 15"/>
          <p:cNvGrpSpPr>
            <a:grpSpLocks/>
          </p:cNvGrpSpPr>
          <p:nvPr/>
        </p:nvGrpSpPr>
        <p:grpSpPr bwMode="auto">
          <a:xfrm>
            <a:off x="1476375" y="2060575"/>
            <a:ext cx="431800" cy="720725"/>
            <a:chOff x="884" y="1298"/>
            <a:chExt cx="272" cy="454"/>
          </a:xfrm>
        </p:grpSpPr>
        <p:sp>
          <p:nvSpPr>
            <p:cNvPr id="167949" name="Text Box 6"/>
            <p:cNvSpPr txBox="1">
              <a:spLocks noChangeArrowheads="1"/>
            </p:cNvSpPr>
            <p:nvPr/>
          </p:nvSpPr>
          <p:spPr bwMode="auto">
            <a:xfrm>
              <a:off x="884" y="1344"/>
              <a:ext cx="231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latin typeface="Arial" charset="0"/>
                  <a:ea typeface="標楷體" pitchFamily="65" charset="-120"/>
                </a:rPr>
                <a:t>ㄜ</a:t>
              </a:r>
            </a:p>
          </p:txBody>
        </p:sp>
        <p:pic>
          <p:nvPicPr>
            <p:cNvPr id="167950" name="Picture 9" descr="黑-二聲-小"/>
            <p:cNvPicPr>
              <a:picLocks noChangeAspect="1" noChangeArrowheads="1"/>
            </p:cNvPicPr>
            <p:nvPr/>
          </p:nvPicPr>
          <p:blipFill>
            <a:blip r:embed="rId3">
              <a:lum contrast="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" y="1298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7942" name="Group 16"/>
          <p:cNvGrpSpPr>
            <a:grpSpLocks/>
          </p:cNvGrpSpPr>
          <p:nvPr/>
        </p:nvGrpSpPr>
        <p:grpSpPr bwMode="auto">
          <a:xfrm>
            <a:off x="1470025" y="2662238"/>
            <a:ext cx="438150" cy="647700"/>
            <a:chOff x="880" y="1677"/>
            <a:chExt cx="276" cy="408"/>
          </a:xfrm>
        </p:grpSpPr>
        <p:sp>
          <p:nvSpPr>
            <p:cNvPr id="167947" name="Text Box 7"/>
            <p:cNvSpPr txBox="1">
              <a:spLocks noChangeArrowheads="1"/>
            </p:cNvSpPr>
            <p:nvPr/>
          </p:nvSpPr>
          <p:spPr bwMode="auto">
            <a:xfrm>
              <a:off x="880" y="1677"/>
              <a:ext cx="231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latin typeface="Arial" charset="0"/>
                  <a:ea typeface="標楷體" pitchFamily="65" charset="-120"/>
                </a:rPr>
                <a:t>ㄕㄠ</a:t>
              </a:r>
            </a:p>
          </p:txBody>
        </p:sp>
        <p:pic>
          <p:nvPicPr>
            <p:cNvPr id="167948" name="Picture 10" descr="黑-三聲-小"/>
            <p:cNvPicPr>
              <a:picLocks noChangeAspect="1" noChangeArrowheads="1"/>
            </p:cNvPicPr>
            <p:nvPr/>
          </p:nvPicPr>
          <p:blipFill>
            <a:blip r:embed="rId4">
              <a:lum contrast="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" y="1752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7943" name="Group 13"/>
          <p:cNvGrpSpPr>
            <a:grpSpLocks/>
          </p:cNvGrpSpPr>
          <p:nvPr/>
        </p:nvGrpSpPr>
        <p:grpSpPr bwMode="auto">
          <a:xfrm>
            <a:off x="2262188" y="2565400"/>
            <a:ext cx="438150" cy="647700"/>
            <a:chOff x="1334" y="1797"/>
            <a:chExt cx="276" cy="408"/>
          </a:xfrm>
        </p:grpSpPr>
        <p:sp>
          <p:nvSpPr>
            <p:cNvPr id="167945" name="Text Box 8"/>
            <p:cNvSpPr txBox="1">
              <a:spLocks noChangeArrowheads="1"/>
            </p:cNvSpPr>
            <p:nvPr/>
          </p:nvSpPr>
          <p:spPr bwMode="auto">
            <a:xfrm>
              <a:off x="1334" y="1797"/>
              <a:ext cx="231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latin typeface="Arial" charset="0"/>
                  <a:ea typeface="標楷體" pitchFamily="65" charset="-120"/>
                </a:rPr>
                <a:t>ㄑㄧㄥ</a:t>
              </a:r>
            </a:p>
          </p:txBody>
        </p:sp>
        <p:pic>
          <p:nvPicPr>
            <p:cNvPr id="167946" name="Picture 12" descr="黑-三聲-小"/>
            <p:cNvPicPr>
              <a:picLocks noChangeAspect="1" noChangeArrowheads="1"/>
            </p:cNvPicPr>
            <p:nvPr/>
          </p:nvPicPr>
          <p:blipFill>
            <a:blip r:embed="rId4">
              <a:lum contrast="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" y="1933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7944" name="Picture 17" descr="下一頁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7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3" grpId="0"/>
      <p:bldP spid="117764" grpId="0"/>
    </p:bld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內容版面配置區 2"/>
          <p:cNvSpPr>
            <a:spLocks noGrp="1"/>
          </p:cNvSpPr>
          <p:nvPr>
            <p:ph idx="4294967295"/>
          </p:nvPr>
        </p:nvSpPr>
        <p:spPr>
          <a:xfrm>
            <a:off x="179388" y="777875"/>
            <a:ext cx="8785225" cy="44545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）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下列「　」中字的詞性及解釋，何者完全正確？</a:t>
            </a:r>
          </a:p>
          <a:p>
            <a:pPr>
              <a:buFont typeface="Arial" charset="0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「名」之者誰？太守自謂也：動詞，命名</a:t>
            </a:r>
          </a:p>
          <a:p>
            <a:pPr>
              <a:buFont typeface="Arial" charset="0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野「芳」發而幽香，佳木秀而繁陰：形容詞，香的</a:t>
            </a:r>
          </a:p>
          <a:p>
            <a:pPr>
              <a:buFont typeface="Arial" charset="0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臨谿而「漁」，谿深而魚肥：名詞，魚兒</a:t>
            </a:r>
          </a:p>
          <a:p>
            <a:pPr>
              <a:buFont typeface="Arial" charset="0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人知從太守遊而樂，而不知太守之「樂」其樂也：名詞，樂趣</a:t>
            </a:r>
          </a:p>
        </p:txBody>
      </p:sp>
      <p:sp>
        <p:nvSpPr>
          <p:cNvPr id="119811" name="Rectangle 3"/>
          <p:cNvSpPr>
            <a:spLocks noChangeArrowheads="1"/>
          </p:cNvSpPr>
          <p:nvPr/>
        </p:nvSpPr>
        <p:spPr bwMode="auto">
          <a:xfrm>
            <a:off x="611188" y="765175"/>
            <a:ext cx="79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(A)</a:t>
            </a:r>
            <a:endParaRPr kumimoji="0" lang="zh-TW" altLang="en-US" b="1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9812" name="Rectangle 3"/>
          <p:cNvSpPr>
            <a:spLocks/>
          </p:cNvSpPr>
          <p:nvPr/>
        </p:nvSpPr>
        <p:spPr bwMode="auto">
          <a:xfrm>
            <a:off x="250825" y="5157788"/>
            <a:ext cx="88931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Font typeface="Arial" charset="0"/>
              <a:buNone/>
            </a:pPr>
            <a:r>
              <a:rPr kumimoji="0" lang="zh-TW" altLang="zh-TW" b="1">
                <a:latin typeface="標楷體" pitchFamily="65" charset="-120"/>
                <a:ea typeface="標楷體" pitchFamily="65" charset="-120"/>
              </a:rPr>
              <a:t>解析</a:t>
            </a:r>
            <a:r>
              <a:rPr kumimoji="0" lang="zh-TW" altLang="zh-TW">
                <a:latin typeface="標楷體" pitchFamily="65" charset="-120"/>
                <a:ea typeface="標楷體" pitchFamily="65" charset="-120"/>
              </a:rPr>
              <a:t>：</a:t>
            </a:r>
            <a:r>
              <a:rPr kumimoji="0" lang="zh-TW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(B)</a:t>
            </a:r>
            <a:r>
              <a:rPr kumimoji="0"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名詞，花。</a:t>
            </a:r>
            <a:r>
              <a:rPr kumimoji="0"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(C)</a:t>
            </a:r>
            <a:r>
              <a:rPr kumimoji="0"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動詞，釣魚。</a:t>
            </a:r>
            <a:r>
              <a:rPr kumimoji="0"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(D)</a:t>
            </a:r>
            <a:r>
              <a:rPr kumimoji="0"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動詞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kumimoji="0"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，以</a:t>
            </a:r>
            <a:r>
              <a:rPr kumimoji="0"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……</a:t>
            </a:r>
            <a:r>
              <a:rPr kumimoji="0"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為快樂。</a:t>
            </a:r>
            <a:endParaRPr kumimoji="0" lang="en-US" altLang="zh-TW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68965" name="Picture 6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9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/>
      <p:bldP spid="119812" grpId="0"/>
    </p:bld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內容版面配置區 2"/>
          <p:cNvSpPr>
            <a:spLocks noGrp="1"/>
          </p:cNvSpPr>
          <p:nvPr>
            <p:ph idx="4294967295"/>
          </p:nvPr>
        </p:nvSpPr>
        <p:spPr>
          <a:xfrm>
            <a:off x="107950" y="908050"/>
            <a:ext cx="8856663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）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6.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下列何者所描述的時間，與「雲歸而巖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穴暝」相近？</a:t>
            </a:r>
          </a:p>
          <a:p>
            <a:pPr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(A)夕陽無限好，只是近黃昏　　　　　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(B)晨興理荒穢，帶月荷鋤歸</a:t>
            </a:r>
          </a:p>
          <a:p>
            <a:pPr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(C)日出寒山外，江流宿霧中　　　　　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(D)隨風潛　入夜，潤物細無聲</a:t>
            </a:r>
          </a:p>
        </p:txBody>
      </p:sp>
      <p:sp>
        <p:nvSpPr>
          <p:cNvPr id="121859" name="Rectangle 3"/>
          <p:cNvSpPr>
            <a:spLocks noChangeArrowheads="1"/>
          </p:cNvSpPr>
          <p:nvPr/>
        </p:nvSpPr>
        <p:spPr bwMode="auto">
          <a:xfrm>
            <a:off x="406400" y="909638"/>
            <a:ext cx="7937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(A)</a:t>
            </a:r>
            <a:endParaRPr kumimoji="0" lang="zh-TW" altLang="en-US" b="1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169988" name="Group 9"/>
          <p:cNvGrpSpPr>
            <a:grpSpLocks/>
          </p:cNvGrpSpPr>
          <p:nvPr/>
        </p:nvGrpSpPr>
        <p:grpSpPr bwMode="auto">
          <a:xfrm>
            <a:off x="2052638" y="3860800"/>
            <a:ext cx="431800" cy="647700"/>
            <a:chOff x="1202" y="2523"/>
            <a:chExt cx="272" cy="408"/>
          </a:xfrm>
        </p:grpSpPr>
        <p:sp>
          <p:nvSpPr>
            <p:cNvPr id="169990" name="Text Box 6"/>
            <p:cNvSpPr txBox="1">
              <a:spLocks noChangeArrowheads="1"/>
            </p:cNvSpPr>
            <p:nvPr/>
          </p:nvSpPr>
          <p:spPr bwMode="auto">
            <a:xfrm>
              <a:off x="1202" y="2523"/>
              <a:ext cx="231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latin typeface="Arial" charset="0"/>
                  <a:ea typeface="標楷體" pitchFamily="65" charset="-120"/>
                </a:rPr>
                <a:t>ㄑㄧㄢ</a:t>
              </a:r>
            </a:p>
          </p:txBody>
        </p:sp>
        <p:pic>
          <p:nvPicPr>
            <p:cNvPr id="169991" name="Picture 7" descr="黑-二聲-小"/>
            <p:cNvPicPr>
              <a:picLocks noChangeAspect="1" noChangeArrowheads="1"/>
            </p:cNvPicPr>
            <p:nvPr/>
          </p:nvPicPr>
          <p:blipFill>
            <a:blip r:embed="rId3">
              <a:lum contrast="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8" y="2658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9989" name="Picture 10" descr="下一頁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圖片 1" descr="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44000" cy="665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矩形 1"/>
          <p:cNvSpPr>
            <a:spLocks noChangeArrowheads="1"/>
          </p:cNvSpPr>
          <p:nvPr/>
        </p:nvSpPr>
        <p:spPr bwMode="auto">
          <a:xfrm>
            <a:off x="5834063" y="1916113"/>
            <a:ext cx="460375" cy="494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 2" pitchFamily="18" charset="2"/>
              <a:buChar char=""/>
              <a:defRPr sz="32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0000"/>
              <a:buFont typeface="Wingdings 2" pitchFamily="18" charset="2"/>
              <a:buChar char="³"/>
              <a:defRPr sz="28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B9B57"/>
              </a:buClr>
              <a:buSzPct val="6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B7396"/>
              </a:buClr>
              <a:buSzPct val="45000"/>
              <a:buFont typeface="Wingdings 2" pitchFamily="18" charset="2"/>
              <a:buChar char="¯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800" b="1">
                <a:solidFill>
                  <a:srgbClr val="0000FF"/>
                </a:solidFill>
                <a:latin typeface="Arial" pitchFamily="34" charset="0"/>
                <a:ea typeface="微軟正黑體" pitchFamily="34" charset="-120"/>
              </a:rPr>
              <a:t>者  也  ，停頓語氣詞，無義，近於口語的「啊」</a:t>
            </a:r>
            <a:r>
              <a:rPr lang="zh-TW" altLang="en-US" sz="1800" b="1">
                <a:solidFill>
                  <a:srgbClr val="0066FF"/>
                </a:solidFill>
                <a:latin typeface="Arial" pitchFamily="34" charset="0"/>
                <a:ea typeface="微軟正黑體" pitchFamily="34" charset="-120"/>
              </a:rPr>
              <a:t>。</a:t>
            </a:r>
            <a:endParaRPr lang="zh-TW" altLang="en-US" sz="1800">
              <a:latin typeface="Arial" pitchFamily="34" charset="0"/>
            </a:endParaRPr>
          </a:p>
        </p:txBody>
      </p:sp>
      <p:sp>
        <p:nvSpPr>
          <p:cNvPr id="30724" name="矩形 2"/>
          <p:cNvSpPr>
            <a:spLocks noChangeArrowheads="1"/>
          </p:cNvSpPr>
          <p:nvPr/>
        </p:nvSpPr>
        <p:spPr bwMode="auto">
          <a:xfrm>
            <a:off x="7851775" y="476250"/>
            <a:ext cx="1292225" cy="593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 2" pitchFamily="18" charset="2"/>
              <a:buChar char=""/>
              <a:defRPr sz="32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0000"/>
              <a:buFont typeface="Wingdings 2" pitchFamily="18" charset="2"/>
              <a:buChar char="³"/>
              <a:defRPr sz="28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B9B57"/>
              </a:buClr>
              <a:buSzPct val="6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B7396"/>
              </a:buClr>
              <a:buSzPct val="45000"/>
              <a:buFont typeface="Wingdings 2" pitchFamily="18" charset="2"/>
              <a:buChar char="¯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zh-TW" altLang="zh-TW" sz="2400" b="1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剝筍</a:t>
            </a:r>
            <a:r>
              <a:rPr kumimoji="0" lang="zh-TW" altLang="en-US" sz="2400" b="1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法</a:t>
            </a:r>
            <a:r>
              <a:rPr kumimoji="0" lang="zh-TW" altLang="zh-TW" sz="2400" b="1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：環滁皆山→西南諸峰→琅邪山→讓泉→泉上之醉翁亭，鏡頭由全景而大景而中景而小景而特寫</a:t>
            </a:r>
            <a:endParaRPr lang="zh-TW" altLang="en-US" sz="2400" b="1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30725" name="矩形 2"/>
          <p:cNvSpPr>
            <a:spLocks noChangeArrowheads="1"/>
          </p:cNvSpPr>
          <p:nvPr/>
        </p:nvSpPr>
        <p:spPr bwMode="auto">
          <a:xfrm>
            <a:off x="4763" y="100013"/>
            <a:ext cx="738187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 2" pitchFamily="18" charset="2"/>
              <a:buChar char=""/>
              <a:defRPr sz="32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0000"/>
              <a:buFont typeface="Wingdings 2" pitchFamily="18" charset="2"/>
              <a:buChar char="³"/>
              <a:defRPr sz="28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B9B57"/>
              </a:buClr>
              <a:buSzPct val="6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B7396"/>
              </a:buClr>
              <a:buSzPct val="45000"/>
              <a:buFont typeface="Wingdings 2" pitchFamily="18" charset="2"/>
              <a:buChar char="¯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800" b="1">
                <a:solidFill>
                  <a:srgbClr val="0000FF"/>
                </a:solidFill>
                <a:latin typeface="Arial" pitchFamily="34" charset="0"/>
                <a:ea typeface="微軟正黑體" pitchFamily="34" charset="-120"/>
              </a:rPr>
              <a:t>峰迴路轉  衍義     古：山路迂迴曲折</a:t>
            </a:r>
            <a:endParaRPr lang="en-US" altLang="zh-TW" sz="1800" b="1">
              <a:solidFill>
                <a:srgbClr val="0000FF"/>
              </a:solidFill>
              <a:latin typeface="Arial" pitchFamily="34" charset="0"/>
              <a:ea typeface="微軟正黑體" pitchFamily="34" charset="-12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800" b="1">
                <a:solidFill>
                  <a:srgbClr val="0000FF"/>
                </a:solidFill>
                <a:latin typeface="Arial" pitchFamily="34" charset="0"/>
                <a:ea typeface="微軟正黑體" pitchFamily="34" charset="-120"/>
              </a:rPr>
              <a:t>                             今：事情有了轉機</a:t>
            </a:r>
            <a:endParaRPr lang="zh-TW" altLang="en-US" sz="180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30726" name="文字方塊 1"/>
          <p:cNvSpPr txBox="1">
            <a:spLocks noChangeArrowheads="1"/>
          </p:cNvSpPr>
          <p:nvPr/>
        </p:nvSpPr>
        <p:spPr bwMode="auto">
          <a:xfrm>
            <a:off x="5237163" y="68263"/>
            <a:ext cx="2066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 2" pitchFamily="18" charset="2"/>
              <a:buChar char=""/>
              <a:defRPr sz="32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0000"/>
              <a:buFont typeface="Wingdings 2" pitchFamily="18" charset="2"/>
              <a:buChar char="³"/>
              <a:defRPr sz="28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B9B57"/>
              </a:buClr>
              <a:buSzPct val="6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B7396"/>
              </a:buClr>
              <a:buSzPct val="45000"/>
              <a:buFont typeface="Wingdings 2" pitchFamily="18" charset="2"/>
              <a:buChar char="¯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800" b="1">
                <a:solidFill>
                  <a:srgbClr val="9900FF"/>
                </a:solidFill>
                <a:latin typeface="Arial" pitchFamily="34" charset="0"/>
              </a:rPr>
              <a:t>滁州</a:t>
            </a:r>
            <a:r>
              <a:rPr lang="zh-TW" altLang="zh-TW" sz="1800" b="1">
                <a:solidFill>
                  <a:srgbClr val="9900FF"/>
                </a:solidFill>
                <a:latin typeface="Arial" pitchFamily="34" charset="0"/>
              </a:rPr>
              <a:t>林壑之美</a:t>
            </a:r>
            <a:endParaRPr lang="zh-TW" altLang="en-US" sz="1800" b="1">
              <a:solidFill>
                <a:srgbClr val="9900FF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444381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內容版面配置區 2"/>
          <p:cNvSpPr>
            <a:spLocks noGrp="1"/>
          </p:cNvSpPr>
          <p:nvPr>
            <p:ph idx="4294967295"/>
          </p:nvPr>
        </p:nvSpPr>
        <p:spPr>
          <a:xfrm>
            <a:off x="179388" y="765175"/>
            <a:ext cx="8785225" cy="3600450"/>
          </a:xfrm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</a:extLst>
        </p:spPr>
        <p:txBody>
          <a:bodyPr/>
          <a:lstStyle/>
          <a:p>
            <a:pPr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解析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：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None/>
            </a:pP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傍晚。語譯：落日十分好看，只可惜已近黃</a:t>
            </a:r>
          </a:p>
          <a:p>
            <a:pPr>
              <a:buFont typeface="Arial" charset="0"/>
              <a:buNone/>
            </a:pP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昏，不久就要消失。出自李商隱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登樂遊原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>
              <a:buFont typeface="Arial" charset="0"/>
              <a:buNone/>
            </a:pP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早晨至晚上。語譯：清晨我到田裡除草，星</a:t>
            </a:r>
          </a:p>
          <a:p>
            <a:pPr>
              <a:buFont typeface="Arial" charset="0"/>
              <a:buNone/>
            </a:pP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月下才扛著鋤頭回家歇息。出自陶淵明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歸園田</a:t>
            </a:r>
          </a:p>
          <a:p>
            <a:pPr>
              <a:buFont typeface="Arial" charset="0"/>
              <a:buNone/>
            </a:pP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居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</a:p>
        </p:txBody>
      </p:sp>
      <p:pic>
        <p:nvPicPr>
          <p:cNvPr id="171011" name="Picture 4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3"/>
          <p:cNvSpPr>
            <a:spLocks noGrp="1"/>
          </p:cNvSpPr>
          <p:nvPr>
            <p:ph type="body" idx="1"/>
          </p:nvPr>
        </p:nvSpPr>
        <p:spPr>
          <a:xfrm>
            <a:off x="179388" y="1125538"/>
            <a:ext cx="8856662" cy="5111750"/>
          </a:xfrm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早晨。語譯：朝陽從遠方的秋山中升起，江水在霧氣中悠悠流去。出自杜甫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客亭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。全詩：「秋窗猶曙色，落木更天風。日出寒山外，江流宿霧中。聖朝無棄物，老病已成翁。多少殘生事，飄零似轉蓬。」</a:t>
            </a:r>
            <a:endParaRPr lang="en-US" altLang="zh-TW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夜晚。語譯：好雨隨著和風，在人們酣睡的夜晚悄悄的降臨，細細的雨默默無聲的滋潤著萬物。出自杜甫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春夜喜雨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。全詩：「好雨知時節，當春乃發生。隨風潛入夜，潤物細無聲。野徑雲俱黑，江船火獨明。曉看紅溼處，花重錦官城。」</a:t>
            </a:r>
          </a:p>
        </p:txBody>
      </p:sp>
      <p:pic>
        <p:nvPicPr>
          <p:cNvPr id="172035" name="Picture 4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內容版面配置區 2"/>
          <p:cNvSpPr>
            <a:spLocks noGrp="1"/>
          </p:cNvSpPr>
          <p:nvPr>
            <p:ph idx="4294967295"/>
          </p:nvPr>
        </p:nvSpPr>
        <p:spPr>
          <a:xfrm>
            <a:off x="71438" y="695325"/>
            <a:ext cx="8929687" cy="352901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（ 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）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7.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「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太守之樂其樂」和「醉能同其樂」，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皆表示太守為何而樂？</a:t>
            </a:r>
          </a:p>
          <a:p>
            <a:pPr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(A)知者樂水之樂　　　　　　　　　　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(B)一醉解千愁之樂</a:t>
            </a:r>
          </a:p>
          <a:p>
            <a:pPr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(C)樂不思蜀之樂　　　　　　　　　　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(D)與民同樂之樂</a:t>
            </a:r>
          </a:p>
        </p:txBody>
      </p:sp>
      <p:sp>
        <p:nvSpPr>
          <p:cNvPr id="123907" name="Rectangle 3"/>
          <p:cNvSpPr>
            <a:spLocks noChangeArrowheads="1"/>
          </p:cNvSpPr>
          <p:nvPr/>
        </p:nvSpPr>
        <p:spPr bwMode="auto">
          <a:xfrm>
            <a:off x="503238" y="692150"/>
            <a:ext cx="79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(D)</a:t>
            </a:r>
          </a:p>
        </p:txBody>
      </p:sp>
      <p:sp>
        <p:nvSpPr>
          <p:cNvPr id="123908" name="Rectangle 3"/>
          <p:cNvSpPr>
            <a:spLocks/>
          </p:cNvSpPr>
          <p:nvPr/>
        </p:nvSpPr>
        <p:spPr bwMode="auto">
          <a:xfrm>
            <a:off x="144463" y="4221163"/>
            <a:ext cx="9036050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zh-TW" b="1">
                <a:latin typeface="標楷體" pitchFamily="65" charset="-120"/>
                <a:ea typeface="標楷體" pitchFamily="65" charset="-120"/>
              </a:rPr>
              <a:t>解析</a:t>
            </a:r>
            <a:r>
              <a:rPr kumimoji="0" lang="zh-TW" altLang="zh-TW">
                <a:latin typeface="標楷體" pitchFamily="65" charset="-120"/>
                <a:ea typeface="標楷體" pitchFamily="65" charset="-120"/>
              </a:rPr>
              <a:t>：</a:t>
            </a:r>
            <a:r>
              <a:rPr kumimoji="0" lang="zh-TW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A)</a:t>
            </a:r>
            <a:r>
              <a:rPr kumimoji="0"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知者樂水：有才智的人，通達事理，周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流無滯，像水一般活躍而富於變化，故喜好水。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(B)</a:t>
            </a:r>
            <a:r>
              <a:rPr kumimoji="0"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一醉解千愁：借著酒醉來忘卻一切的煩惱。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(C)</a:t>
            </a:r>
            <a:r>
              <a:rPr kumimoji="0"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樂不思蜀：比喻樂而忘返或樂而忘本。</a:t>
            </a:r>
          </a:p>
        </p:txBody>
      </p:sp>
      <p:pic>
        <p:nvPicPr>
          <p:cNvPr id="173061" name="Picture 6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23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/>
      <p:bldP spid="123908" grpId="0"/>
    </p:bld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內容版面配置區 2"/>
          <p:cNvSpPr>
            <a:spLocks noGrp="1"/>
          </p:cNvSpPr>
          <p:nvPr>
            <p:ph idx="4294967295"/>
          </p:nvPr>
        </p:nvSpPr>
        <p:spPr>
          <a:xfrm>
            <a:off x="96838" y="768350"/>
            <a:ext cx="8867775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（ 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）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8.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下列何者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不是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歐陽脩〈醉翁亭記〉所闡述的樂事？</a:t>
            </a:r>
          </a:p>
          <a:p>
            <a:pPr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(A)宴酣之樂　　　 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(B)絲竹之樂　　　 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(C)山水之樂　　　 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(D)與民同樂之樂</a:t>
            </a:r>
          </a:p>
        </p:txBody>
      </p:sp>
      <p:sp>
        <p:nvSpPr>
          <p:cNvPr id="125956" name="Rectangle 4"/>
          <p:cNvSpPr>
            <a:spLocks noChangeArrowheads="1"/>
          </p:cNvSpPr>
          <p:nvPr/>
        </p:nvSpPr>
        <p:spPr bwMode="auto">
          <a:xfrm>
            <a:off x="395288" y="765175"/>
            <a:ext cx="79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(B)</a:t>
            </a:r>
          </a:p>
        </p:txBody>
      </p:sp>
      <p:sp>
        <p:nvSpPr>
          <p:cNvPr id="125957" name="Rectangle 3"/>
          <p:cNvSpPr>
            <a:spLocks/>
          </p:cNvSpPr>
          <p:nvPr/>
        </p:nvSpPr>
        <p:spPr bwMode="auto">
          <a:xfrm>
            <a:off x="250825" y="4295775"/>
            <a:ext cx="82296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buFont typeface="Arial" charset="0"/>
              <a:buNone/>
            </a:pPr>
            <a:r>
              <a:rPr kumimoji="0" lang="zh-TW" altLang="zh-TW" b="1">
                <a:latin typeface="標楷體" pitchFamily="65" charset="-120"/>
                <a:ea typeface="標楷體" pitchFamily="65" charset="-120"/>
              </a:rPr>
              <a:t>解析</a:t>
            </a:r>
            <a:r>
              <a:rPr kumimoji="0" lang="zh-TW" altLang="zh-TW">
                <a:latin typeface="標楷體" pitchFamily="65" charset="-120"/>
                <a:ea typeface="標楷體" pitchFamily="65" charset="-120"/>
              </a:rPr>
              <a:t>：</a:t>
            </a:r>
            <a:r>
              <a:rPr kumimoji="0" lang="zh-TW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B)</a:t>
            </a:r>
            <a:r>
              <a:rPr kumimoji="0"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由「宴酣之樂，非絲非竹」可知。</a:t>
            </a:r>
          </a:p>
        </p:txBody>
      </p:sp>
      <p:pic>
        <p:nvPicPr>
          <p:cNvPr id="174085" name="Picture 6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25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6" grpId="0"/>
      <p:bldP spid="125957" grpId="0"/>
    </p:bld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內容版面配置區 2"/>
          <p:cNvSpPr>
            <a:spLocks noGrp="1"/>
          </p:cNvSpPr>
          <p:nvPr>
            <p:ph idx="4294967295"/>
          </p:nvPr>
        </p:nvSpPr>
        <p:spPr>
          <a:xfrm>
            <a:off x="250825" y="715963"/>
            <a:ext cx="8713788" cy="30956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（ 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）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9.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下列有關歐陽脩的敘述，何者正確？</a:t>
            </a:r>
          </a:p>
          <a:p>
            <a:pPr>
              <a:buFont typeface="Arial" charset="0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字永叔，號醉吟先生，晚號六一居士</a:t>
            </a:r>
          </a:p>
          <a:p>
            <a:pPr>
              <a:buFont typeface="Arial" charset="0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是南宋詩文革命的領袖，反對北宋浮豔晦澀的文風</a:t>
            </a:r>
          </a:p>
          <a:p>
            <a:pPr>
              <a:buFont typeface="Arial" charset="0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力主明道致用，積極提拔後進</a:t>
            </a:r>
          </a:p>
          <a:p>
            <a:pPr>
              <a:buFont typeface="Arial" charset="0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著有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新五代史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舊唐書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》</a:t>
            </a:r>
          </a:p>
        </p:txBody>
      </p:sp>
      <p:sp>
        <p:nvSpPr>
          <p:cNvPr id="128003" name="Rectangle 3"/>
          <p:cNvSpPr>
            <a:spLocks noChangeArrowheads="1"/>
          </p:cNvSpPr>
          <p:nvPr/>
        </p:nvSpPr>
        <p:spPr bwMode="auto">
          <a:xfrm>
            <a:off x="539750" y="692150"/>
            <a:ext cx="79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(C)</a:t>
            </a:r>
          </a:p>
        </p:txBody>
      </p:sp>
      <p:sp>
        <p:nvSpPr>
          <p:cNvPr id="120836" name="Rectangle 3"/>
          <p:cNvSpPr>
            <a:spLocks/>
          </p:cNvSpPr>
          <p:nvPr/>
        </p:nvSpPr>
        <p:spPr bwMode="auto">
          <a:xfrm>
            <a:off x="179388" y="4173538"/>
            <a:ext cx="8785225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kumimoji="0" lang="zh-TW" altLang="zh-TW" b="1">
                <a:latin typeface="標楷體" pitchFamily="65" charset="-120"/>
                <a:ea typeface="標楷體" pitchFamily="65" charset="-120"/>
              </a:rPr>
              <a:t>解析</a:t>
            </a:r>
            <a:r>
              <a:rPr kumimoji="0" lang="zh-TW" altLang="zh-TW">
                <a:latin typeface="標楷體" pitchFamily="65" charset="-120"/>
                <a:ea typeface="標楷體" pitchFamily="65" charset="-120"/>
              </a:rPr>
              <a:t>：</a:t>
            </a:r>
            <a:r>
              <a:rPr kumimoji="0" lang="zh-TW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(A)醉吟先生→</a:t>
            </a:r>
            <a:r>
              <a:rPr kumimoji="0"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醉翁。醉吟先生為白居易。</a:t>
            </a:r>
          </a:p>
          <a:p>
            <a:pPr eaLnBrk="1" hangingPunct="1">
              <a:buFont typeface="Arial" charset="0"/>
              <a:buNone/>
            </a:pPr>
            <a:r>
              <a:rPr kumimoji="0"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(B)</a:t>
            </a:r>
            <a:r>
              <a:rPr kumimoji="0"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是北宋詩文革命的領袖，反對宋初浮豔晦澀的</a:t>
            </a:r>
          </a:p>
          <a:p>
            <a:pPr eaLnBrk="1" hangingPunct="1">
              <a:buFont typeface="Arial" charset="0"/>
              <a:buNone/>
            </a:pPr>
            <a:r>
              <a:rPr kumimoji="0"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文風。</a:t>
            </a:r>
            <a:r>
              <a:rPr kumimoji="0"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(D)《</a:t>
            </a:r>
            <a:r>
              <a:rPr kumimoji="0"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舊唐書</a:t>
            </a:r>
            <a:r>
              <a:rPr kumimoji="0"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》→《</a:t>
            </a:r>
            <a:r>
              <a:rPr kumimoji="0"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新唐書</a:t>
            </a:r>
            <a:r>
              <a:rPr kumimoji="0"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》</a:t>
            </a:r>
            <a:r>
              <a:rPr kumimoji="0"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</a:p>
        </p:txBody>
      </p:sp>
      <p:pic>
        <p:nvPicPr>
          <p:cNvPr id="175109" name="Picture 6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3" grpId="0"/>
      <p:bldP spid="120836" grpId="0"/>
    </p:bld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內容版面配置區 2"/>
          <p:cNvSpPr>
            <a:spLocks noGrp="1"/>
          </p:cNvSpPr>
          <p:nvPr>
            <p:ph idx="4294967295"/>
          </p:nvPr>
        </p:nvSpPr>
        <p:spPr>
          <a:xfrm>
            <a:off x="179388" y="765175"/>
            <a:ext cx="8893175" cy="302418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（ 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）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10.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下列有關韓愈與歐陽脩的比較，何者敘述正確？</a:t>
            </a:r>
          </a:p>
          <a:p>
            <a:pPr>
              <a:buFont typeface="Arial" charset="0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二人皆幼年喪父，由母親撫養授讀</a:t>
            </a:r>
          </a:p>
          <a:p>
            <a:pPr>
              <a:buFont typeface="Arial" charset="0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韓愈詩風清麗婉約，歐陽脩詞風奇險怪誕</a:t>
            </a:r>
          </a:p>
          <a:p>
            <a:pPr>
              <a:buFont typeface="Arial" charset="0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韓愈為唐代古文家，歐陽脩為北宋文壇盟主</a:t>
            </a:r>
          </a:p>
          <a:p>
            <a:pPr>
              <a:buFont typeface="Arial" charset="0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歐陽脩讚譽韓愈：「文起八代之衰，道濟天下之溺。」</a:t>
            </a:r>
          </a:p>
        </p:txBody>
      </p:sp>
      <p:sp>
        <p:nvSpPr>
          <p:cNvPr id="130051" name="Rectangle 3"/>
          <p:cNvSpPr>
            <a:spLocks noChangeArrowheads="1"/>
          </p:cNvSpPr>
          <p:nvPr/>
        </p:nvSpPr>
        <p:spPr bwMode="auto">
          <a:xfrm>
            <a:off x="468313" y="765175"/>
            <a:ext cx="79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(C)</a:t>
            </a:r>
          </a:p>
        </p:txBody>
      </p:sp>
      <p:sp>
        <p:nvSpPr>
          <p:cNvPr id="130052" name="Rectangle 3"/>
          <p:cNvSpPr>
            <a:spLocks/>
          </p:cNvSpPr>
          <p:nvPr/>
        </p:nvSpPr>
        <p:spPr bwMode="auto">
          <a:xfrm>
            <a:off x="250825" y="4724400"/>
            <a:ext cx="822960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buFont typeface="Arial" charset="0"/>
              <a:buNone/>
            </a:pPr>
            <a:r>
              <a:rPr kumimoji="0" lang="zh-TW" altLang="zh-TW" b="1">
                <a:latin typeface="標楷體" pitchFamily="65" charset="-120"/>
                <a:ea typeface="標楷體" pitchFamily="65" charset="-120"/>
              </a:rPr>
              <a:t>解析</a:t>
            </a:r>
            <a:r>
              <a:rPr kumimoji="0" lang="zh-TW" altLang="zh-TW">
                <a:latin typeface="標楷體" pitchFamily="65" charset="-120"/>
                <a:ea typeface="標楷體" pitchFamily="65" charset="-120"/>
              </a:rPr>
              <a:t>：</a:t>
            </a:r>
            <a:r>
              <a:rPr kumimoji="0" lang="zh-TW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(A)</a:t>
            </a:r>
            <a:r>
              <a:rPr kumimoji="0"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韓愈三歲而孤，依靠兄嫂成長。</a:t>
            </a:r>
          </a:p>
          <a:p>
            <a:pPr>
              <a:buFont typeface="Arial" charset="0"/>
              <a:buNone/>
            </a:pPr>
            <a:r>
              <a:rPr kumimoji="0"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(B)</a:t>
            </a:r>
            <a:r>
              <a:rPr kumimoji="0"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韓愈詩風奇險怪誕，歐陽脩詞風清麗婉約。</a:t>
            </a:r>
          </a:p>
          <a:p>
            <a:pPr>
              <a:buFont typeface="Arial" charset="0"/>
              <a:buNone/>
            </a:pPr>
            <a:r>
              <a:rPr kumimoji="0"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(D)</a:t>
            </a:r>
            <a:r>
              <a:rPr kumimoji="0"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歐陽脩→蘇軾。</a:t>
            </a:r>
          </a:p>
        </p:txBody>
      </p:sp>
      <p:pic>
        <p:nvPicPr>
          <p:cNvPr id="176133" name="Picture 6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30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1" grpId="0"/>
      <p:bldP spid="130052" grpId="0"/>
    </p:bld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/>
          </p:cNvSpPr>
          <p:nvPr>
            <p:ph type="title"/>
          </p:nvPr>
        </p:nvSpPr>
        <p:spPr>
          <a:xfrm>
            <a:off x="457200" y="-234950"/>
            <a:ext cx="8229600" cy="1143000"/>
          </a:xfrm>
        </p:spPr>
        <p:txBody>
          <a:bodyPr/>
          <a:lstStyle/>
          <a:p>
            <a:r>
              <a:rPr lang="zh-TW" altLang="en-US" sz="4400" smtClean="0">
                <a:solidFill>
                  <a:schemeClr val="bg1"/>
                </a:solidFill>
              </a:rPr>
              <a:t>二、進階練習</a:t>
            </a:r>
          </a:p>
        </p:txBody>
      </p:sp>
      <p:sp>
        <p:nvSpPr>
          <p:cNvPr id="177155" name="Rectangle 3"/>
          <p:cNvSpPr>
            <a:spLocks noGrp="1"/>
          </p:cNvSpPr>
          <p:nvPr>
            <p:ph type="body" idx="1"/>
          </p:nvPr>
        </p:nvSpPr>
        <p:spPr>
          <a:xfrm>
            <a:off x="590550" y="765175"/>
            <a:ext cx="8229600" cy="31686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　　慶曆六年，歐陽脩先後寫下膾炙人口的</a:t>
            </a:r>
          </a:p>
          <a:p>
            <a:pPr>
              <a:buFont typeface="Arial" charset="0"/>
              <a:buNone/>
            </a:pPr>
            <a:r>
              <a:rPr lang="en-US" altLang="zh-TW" smtClean="0">
                <a:ea typeface="標楷體" pitchFamily="65" charset="-120"/>
              </a:rPr>
              <a:t>〈</a:t>
            </a:r>
            <a:r>
              <a:rPr lang="zh-TW" altLang="en-US" smtClean="0">
                <a:ea typeface="標楷體" pitchFamily="65" charset="-120"/>
              </a:rPr>
              <a:t>豐樂亭記</a:t>
            </a:r>
            <a:r>
              <a:rPr lang="en-US" altLang="zh-TW" smtClean="0">
                <a:ea typeface="標楷體" pitchFamily="65" charset="-120"/>
              </a:rPr>
              <a:t>〉</a:t>
            </a:r>
            <a:r>
              <a:rPr lang="zh-TW" altLang="en-US" smtClean="0">
                <a:ea typeface="標楷體" pitchFamily="65" charset="-120"/>
              </a:rPr>
              <a:t>和</a:t>
            </a:r>
            <a:r>
              <a:rPr lang="en-US" altLang="zh-TW" smtClean="0">
                <a:ea typeface="標楷體" pitchFamily="65" charset="-120"/>
              </a:rPr>
              <a:t>〈</a:t>
            </a:r>
            <a:r>
              <a:rPr lang="zh-TW" altLang="en-US" smtClean="0">
                <a:ea typeface="標楷體" pitchFamily="65" charset="-120"/>
              </a:rPr>
              <a:t>醉翁亭記</a:t>
            </a:r>
            <a:r>
              <a:rPr lang="en-US" altLang="zh-TW" smtClean="0">
                <a:ea typeface="標楷體" pitchFamily="65" charset="-120"/>
              </a:rPr>
              <a:t>〉</a:t>
            </a:r>
            <a:r>
              <a:rPr lang="zh-TW" altLang="en-US" smtClean="0">
                <a:ea typeface="標楷體" pitchFamily="65" charset="-120"/>
              </a:rPr>
              <a:t>，豐樂亭是歐</a:t>
            </a:r>
          </a:p>
          <a:p>
            <a:pPr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陽脩為了紀念發現豐山山腳下的幽谷泉而建</a:t>
            </a:r>
          </a:p>
          <a:p>
            <a:pPr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造的。閱讀下文後，請將這兩篇文章中描寫</a:t>
            </a:r>
          </a:p>
          <a:p>
            <a:pPr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四季的精彩文字，歸納整理於下表。</a:t>
            </a:r>
          </a:p>
        </p:txBody>
      </p:sp>
      <p:pic>
        <p:nvPicPr>
          <p:cNvPr id="177156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3"/>
          <p:cNvSpPr>
            <a:spLocks noGrp="1"/>
          </p:cNvSpPr>
          <p:nvPr>
            <p:ph type="body" idx="1"/>
          </p:nvPr>
        </p:nvSpPr>
        <p:spPr>
          <a:xfrm>
            <a:off x="466725" y="765175"/>
            <a:ext cx="8353425" cy="49688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　　脩之來此，樂其地僻而事簡，又愛其俗之</a:t>
            </a:r>
          </a:p>
          <a:p>
            <a:pPr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安閒。既得斯泉於山谷之間，乃日與滁人仰而</a:t>
            </a:r>
          </a:p>
          <a:p>
            <a:pPr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望山，俯而聽泉，掇　幽芳　而蔭喬木，風霜</a:t>
            </a:r>
          </a:p>
          <a:p>
            <a:pPr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冰雪，刻　露　　清秀，四時之景，無不可愛</a:t>
            </a:r>
          </a:p>
          <a:p>
            <a:pPr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。　　　　　（節錄自歐陽脩</a:t>
            </a:r>
            <a:r>
              <a:rPr lang="en-US" altLang="zh-TW" smtClean="0">
                <a:ea typeface="標楷體" pitchFamily="65" charset="-120"/>
              </a:rPr>
              <a:t>〈</a:t>
            </a:r>
            <a:r>
              <a:rPr lang="zh-TW" altLang="en-US" smtClean="0">
                <a:ea typeface="標楷體" pitchFamily="65" charset="-120"/>
              </a:rPr>
              <a:t>豐樂亭記</a:t>
            </a:r>
            <a:r>
              <a:rPr lang="en-US" altLang="zh-TW" smtClean="0">
                <a:ea typeface="標楷體" pitchFamily="65" charset="-120"/>
              </a:rPr>
              <a:t>〉</a:t>
            </a:r>
            <a:r>
              <a:rPr lang="zh-TW" altLang="en-US" smtClean="0">
                <a:ea typeface="標楷體" pitchFamily="65" charset="-120"/>
              </a:rPr>
              <a:t>）</a:t>
            </a:r>
            <a:endParaRPr lang="en-US" altLang="zh-TW" smtClean="0">
              <a:ea typeface="標楷體" pitchFamily="65" charset="-120"/>
            </a:endParaRPr>
          </a:p>
          <a:p>
            <a:pPr>
              <a:buFont typeface="Arial" charset="0"/>
              <a:buNone/>
            </a:pPr>
            <a:endParaRPr lang="zh-TW" altLang="en-US" smtClean="0">
              <a:ea typeface="標楷體" pitchFamily="65" charset="-120"/>
            </a:endParaRPr>
          </a:p>
          <a:p>
            <a:pPr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掇　幽芳：採摘幽香的花草。</a:t>
            </a:r>
          </a:p>
          <a:p>
            <a:pPr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刻　露　：清楚的顯露出來。</a:t>
            </a:r>
          </a:p>
        </p:txBody>
      </p:sp>
      <p:grpSp>
        <p:nvGrpSpPr>
          <p:cNvPr id="178179" name="Group 11"/>
          <p:cNvGrpSpPr>
            <a:grpSpLocks/>
          </p:cNvGrpSpPr>
          <p:nvPr/>
        </p:nvGrpSpPr>
        <p:grpSpPr bwMode="auto">
          <a:xfrm>
            <a:off x="2197100" y="2638425"/>
            <a:ext cx="431800" cy="431800"/>
            <a:chOff x="1020" y="1979"/>
            <a:chExt cx="272" cy="272"/>
          </a:xfrm>
        </p:grpSpPr>
        <p:sp>
          <p:nvSpPr>
            <p:cNvPr id="178200" name="Text Box 5"/>
            <p:cNvSpPr txBox="1">
              <a:spLocks noChangeArrowheads="1"/>
            </p:cNvSpPr>
            <p:nvPr/>
          </p:nvSpPr>
          <p:spPr bwMode="auto">
            <a:xfrm>
              <a:off x="1020" y="1979"/>
              <a:ext cx="231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latin typeface="Arial" charset="0"/>
                  <a:ea typeface="標楷體" pitchFamily="65" charset="-120"/>
                </a:rPr>
                <a:t>ㄎㄜ</a:t>
              </a:r>
            </a:p>
          </p:txBody>
        </p:sp>
        <p:pic>
          <p:nvPicPr>
            <p:cNvPr id="178201" name="Picture 7" descr="黑-四聲-小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" y="2069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8180" name="Group 12"/>
          <p:cNvGrpSpPr>
            <a:grpSpLocks/>
          </p:cNvGrpSpPr>
          <p:nvPr/>
        </p:nvGrpSpPr>
        <p:grpSpPr bwMode="auto">
          <a:xfrm>
            <a:off x="4205288" y="1917700"/>
            <a:ext cx="438150" cy="792163"/>
            <a:chOff x="2604" y="1525"/>
            <a:chExt cx="276" cy="499"/>
          </a:xfrm>
        </p:grpSpPr>
        <p:sp>
          <p:nvSpPr>
            <p:cNvPr id="178198" name="Text Box 4"/>
            <p:cNvSpPr txBox="1">
              <a:spLocks noChangeArrowheads="1"/>
            </p:cNvSpPr>
            <p:nvPr/>
          </p:nvSpPr>
          <p:spPr bwMode="auto">
            <a:xfrm>
              <a:off x="2604" y="1525"/>
              <a:ext cx="231" cy="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latin typeface="Arial" charset="0"/>
                  <a:ea typeface="標楷體" pitchFamily="65" charset="-120"/>
                </a:rPr>
                <a:t>ㄉㄨㄛ</a:t>
              </a:r>
            </a:p>
          </p:txBody>
        </p:sp>
        <p:pic>
          <p:nvPicPr>
            <p:cNvPr id="178199" name="Picture 8" descr="黑-二聲-小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4" y="1661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8181" name="Group 10"/>
          <p:cNvGrpSpPr>
            <a:grpSpLocks/>
          </p:cNvGrpSpPr>
          <p:nvPr/>
        </p:nvGrpSpPr>
        <p:grpSpPr bwMode="auto">
          <a:xfrm>
            <a:off x="2987675" y="2638425"/>
            <a:ext cx="431800" cy="431800"/>
            <a:chOff x="1383" y="1979"/>
            <a:chExt cx="272" cy="272"/>
          </a:xfrm>
        </p:grpSpPr>
        <p:sp>
          <p:nvSpPr>
            <p:cNvPr id="178196" name="Text Box 6"/>
            <p:cNvSpPr txBox="1">
              <a:spLocks noChangeArrowheads="1"/>
            </p:cNvSpPr>
            <p:nvPr/>
          </p:nvSpPr>
          <p:spPr bwMode="auto">
            <a:xfrm>
              <a:off x="1383" y="1979"/>
              <a:ext cx="231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latin typeface="Arial" charset="0"/>
                  <a:ea typeface="標楷體" pitchFamily="65" charset="-120"/>
                </a:rPr>
                <a:t>ㄌㄡ</a:t>
              </a:r>
            </a:p>
          </p:txBody>
        </p:sp>
        <p:pic>
          <p:nvPicPr>
            <p:cNvPr id="178197" name="Picture 9" descr="黑-四聲-小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" y="2069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8182" name="Picture 13" descr="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636838"/>
            <a:ext cx="3603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8183" name="Picture 14" descr="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060575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8184" name="Picture 15" descr="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013325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8185" name="Picture 16" descr="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365625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8186" name="Group 17"/>
          <p:cNvGrpSpPr>
            <a:grpSpLocks/>
          </p:cNvGrpSpPr>
          <p:nvPr/>
        </p:nvGrpSpPr>
        <p:grpSpPr bwMode="auto">
          <a:xfrm>
            <a:off x="971550" y="4294188"/>
            <a:ext cx="438150" cy="792162"/>
            <a:chOff x="2604" y="1525"/>
            <a:chExt cx="276" cy="499"/>
          </a:xfrm>
        </p:grpSpPr>
        <p:sp>
          <p:nvSpPr>
            <p:cNvPr id="178194" name="Text Box 18"/>
            <p:cNvSpPr txBox="1">
              <a:spLocks noChangeArrowheads="1"/>
            </p:cNvSpPr>
            <p:nvPr/>
          </p:nvSpPr>
          <p:spPr bwMode="auto">
            <a:xfrm>
              <a:off x="2604" y="1525"/>
              <a:ext cx="231" cy="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latin typeface="Arial" charset="0"/>
                  <a:ea typeface="標楷體" pitchFamily="65" charset="-120"/>
                </a:rPr>
                <a:t>ㄉㄨㄛ</a:t>
              </a:r>
            </a:p>
          </p:txBody>
        </p:sp>
        <p:pic>
          <p:nvPicPr>
            <p:cNvPr id="178195" name="Picture 19" descr="黑-二聲-小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4" y="1661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8187" name="Group 20"/>
          <p:cNvGrpSpPr>
            <a:grpSpLocks/>
          </p:cNvGrpSpPr>
          <p:nvPr/>
        </p:nvGrpSpPr>
        <p:grpSpPr bwMode="auto">
          <a:xfrm>
            <a:off x="900113" y="4941888"/>
            <a:ext cx="431800" cy="431800"/>
            <a:chOff x="1020" y="1979"/>
            <a:chExt cx="272" cy="272"/>
          </a:xfrm>
        </p:grpSpPr>
        <p:sp>
          <p:nvSpPr>
            <p:cNvPr id="178192" name="Text Box 21"/>
            <p:cNvSpPr txBox="1">
              <a:spLocks noChangeArrowheads="1"/>
            </p:cNvSpPr>
            <p:nvPr/>
          </p:nvSpPr>
          <p:spPr bwMode="auto">
            <a:xfrm>
              <a:off x="1020" y="1979"/>
              <a:ext cx="231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latin typeface="Arial" charset="0"/>
                  <a:ea typeface="標楷體" pitchFamily="65" charset="-120"/>
                </a:rPr>
                <a:t>ㄎㄜ</a:t>
              </a:r>
            </a:p>
          </p:txBody>
        </p:sp>
        <p:pic>
          <p:nvPicPr>
            <p:cNvPr id="178193" name="Picture 22" descr="黑-四聲-小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" y="2069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8188" name="Group 23"/>
          <p:cNvGrpSpPr>
            <a:grpSpLocks/>
          </p:cNvGrpSpPr>
          <p:nvPr/>
        </p:nvGrpSpPr>
        <p:grpSpPr bwMode="auto">
          <a:xfrm>
            <a:off x="1763713" y="4941888"/>
            <a:ext cx="431800" cy="431800"/>
            <a:chOff x="1383" y="1979"/>
            <a:chExt cx="272" cy="272"/>
          </a:xfrm>
        </p:grpSpPr>
        <p:sp>
          <p:nvSpPr>
            <p:cNvPr id="178190" name="Text Box 24"/>
            <p:cNvSpPr txBox="1">
              <a:spLocks noChangeArrowheads="1"/>
            </p:cNvSpPr>
            <p:nvPr/>
          </p:nvSpPr>
          <p:spPr bwMode="auto">
            <a:xfrm>
              <a:off x="1383" y="1979"/>
              <a:ext cx="231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latin typeface="Arial" charset="0"/>
                  <a:ea typeface="標楷體" pitchFamily="65" charset="-120"/>
                </a:rPr>
                <a:t>ㄌㄡ</a:t>
              </a:r>
            </a:p>
          </p:txBody>
        </p:sp>
        <p:pic>
          <p:nvPicPr>
            <p:cNvPr id="178191" name="Picture 25" descr="黑-四聲-小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" y="2069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8189" name="Picture 27" descr="下一頁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2827" name="Group 59"/>
          <p:cNvGraphicFramePr>
            <a:graphicFrameLocks noGrp="1"/>
          </p:cNvGraphicFramePr>
          <p:nvPr>
            <p:ph/>
          </p:nvPr>
        </p:nvGraphicFramePr>
        <p:xfrm>
          <a:off x="71438" y="1052513"/>
          <a:ext cx="8893175" cy="4706937"/>
        </p:xfrm>
        <a:graphic>
          <a:graphicData uri="http://schemas.openxmlformats.org/drawingml/2006/table">
            <a:tbl>
              <a:tblPr/>
              <a:tblGrid>
                <a:gridCol w="684212"/>
                <a:gridCol w="3744913"/>
                <a:gridCol w="4464050"/>
              </a:tblGrid>
              <a:tr h="57915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TW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標楷體" pitchFamily="65" charset="-12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〈</a:t>
                      </a:r>
                      <a:r>
                        <a:rPr kumimoji="0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醉翁亭記</a:t>
                      </a:r>
                      <a:r>
                        <a:rPr kumimoji="0" lang="en-US" altLang="zh-TW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〉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〈</a:t>
                      </a:r>
                      <a:r>
                        <a:rPr kumimoji="0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豐樂亭記</a:t>
                      </a:r>
                      <a:r>
                        <a:rPr kumimoji="0" lang="en-US" altLang="zh-TW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〉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10319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春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野芳發而幽香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19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夏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佳木秀而繁陰　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19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秋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風霜高潔　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19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冬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水落而石出者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72817" name="Rectangle 49"/>
          <p:cNvSpPr>
            <a:spLocks noChangeArrowheads="1"/>
          </p:cNvSpPr>
          <p:nvPr/>
        </p:nvSpPr>
        <p:spPr bwMode="auto">
          <a:xfrm>
            <a:off x="6011863" y="1844675"/>
            <a:ext cx="1403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buFont typeface="Arial" charset="0"/>
              <a:buNone/>
            </a:pPr>
            <a:r>
              <a:rPr kumimoji="0" lang="zh-TW" altLang="en-US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掇幽芳</a:t>
            </a:r>
          </a:p>
        </p:txBody>
      </p:sp>
      <p:sp>
        <p:nvSpPr>
          <p:cNvPr id="672818" name="Rectangle 50"/>
          <p:cNvSpPr>
            <a:spLocks noChangeArrowheads="1"/>
          </p:cNvSpPr>
          <p:nvPr/>
        </p:nvSpPr>
        <p:spPr bwMode="auto">
          <a:xfrm>
            <a:off x="6084888" y="2924175"/>
            <a:ext cx="1403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蔭喬木</a:t>
            </a:r>
          </a:p>
        </p:txBody>
      </p:sp>
      <p:sp>
        <p:nvSpPr>
          <p:cNvPr id="672819" name="Rectangle 51"/>
          <p:cNvSpPr>
            <a:spLocks noChangeArrowheads="1"/>
          </p:cNvSpPr>
          <p:nvPr/>
        </p:nvSpPr>
        <p:spPr bwMode="auto">
          <a:xfrm>
            <a:off x="6300788" y="3860800"/>
            <a:ext cx="996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風霜</a:t>
            </a:r>
          </a:p>
        </p:txBody>
      </p:sp>
      <p:sp>
        <p:nvSpPr>
          <p:cNvPr id="672820" name="Rectangle 52"/>
          <p:cNvSpPr>
            <a:spLocks noChangeArrowheads="1"/>
          </p:cNvSpPr>
          <p:nvPr/>
        </p:nvSpPr>
        <p:spPr bwMode="auto">
          <a:xfrm>
            <a:off x="6311900" y="4940300"/>
            <a:ext cx="996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冰雪</a:t>
            </a:r>
          </a:p>
        </p:txBody>
      </p:sp>
      <p:pic>
        <p:nvPicPr>
          <p:cNvPr id="179233" name="Picture 60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72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72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72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72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2817" grpId="0"/>
      <p:bldP spid="672818" grpId="0"/>
      <p:bldP spid="672819" grpId="0"/>
      <p:bldP spid="672820" grpId="0"/>
    </p:bld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3"/>
          <p:cNvSpPr>
            <a:spLocks noGrp="1"/>
          </p:cNvSpPr>
          <p:nvPr>
            <p:ph type="body" idx="1"/>
          </p:nvPr>
        </p:nvSpPr>
        <p:spPr>
          <a:xfrm>
            <a:off x="457200" y="836613"/>
            <a:ext cx="8229600" cy="45259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zh-TW" b="1" smtClean="0">
                <a:ea typeface="標楷體" pitchFamily="65" charset="-120"/>
              </a:rPr>
              <a:t>〈</a:t>
            </a:r>
            <a:r>
              <a:rPr lang="zh-TW" altLang="en-US" b="1" smtClean="0">
                <a:ea typeface="標楷體" pitchFamily="65" charset="-120"/>
              </a:rPr>
              <a:t>豐樂亭記</a:t>
            </a:r>
            <a:r>
              <a:rPr lang="en-US" altLang="zh-TW" b="1" smtClean="0">
                <a:ea typeface="標楷體" pitchFamily="65" charset="-120"/>
              </a:rPr>
              <a:t>〉</a:t>
            </a:r>
          </a:p>
          <a:p>
            <a:pPr>
              <a:buFont typeface="Arial" charset="0"/>
              <a:buNone/>
            </a:pPr>
            <a:r>
              <a:rPr lang="en-US" altLang="zh-TW" smtClean="0">
                <a:ea typeface="標楷體" pitchFamily="65" charset="-120"/>
              </a:rPr>
              <a:t>【</a:t>
            </a:r>
            <a:r>
              <a:rPr lang="zh-TW" altLang="en-US" smtClean="0">
                <a:ea typeface="標楷體" pitchFamily="65" charset="-120"/>
              </a:rPr>
              <a:t>語譯</a:t>
            </a:r>
            <a:r>
              <a:rPr lang="en-US" altLang="zh-TW" smtClean="0">
                <a:ea typeface="標楷體" pitchFamily="65" charset="-120"/>
              </a:rPr>
              <a:t>】</a:t>
            </a:r>
            <a:r>
              <a:rPr lang="zh-TW" altLang="en-US" smtClean="0">
                <a:ea typeface="標楷體" pitchFamily="65" charset="-120"/>
              </a:rPr>
              <a:t>我（歐陽脩）來到這裡，喜歡它地</a:t>
            </a:r>
          </a:p>
          <a:p>
            <a:pPr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方僻靜而公事清簡，又愛它風俗安適悠閒。</a:t>
            </a:r>
          </a:p>
          <a:p>
            <a:pPr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既然已經在山谷間找到這樣的甘泉，便每天</a:t>
            </a:r>
          </a:p>
          <a:p>
            <a:pPr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同滁州的人士來遊賞，抬頭望山，低首聽泉</a:t>
            </a:r>
          </a:p>
          <a:p>
            <a:pPr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，春天採摘幽香的花草，夏天在茂密的喬木</a:t>
            </a:r>
          </a:p>
          <a:p>
            <a:pPr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樹蔭下乘涼，秋天迎著風霜，冬天賞玩冰雪</a:t>
            </a:r>
          </a:p>
          <a:p>
            <a:pPr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，秋冬的刻削裸露，春夏的清幽秀茂，四季</a:t>
            </a:r>
          </a:p>
          <a:p>
            <a:pPr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的風光，無一不令人喜愛。</a:t>
            </a:r>
          </a:p>
        </p:txBody>
      </p:sp>
      <p:pic>
        <p:nvPicPr>
          <p:cNvPr id="180227" name="Picture 5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圖片 1" descr="2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14288"/>
            <a:ext cx="9029700" cy="636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矩形 2"/>
          <p:cNvSpPr>
            <a:spLocks noChangeArrowheads="1"/>
          </p:cNvSpPr>
          <p:nvPr/>
        </p:nvSpPr>
        <p:spPr bwMode="auto">
          <a:xfrm>
            <a:off x="8450263" y="26988"/>
            <a:ext cx="738187" cy="683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 2" pitchFamily="18" charset="2"/>
              <a:buChar char=""/>
              <a:defRPr sz="32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0000"/>
              <a:buFont typeface="Wingdings 2" pitchFamily="18" charset="2"/>
              <a:buChar char="³"/>
              <a:defRPr sz="28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B9B57"/>
              </a:buClr>
              <a:buSzPct val="6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B7396"/>
              </a:buClr>
              <a:buSzPct val="45000"/>
              <a:buFont typeface="Wingdings 2" pitchFamily="18" charset="2"/>
              <a:buChar char="¯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800" b="1">
                <a:solidFill>
                  <a:srgbClr val="0000FF"/>
                </a:solidFill>
                <a:latin typeface="Arial" pitchFamily="34" charset="0"/>
                <a:ea typeface="微軟正黑體" pitchFamily="34" charset="-120"/>
              </a:rPr>
              <a:t>醉翁之意不在酒  衍義     古：山水樂趣領會在心裡，寄託在酒中</a:t>
            </a:r>
            <a:endParaRPr lang="en-US" altLang="zh-TW" sz="1800" b="1">
              <a:solidFill>
                <a:srgbClr val="0000FF"/>
              </a:solidFill>
              <a:latin typeface="Arial" pitchFamily="34" charset="0"/>
              <a:ea typeface="微軟正黑體" pitchFamily="34" charset="-12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800" b="1">
                <a:solidFill>
                  <a:srgbClr val="0000FF"/>
                </a:solidFill>
                <a:latin typeface="Arial" pitchFamily="34" charset="0"/>
                <a:ea typeface="微軟正黑體" pitchFamily="34" charset="-120"/>
              </a:rPr>
              <a:t>                                        今：別有用心</a:t>
            </a:r>
            <a:endParaRPr lang="zh-TW" altLang="en-US" sz="180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31748" name="Rectangle 3"/>
          <p:cNvSpPr txBox="1">
            <a:spLocks/>
          </p:cNvSpPr>
          <p:nvPr/>
        </p:nvSpPr>
        <p:spPr bwMode="auto">
          <a:xfrm>
            <a:off x="3059113" y="26988"/>
            <a:ext cx="576262" cy="536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/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 2" pitchFamily="18" charset="2"/>
              <a:buChar char=""/>
              <a:defRPr sz="32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0000"/>
              <a:buFont typeface="Wingdings 2" pitchFamily="18" charset="2"/>
              <a:buChar char="³"/>
              <a:defRPr sz="28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B9B57"/>
              </a:buClr>
              <a:buSzPct val="6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B7396"/>
              </a:buClr>
              <a:buSzPct val="45000"/>
              <a:buFont typeface="Wingdings 2" pitchFamily="18" charset="2"/>
              <a:buChar char="¯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9pPr>
          </a:lstStyle>
          <a:p>
            <a:r>
              <a:rPr kumimoji="0" lang="zh-TW" altLang="zh-TW" sz="2000" b="1">
                <a:solidFill>
                  <a:srgbClr val="FF0000"/>
                </a:solidFill>
                <a:ea typeface="標楷體" pitchFamily="65" charset="-120"/>
              </a:rPr>
              <a:t>描繪醉翁亭山間朝暮、四季的不同景色。</a:t>
            </a:r>
          </a:p>
        </p:txBody>
      </p:sp>
      <p:sp>
        <p:nvSpPr>
          <p:cNvPr id="31749" name="文字方塊 6"/>
          <p:cNvSpPr txBox="1">
            <a:spLocks noChangeArrowheads="1"/>
          </p:cNvSpPr>
          <p:nvPr/>
        </p:nvSpPr>
        <p:spPr bwMode="auto">
          <a:xfrm>
            <a:off x="3635375" y="139700"/>
            <a:ext cx="192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 2" pitchFamily="18" charset="2"/>
              <a:buChar char=""/>
              <a:defRPr sz="32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0000"/>
              <a:buFont typeface="Wingdings 2" pitchFamily="18" charset="2"/>
              <a:buChar char="³"/>
              <a:defRPr sz="28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B9B57"/>
              </a:buClr>
              <a:buSzPct val="6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B7396"/>
              </a:buClr>
              <a:buSzPct val="45000"/>
              <a:buFont typeface="Wingdings 2" pitchFamily="18" charset="2"/>
              <a:buChar char="¯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800" b="1">
                <a:solidFill>
                  <a:srgbClr val="9900FF"/>
                </a:solidFill>
                <a:latin typeface="Arial" pitchFamily="34" charset="0"/>
              </a:rPr>
              <a:t>琅邪山朝暮</a:t>
            </a:r>
            <a:r>
              <a:rPr lang="zh-TW" altLang="zh-TW" sz="1800" b="1">
                <a:solidFill>
                  <a:srgbClr val="9900FF"/>
                </a:solidFill>
                <a:latin typeface="Arial" pitchFamily="34" charset="0"/>
              </a:rPr>
              <a:t>之美</a:t>
            </a:r>
            <a:endParaRPr lang="zh-TW" altLang="en-US" sz="1800" b="1">
              <a:solidFill>
                <a:srgbClr val="9900FF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81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Picture 9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44975"/>
            <a:ext cx="91440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51" name="Rectangle 2"/>
          <p:cNvSpPr>
            <a:spLocks noGrp="1"/>
          </p:cNvSpPr>
          <p:nvPr>
            <p:ph type="title"/>
          </p:nvPr>
        </p:nvSpPr>
        <p:spPr>
          <a:xfrm>
            <a:off x="457200" y="-242888"/>
            <a:ext cx="8229600" cy="1143001"/>
          </a:xfrm>
        </p:spPr>
        <p:txBody>
          <a:bodyPr/>
          <a:lstStyle/>
          <a:p>
            <a:r>
              <a:rPr lang="zh-TW" altLang="en-US" sz="4400" smtClean="0">
                <a:solidFill>
                  <a:schemeClr val="bg1"/>
                </a:solidFill>
              </a:rPr>
              <a:t>三、寫作練習</a:t>
            </a:r>
          </a:p>
        </p:txBody>
      </p:sp>
      <p:sp>
        <p:nvSpPr>
          <p:cNvPr id="181252" name="Rectangle 3"/>
          <p:cNvSpPr>
            <a:spLocks noGrp="1"/>
          </p:cNvSpPr>
          <p:nvPr>
            <p:ph type="body" idx="1"/>
          </p:nvPr>
        </p:nvSpPr>
        <p:spPr>
          <a:xfrm>
            <a:off x="250825" y="836613"/>
            <a:ext cx="8820150" cy="5318125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　　歐陽脩自云「飲少輒醉，而年又最高」，故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號醉翁；王維潛心佛學，取字摩詰　；陶淵明因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宅邊有五柳樹，故號五柳先生。同學不妨也為自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己取個別名、外號，或抒寫心境，或用以自期，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請以「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請叫我○○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」為題，進行散文創作。文長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不得少於三百字。</a:t>
            </a:r>
          </a:p>
        </p:txBody>
      </p:sp>
      <p:sp>
        <p:nvSpPr>
          <p:cNvPr id="181253" name="Rectangle 4"/>
          <p:cNvSpPr>
            <a:spLocks noChangeArrowheads="1"/>
          </p:cNvSpPr>
          <p:nvPr/>
        </p:nvSpPr>
        <p:spPr bwMode="auto">
          <a:xfrm>
            <a:off x="574675" y="4981575"/>
            <a:ext cx="8496300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lnSpc>
                <a:spcPct val="90000"/>
              </a:lnSpc>
              <a:buFont typeface="Arial" charset="0"/>
              <a:buNone/>
            </a:pPr>
            <a:r>
              <a:rPr kumimoji="0" lang="zh-TW" altLang="en-US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取字摩詰</a:t>
            </a:r>
            <a:r>
              <a:rPr kumimoji="0" lang="zh-TW" altLang="en-US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：王維母親喜讀</a:t>
            </a:r>
            <a:r>
              <a:rPr kumimoji="0" lang="en-US" altLang="zh-TW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《</a:t>
            </a:r>
            <a:r>
              <a:rPr kumimoji="0" lang="zh-TW" altLang="en-US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維摩詰經</a:t>
            </a:r>
            <a:r>
              <a:rPr kumimoji="0" lang="en-US" altLang="zh-TW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》</a:t>
            </a:r>
            <a:r>
              <a:rPr kumimoji="0" lang="zh-TW" altLang="en-US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，「維摩詰」乃音譯，意為「淨名」、「無垢稱」。</a:t>
            </a:r>
          </a:p>
        </p:txBody>
      </p:sp>
      <p:grpSp>
        <p:nvGrpSpPr>
          <p:cNvPr id="181254" name="Group 8"/>
          <p:cNvGrpSpPr>
            <a:grpSpLocks/>
          </p:cNvGrpSpPr>
          <p:nvPr/>
        </p:nvGrpSpPr>
        <p:grpSpPr bwMode="auto">
          <a:xfrm>
            <a:off x="6443663" y="1341438"/>
            <a:ext cx="431800" cy="576262"/>
            <a:chOff x="3969" y="981"/>
            <a:chExt cx="272" cy="363"/>
          </a:xfrm>
        </p:grpSpPr>
        <p:sp>
          <p:nvSpPr>
            <p:cNvPr id="181256" name="Text Box 6"/>
            <p:cNvSpPr txBox="1">
              <a:spLocks noChangeArrowheads="1"/>
            </p:cNvSpPr>
            <p:nvPr/>
          </p:nvSpPr>
          <p:spPr bwMode="auto">
            <a:xfrm>
              <a:off x="3969" y="981"/>
              <a:ext cx="231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latin typeface="Arial" charset="0"/>
                  <a:ea typeface="標楷體" pitchFamily="65" charset="-120"/>
                </a:rPr>
                <a:t>ㄐㄧㄝ</a:t>
              </a:r>
            </a:p>
          </p:txBody>
        </p:sp>
        <p:pic>
          <p:nvPicPr>
            <p:cNvPr id="181257" name="Picture 7" descr="黑-二聲-小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5" y="1117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1255" name="Picture 12" descr="下一頁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3"/>
          <p:cNvSpPr>
            <a:spLocks noGrp="1"/>
          </p:cNvSpPr>
          <p:nvPr>
            <p:ph type="body" idx="1"/>
          </p:nvPr>
        </p:nvSpPr>
        <p:spPr>
          <a:xfrm>
            <a:off x="395288" y="765175"/>
            <a:ext cx="8578850" cy="36004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作法提示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：</a:t>
            </a:r>
          </a:p>
          <a:p>
            <a:pPr>
              <a:buFont typeface="Arial" charset="0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此並非「綽　號」，因此思考方向要能以展現個人心境與理想為主。</a:t>
            </a:r>
          </a:p>
          <a:p>
            <a:pPr>
              <a:buFont typeface="Arial" charset="0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注意別名、外號與自我特徵或個性之間的邏輯性，敘述原因須合情合理。</a:t>
            </a:r>
          </a:p>
          <a:p>
            <a:pPr>
              <a:buFont typeface="Arial" charset="0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請避免使用不雅的稱號。</a:t>
            </a:r>
          </a:p>
        </p:txBody>
      </p:sp>
      <p:grpSp>
        <p:nvGrpSpPr>
          <p:cNvPr id="182275" name="Group 6"/>
          <p:cNvGrpSpPr>
            <a:grpSpLocks/>
          </p:cNvGrpSpPr>
          <p:nvPr/>
        </p:nvGrpSpPr>
        <p:grpSpPr bwMode="auto">
          <a:xfrm>
            <a:off x="2925763" y="1341438"/>
            <a:ext cx="431800" cy="576262"/>
            <a:chOff x="1791" y="1026"/>
            <a:chExt cx="272" cy="363"/>
          </a:xfrm>
        </p:grpSpPr>
        <p:sp>
          <p:nvSpPr>
            <p:cNvPr id="182277" name="Text Box 4"/>
            <p:cNvSpPr txBox="1">
              <a:spLocks noChangeArrowheads="1"/>
            </p:cNvSpPr>
            <p:nvPr/>
          </p:nvSpPr>
          <p:spPr bwMode="auto">
            <a:xfrm>
              <a:off x="1791" y="1026"/>
              <a:ext cx="231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latin typeface="Arial" charset="0"/>
                  <a:ea typeface="標楷體" pitchFamily="65" charset="-120"/>
                </a:rPr>
                <a:t>ㄔㄨㄛ</a:t>
              </a:r>
            </a:p>
          </p:txBody>
        </p:sp>
        <p:pic>
          <p:nvPicPr>
            <p:cNvPr id="182278" name="Picture 5" descr="黑-四聲-小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" y="1207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2276" name="Picture 8" descr="下一頁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/>
          </p:cNvSpPr>
          <p:nvPr>
            <p:ph type="title"/>
          </p:nvPr>
        </p:nvSpPr>
        <p:spPr>
          <a:xfrm>
            <a:off x="457200" y="-242888"/>
            <a:ext cx="8229600" cy="1143001"/>
          </a:xfrm>
        </p:spPr>
        <p:txBody>
          <a:bodyPr/>
          <a:lstStyle/>
          <a:p>
            <a:r>
              <a:rPr lang="zh-TW" altLang="en-US" sz="4400" smtClean="0">
                <a:solidFill>
                  <a:schemeClr val="bg1"/>
                </a:solidFill>
              </a:rPr>
              <a:t>參考範例</a:t>
            </a:r>
          </a:p>
        </p:txBody>
      </p:sp>
      <p:sp>
        <p:nvSpPr>
          <p:cNvPr id="183299" name="Rectangle 3"/>
          <p:cNvSpPr>
            <a:spLocks noGrp="1"/>
          </p:cNvSpPr>
          <p:nvPr>
            <p:ph type="body" idx="1"/>
          </p:nvPr>
        </p:nvSpPr>
        <p:spPr>
          <a:xfrm>
            <a:off x="250825" y="692150"/>
            <a:ext cx="8785225" cy="5616575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請叫我「歡喜佛」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　　請叫我「歡喜佛」吧！一個人的生命中所追</a:t>
            </a:r>
          </a:p>
          <a:p>
            <a:pPr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求最大幸福莫過於歡歡喜喜、圓圓滿滿的一生，</a:t>
            </a:r>
          </a:p>
          <a:p>
            <a:pPr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「歡喜佛」給人那種不拘小節、不受世俗牽絆的</a:t>
            </a:r>
          </a:p>
          <a:p>
            <a:pPr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個性和隨性自得的人生態度是我非常欣賞的。</a:t>
            </a:r>
          </a:p>
          <a:p>
            <a:pPr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　　很多人看見「歡喜佛」時，心情總會放鬆，</a:t>
            </a:r>
          </a:p>
          <a:p>
            <a:pPr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「歡喜佛」率真的笑讓人變得坦然。我也希望我</a:t>
            </a:r>
          </a:p>
          <a:p>
            <a:pPr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這「歡喜佛」能把我的歡喜散發出去，即使心中</a:t>
            </a:r>
          </a:p>
          <a:p>
            <a:pPr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不愉悅的人也變得跟我一樣笑口常開，能體悟到</a:t>
            </a:r>
          </a:p>
          <a:p>
            <a:pPr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人生這短暫的一遭何不開開心心的過。</a:t>
            </a:r>
          </a:p>
        </p:txBody>
      </p:sp>
      <p:pic>
        <p:nvPicPr>
          <p:cNvPr id="183300" name="Picture 6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3"/>
          <p:cNvSpPr>
            <a:spLocks noGrp="1"/>
          </p:cNvSpPr>
          <p:nvPr>
            <p:ph type="body" idx="1"/>
          </p:nvPr>
        </p:nvSpPr>
        <p:spPr>
          <a:xfrm>
            <a:off x="179388" y="774700"/>
            <a:ext cx="8785225" cy="4525963"/>
          </a:xfrm>
        </p:spPr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　　我這「歡喜佛」可是很率性的，做自己真正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想做的事，往自己心中的理想邁進。在「歡喜佛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」心中於喜愛的東西會視為珍貴的寶，絕不會因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外界的衡量價值而改變。我還希望我能達到「歡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喜佛」清心寡欲的境界，對一切事情一笑置之，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多麼的豪邁啊！所以請叫我「歡喜佛」吧！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                                  (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陳依菱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pic>
        <p:nvPicPr>
          <p:cNvPr id="184323" name="Picture 6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755650" y="1628775"/>
            <a:ext cx="7772400" cy="1470025"/>
          </a:xfrm>
        </p:spPr>
        <p:txBody>
          <a:bodyPr/>
          <a:lstStyle/>
          <a:p>
            <a:pPr eaLnBrk="1" hangingPunct="1"/>
            <a:r>
              <a:rPr lang="zh-TW" altLang="en-US" sz="6000" smtClean="0">
                <a:solidFill>
                  <a:schemeClr val="tx1"/>
                </a:solidFill>
              </a:rPr>
              <a:t>八、統測精選</a:t>
            </a:r>
          </a:p>
        </p:txBody>
      </p:sp>
      <p:pic>
        <p:nvPicPr>
          <p:cNvPr id="185347" name="Picture 5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3"/>
          <p:cNvSpPr>
            <a:spLocks noGrp="1"/>
          </p:cNvSpPr>
          <p:nvPr>
            <p:ph type="body" idx="1"/>
          </p:nvPr>
        </p:nvSpPr>
        <p:spPr>
          <a:xfrm>
            <a:off x="323850" y="765175"/>
            <a:ext cx="8507413" cy="31686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下列文句的「而」，何者表示語意轉折，相當於「但是」之意？　</a:t>
            </a:r>
          </a:p>
          <a:p>
            <a:pPr>
              <a:buFont typeface="Arial" charset="0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簡能「而」任之，擇善而從之　</a:t>
            </a:r>
          </a:p>
          <a:p>
            <a:pPr>
              <a:buFont typeface="Arial" charset="0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道之以政，齊之以刑，民免「而」無恥　</a:t>
            </a:r>
          </a:p>
          <a:p>
            <a:pPr>
              <a:buFont typeface="Arial" charset="0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女娃游于東海，溺「而」不返，故為精衛　</a:t>
            </a:r>
          </a:p>
          <a:p>
            <a:pPr>
              <a:buFont typeface="Arial" charset="0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樹林陰翳，鳴聲上下，遊人去「而」禽鳥樂也         </a:t>
            </a:r>
          </a:p>
          <a:p>
            <a:pPr>
              <a:buFont typeface="Arial" charset="0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                              ﹝97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統測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﹞</a:t>
            </a:r>
          </a:p>
        </p:txBody>
      </p:sp>
      <p:sp>
        <p:nvSpPr>
          <p:cNvPr id="162821" name="Rectangle 5"/>
          <p:cNvSpPr>
            <a:spLocks noChangeArrowheads="1"/>
          </p:cNvSpPr>
          <p:nvPr/>
        </p:nvSpPr>
        <p:spPr bwMode="auto">
          <a:xfrm>
            <a:off x="611188" y="4725988"/>
            <a:ext cx="20129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buFont typeface="Arial" charset="0"/>
              <a:buNone/>
            </a:pPr>
            <a:r>
              <a:rPr kumimoji="0" lang="zh-TW" altLang="zh-TW" b="1">
                <a:latin typeface="標楷體" pitchFamily="65" charset="-120"/>
                <a:ea typeface="標楷體" pitchFamily="65" charset="-120"/>
              </a:rPr>
              <a:t>答案：</a:t>
            </a:r>
            <a:r>
              <a:rPr kumimoji="0" lang="zh-TW" altLang="zh-TW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en-US" altLang="zh-TW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B)</a:t>
            </a:r>
            <a:endParaRPr kumimoji="0" lang="zh-TW" altLang="en-US" b="1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86372" name="Picture 6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2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1" grpId="0"/>
    </p:bld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3"/>
          <p:cNvSpPr>
            <a:spLocks noGrp="1"/>
          </p:cNvSpPr>
          <p:nvPr>
            <p:ph type="body" idx="1"/>
          </p:nvPr>
        </p:nvSpPr>
        <p:spPr>
          <a:xfrm>
            <a:off x="158750" y="765175"/>
            <a:ext cx="8805863" cy="6092825"/>
          </a:xfrm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解析：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並且。語譯：選拔有才能的人而加以重用，擇取良善的意見而聽從。出自魏徵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諫太宗十思疏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但是、卻。語譯：用政令教導百姓，用刑罰整飭人民的行為，人民只會逃避刑罰，卻不會有羞恥心。出自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論語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‧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為政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因而、所以。語譯：女娃（炎帝的女兒）到東海遊玩，跌入海中溺死，因而沒能返家，於是化為精衛鳥。出自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山海經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‧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精衛填海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因而、所以。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zh-TW" altLang="en-US" b="1" smtClean="0"/>
              <a:t>●</a:t>
            </a:r>
            <a:r>
              <a:rPr kumimoji="1" lang="zh-TW" altLang="en-US" b="1" smtClean="0">
                <a:ea typeface="標楷體" pitchFamily="65" charset="-120"/>
              </a:rPr>
              <a:t>本題測驗學生字義辨析的能力。</a:t>
            </a:r>
            <a:endParaRPr lang="zh-TW" altLang="en-US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87395" name="Picture 6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3"/>
          <p:cNvSpPr>
            <a:spLocks noGrp="1"/>
          </p:cNvSpPr>
          <p:nvPr>
            <p:ph type="body" idx="1"/>
          </p:nvPr>
        </p:nvSpPr>
        <p:spPr>
          <a:xfrm>
            <a:off x="468313" y="765175"/>
            <a:ext cx="8229600" cy="28702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古人的「名」與「字」之間，有時取其義</a:t>
            </a:r>
          </a:p>
          <a:p>
            <a:pPr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相近，有時取其義相反。下列人物的「名」</a:t>
            </a:r>
          </a:p>
          <a:p>
            <a:pPr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與「字」，何者取其義相反？　</a:t>
            </a:r>
          </a:p>
          <a:p>
            <a:pPr>
              <a:buFont typeface="Arial" charset="0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曾鞏，字子固　</a:t>
            </a:r>
          </a:p>
          <a:p>
            <a:pPr>
              <a:buFont typeface="Arial" charset="0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杜甫，字子美　</a:t>
            </a:r>
          </a:p>
          <a:p>
            <a:pPr>
              <a:buFont typeface="Arial" charset="0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朱熹，字元晦　</a:t>
            </a:r>
          </a:p>
          <a:p>
            <a:pPr>
              <a:buFont typeface="Arial" charset="0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歐陽脩，字永叔 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           ﹝98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統測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﹞</a:t>
            </a:r>
          </a:p>
        </p:txBody>
      </p:sp>
      <p:sp>
        <p:nvSpPr>
          <p:cNvPr id="147459" name="Rectangle 3"/>
          <p:cNvSpPr>
            <a:spLocks/>
          </p:cNvSpPr>
          <p:nvPr/>
        </p:nvSpPr>
        <p:spPr bwMode="auto">
          <a:xfrm>
            <a:off x="539750" y="4797425"/>
            <a:ext cx="216058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buFont typeface="Arial" charset="0"/>
              <a:buNone/>
            </a:pPr>
            <a:r>
              <a:rPr kumimoji="0" lang="zh-TW" altLang="en-US" b="1">
                <a:latin typeface="標楷體" pitchFamily="65" charset="-120"/>
                <a:ea typeface="標楷體" pitchFamily="65" charset="-120"/>
              </a:rPr>
              <a:t>答案</a:t>
            </a:r>
            <a:r>
              <a:rPr kumimoji="0" lang="zh-TW" altLang="en-US" b="1">
                <a:latin typeface="標楷體" pitchFamily="65" charset="-120"/>
                <a:ea typeface="標楷體" pitchFamily="65" charset="-120"/>
                <a:sym typeface="Wingdings" pitchFamily="2" charset="2"/>
              </a:rPr>
              <a:t>：</a:t>
            </a:r>
            <a:r>
              <a:rPr kumimoji="0" lang="en-US" altLang="zh-TW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(C</a:t>
            </a:r>
            <a:r>
              <a:rPr kumimoji="0" lang="en-US" altLang="zh-TW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kumimoji="0" lang="zh-TW" altLang="en-US" b="1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88420" name="Picture 5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7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9" grpId="0"/>
    </p:bld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3"/>
          <p:cNvSpPr>
            <a:spLocks noGrp="1"/>
          </p:cNvSpPr>
          <p:nvPr>
            <p:ph type="body" idx="1"/>
          </p:nvPr>
        </p:nvSpPr>
        <p:spPr>
          <a:xfrm>
            <a:off x="457200" y="765175"/>
            <a:ext cx="8229600" cy="48958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解析：</a:t>
            </a:r>
          </a:p>
          <a:p>
            <a:pPr>
              <a:buFont typeface="Arial" charset="0"/>
              <a:buNone/>
            </a:pP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「鞏」有堅固義，與「固」之義相近。</a:t>
            </a:r>
          </a:p>
          <a:p>
            <a:pPr>
              <a:buFont typeface="Arial" charset="0"/>
              <a:buNone/>
            </a:pP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「甫」為古時對男子之美稱，與「美」之義相近。</a:t>
            </a:r>
          </a:p>
          <a:p>
            <a:pPr>
              <a:buFont typeface="Arial" charset="0"/>
              <a:buNone/>
            </a:pP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「熹」有光明義，與「晦（昏暗）」之義相反。</a:t>
            </a:r>
          </a:p>
          <a:p>
            <a:pPr>
              <a:buFont typeface="Arial" charset="0"/>
              <a:buNone/>
            </a:pP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「脩」原義為「長條形肉乾」，有「長」義，與「永」字「水流長」之義相近。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zh-TW" altLang="en-US" b="1" smtClean="0"/>
              <a:t>●</a:t>
            </a:r>
            <a:r>
              <a:rPr kumimoji="1" lang="zh-TW" altLang="en-US" b="1" smtClean="0">
                <a:ea typeface="標楷體" pitchFamily="65" charset="-120"/>
              </a:rPr>
              <a:t>本題測驗學生字義辨析的能力。</a:t>
            </a:r>
          </a:p>
          <a:p>
            <a:pPr>
              <a:buFont typeface="Arial" charset="0"/>
              <a:buNone/>
            </a:pPr>
            <a:endParaRPr lang="en-US" altLang="zh-TW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89443" name="Picture 5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3"/>
          <p:cNvSpPr>
            <a:spLocks noGrp="1"/>
          </p:cNvSpPr>
          <p:nvPr>
            <p:ph type="body" idx="1"/>
          </p:nvPr>
        </p:nvSpPr>
        <p:spPr>
          <a:xfrm>
            <a:off x="450850" y="692150"/>
            <a:ext cx="8229600" cy="43910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歐陽脩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醉翁亭記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：「風霜高潔」，理解時可將第二字的「霜」與第三字的「高」互換次序，形成「風高霜潔」，使文意更清晰。下列詞語，何者也適合運用相同的方式進行文意理解？　</a:t>
            </a:r>
          </a:p>
          <a:p>
            <a:pPr>
              <a:buFont typeface="Arial" charset="0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性行淑均　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紅榴白蓮　</a:t>
            </a:r>
          </a:p>
          <a:p>
            <a:pPr>
              <a:buFont typeface="Arial" charset="0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錦衣玉食　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喋血山河     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﹝98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統測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﹞</a:t>
            </a:r>
          </a:p>
          <a:p>
            <a:pPr>
              <a:buFont typeface="Arial" charset="0"/>
              <a:buNone/>
            </a:pPr>
            <a:endParaRPr lang="zh-TW" altLang="en-US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7459" name="Rectangle 3"/>
          <p:cNvSpPr>
            <a:spLocks/>
          </p:cNvSpPr>
          <p:nvPr/>
        </p:nvSpPr>
        <p:spPr bwMode="auto">
          <a:xfrm>
            <a:off x="539750" y="4651375"/>
            <a:ext cx="3910013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buFont typeface="Arial" charset="0"/>
              <a:buNone/>
            </a:pPr>
            <a:r>
              <a:rPr kumimoji="0" lang="zh-TW" altLang="en-US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答案</a:t>
            </a:r>
            <a:r>
              <a:rPr kumimoji="0" lang="zh-TW" altLang="en-US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：</a:t>
            </a:r>
            <a:r>
              <a:rPr kumimoji="0" lang="en-US" altLang="zh-TW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(A</a:t>
            </a:r>
            <a:r>
              <a:rPr kumimoji="0" lang="en-US" altLang="zh-TW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kumimoji="0" lang="zh-TW" altLang="en-US" b="1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90468" name="Picture 5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7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內容版面配置區 2"/>
          <p:cNvSpPr>
            <a:spLocks noGrp="1"/>
          </p:cNvSpPr>
          <p:nvPr>
            <p:ph idx="4294967295"/>
          </p:nvPr>
        </p:nvSpPr>
        <p:spPr>
          <a:xfrm>
            <a:off x="179388" y="631825"/>
            <a:ext cx="8964612" cy="5892800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zh-TW" altLang="zh-TW" b="1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◆歐陽脩生平</a:t>
            </a:r>
          </a:p>
          <a:p>
            <a:pPr>
              <a:buFont typeface="Arial" pitchFamily="34" charset="0"/>
              <a:buNone/>
            </a:pPr>
            <a:r>
              <a:rPr lang="zh-TW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(一)歐母教子，偶得韓文</a:t>
            </a:r>
            <a:endParaRPr lang="en-US" altLang="zh-TW" b="1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 2" pitchFamily="18" charset="2"/>
              <a:buNone/>
            </a:pPr>
            <a:r>
              <a:rPr lang="zh-TW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(二)連中三元，編纂崇文</a:t>
            </a:r>
            <a:r>
              <a:rPr lang="en-US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崇文總目</a:t>
            </a:r>
            <a:r>
              <a:rPr lang="en-US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》</a:t>
            </a:r>
          </a:p>
          <a:p>
            <a:pPr>
              <a:buFont typeface="Wingdings 2" pitchFamily="18" charset="2"/>
              <a:buNone/>
            </a:pPr>
            <a:r>
              <a:rPr lang="zh-TW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(三)小人當道，直言反擊</a:t>
            </a:r>
            <a:endParaRPr lang="en-US" altLang="zh-TW" b="1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 2" pitchFamily="18" charset="2"/>
              <a:buNone/>
            </a:pPr>
            <a:r>
              <a:rPr lang="zh-TW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(四)政績卓著，文學革新</a:t>
            </a:r>
            <a:endParaRPr lang="en-US" altLang="zh-TW" b="1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 2" pitchFamily="18" charset="2"/>
              <a:buNone/>
            </a:pPr>
            <a:r>
              <a:rPr lang="zh-TW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(五)位極人臣，功成身退</a:t>
            </a:r>
          </a:p>
          <a:p>
            <a:pPr>
              <a:buFont typeface="Wingdings 2" pitchFamily="18" charset="2"/>
              <a:buNone/>
            </a:pPr>
            <a:endParaRPr lang="zh-TW" altLang="zh-TW" b="1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 2" pitchFamily="18" charset="2"/>
              <a:buNone/>
            </a:pPr>
            <a:endParaRPr lang="zh-TW" altLang="zh-TW" b="1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 2" pitchFamily="18" charset="2"/>
              <a:buNone/>
            </a:pPr>
            <a:endParaRPr lang="zh-TW" altLang="zh-TW" b="1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Arial" pitchFamily="34" charset="0"/>
              <a:buNone/>
            </a:pPr>
            <a:endParaRPr lang="zh-TW" altLang="zh-TW" b="1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Arial" pitchFamily="34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　　</a:t>
            </a:r>
          </a:p>
        </p:txBody>
      </p:sp>
      <p:sp>
        <p:nvSpPr>
          <p:cNvPr id="14339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 2" pitchFamily="18" charset="2"/>
              <a:buChar char=""/>
              <a:defRPr sz="32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0000"/>
              <a:buFont typeface="Wingdings 2" pitchFamily="18" charset="2"/>
              <a:buChar char="³"/>
              <a:defRPr sz="28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B9B57"/>
              </a:buClr>
              <a:buSzPct val="6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B7396"/>
              </a:buClr>
              <a:buSzPct val="45000"/>
              <a:buFont typeface="Wingdings 2" pitchFamily="18" charset="2"/>
              <a:buChar char="¯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-5</a:t>
            </a:r>
          </a:p>
        </p:txBody>
      </p:sp>
    </p:spTree>
    <p:extLst>
      <p:ext uri="{BB962C8B-B14F-4D97-AF65-F5344CB8AC3E}">
        <p14:creationId xmlns:p14="http://schemas.microsoft.com/office/powerpoint/2010/main" val="31623055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圖片 1" descr="3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矩形 3"/>
          <p:cNvSpPr>
            <a:spLocks noChangeArrowheads="1"/>
          </p:cNvSpPr>
          <p:nvPr/>
        </p:nvSpPr>
        <p:spPr bwMode="auto">
          <a:xfrm>
            <a:off x="4716463" y="2060575"/>
            <a:ext cx="46196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 2" pitchFamily="18" charset="2"/>
              <a:buChar char=""/>
              <a:defRPr sz="32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0000"/>
              <a:buFont typeface="Wingdings 2" pitchFamily="18" charset="2"/>
              <a:buChar char="³"/>
              <a:defRPr sz="28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B9B57"/>
              </a:buClr>
              <a:buSzPct val="6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B7396"/>
              </a:buClr>
              <a:buSzPct val="45000"/>
              <a:buFont typeface="Wingdings 2" pitchFamily="18" charset="2"/>
              <a:buChar char="¯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800" b="1">
                <a:solidFill>
                  <a:srgbClr val="FF0066"/>
                </a:solidFill>
                <a:latin typeface="Arial" pitchFamily="34" charset="0"/>
                <a:ea typeface="微軟正黑體" pitchFamily="34" charset="-120"/>
              </a:rPr>
              <a:t>互文</a:t>
            </a:r>
          </a:p>
        </p:txBody>
      </p:sp>
      <p:sp>
        <p:nvSpPr>
          <p:cNvPr id="32772" name="矩形 1"/>
          <p:cNvSpPr>
            <a:spLocks noChangeArrowheads="1"/>
          </p:cNvSpPr>
          <p:nvPr/>
        </p:nvSpPr>
        <p:spPr bwMode="auto">
          <a:xfrm>
            <a:off x="3713163" y="2759075"/>
            <a:ext cx="4619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 2" pitchFamily="18" charset="2"/>
              <a:buChar char=""/>
              <a:defRPr sz="32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0000"/>
              <a:buFont typeface="Wingdings 2" pitchFamily="18" charset="2"/>
              <a:buChar char="³"/>
              <a:defRPr sz="28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B9B57"/>
              </a:buClr>
              <a:buSzPct val="6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B7396"/>
              </a:buClr>
              <a:buSzPct val="45000"/>
              <a:buFont typeface="Wingdings 2" pitchFamily="18" charset="2"/>
              <a:buChar char="¯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800" b="1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</a:rPr>
              <a:t>借代</a:t>
            </a:r>
            <a:endParaRPr lang="en-US" altLang="zh-TW" sz="1800" b="1">
              <a:solidFill>
                <a:srgbClr val="FF0066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2773" name="矩形 3"/>
          <p:cNvSpPr>
            <a:spLocks noChangeArrowheads="1"/>
          </p:cNvSpPr>
          <p:nvPr/>
        </p:nvSpPr>
        <p:spPr bwMode="auto">
          <a:xfrm>
            <a:off x="1547813" y="1268413"/>
            <a:ext cx="46196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 2" pitchFamily="18" charset="2"/>
              <a:buChar char=""/>
              <a:defRPr sz="32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0000"/>
              <a:buFont typeface="Wingdings 2" pitchFamily="18" charset="2"/>
              <a:buChar char="³"/>
              <a:defRPr sz="28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B9B57"/>
              </a:buClr>
              <a:buSzPct val="6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B7396"/>
              </a:buClr>
              <a:buSzPct val="45000"/>
              <a:buFont typeface="Wingdings 2" pitchFamily="18" charset="2"/>
              <a:buChar char="¯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800" b="1">
                <a:solidFill>
                  <a:srgbClr val="FF0066"/>
                </a:solidFill>
                <a:latin typeface="Arial" pitchFamily="34" charset="0"/>
                <a:ea typeface="微軟正黑體" pitchFamily="34" charset="-120"/>
              </a:rPr>
              <a:t>互文</a:t>
            </a:r>
          </a:p>
        </p:txBody>
      </p:sp>
      <p:sp>
        <p:nvSpPr>
          <p:cNvPr id="7" name="文字方塊 48"/>
          <p:cNvSpPr txBox="1">
            <a:spLocks noChangeArrowheads="1"/>
          </p:cNvSpPr>
          <p:nvPr/>
        </p:nvSpPr>
        <p:spPr bwMode="auto">
          <a:xfrm>
            <a:off x="936625" y="2922588"/>
            <a:ext cx="322263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 2" pitchFamily="18" charset="2"/>
              <a:buChar char=""/>
              <a:defRPr sz="32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0000"/>
              <a:buFont typeface="Wingdings 2" pitchFamily="18" charset="2"/>
              <a:buChar char="³"/>
              <a:defRPr sz="28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B9B57"/>
              </a:buClr>
              <a:buSzPct val="6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B7396"/>
              </a:buClr>
              <a:buSzPct val="45000"/>
              <a:buFont typeface="Wingdings 2" pitchFamily="18" charset="2"/>
              <a:buChar char="¯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100" b="1">
                <a:solidFill>
                  <a:srgbClr val="FF0066"/>
                </a:solidFill>
                <a:latin typeface="Arial" pitchFamily="34" charset="0"/>
                <a:ea typeface="微軟正黑體" pitchFamily="34" charset="-120"/>
              </a:rPr>
              <a:t>句中對</a:t>
            </a:r>
          </a:p>
        </p:txBody>
      </p:sp>
      <p:sp>
        <p:nvSpPr>
          <p:cNvPr id="32775" name="Rectangle 3"/>
          <p:cNvSpPr txBox="1">
            <a:spLocks/>
          </p:cNvSpPr>
          <p:nvPr/>
        </p:nvSpPr>
        <p:spPr bwMode="auto">
          <a:xfrm>
            <a:off x="34925" y="115888"/>
            <a:ext cx="649288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 2" pitchFamily="18" charset="2"/>
              <a:buChar char=""/>
              <a:defRPr sz="32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0000"/>
              <a:buFont typeface="Wingdings 2" pitchFamily="18" charset="2"/>
              <a:buChar char="³"/>
              <a:defRPr sz="28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B9B57"/>
              </a:buClr>
              <a:buSzPct val="6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B7396"/>
              </a:buClr>
              <a:buSzPct val="45000"/>
              <a:buFont typeface="Wingdings 2" pitchFamily="18" charset="2"/>
              <a:buChar char="¯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9pPr>
          </a:lstStyle>
          <a:p>
            <a:pPr>
              <a:buFont typeface="Wingdings 2" pitchFamily="18" charset="2"/>
              <a:buNone/>
            </a:pPr>
            <a:r>
              <a:rPr kumimoji="0" lang="zh-TW" altLang="zh-TW" sz="2000" b="1">
                <a:solidFill>
                  <a:srgbClr val="FF0000"/>
                </a:solidFill>
                <a:ea typeface="標楷體" pitchFamily="65" charset="-120"/>
              </a:rPr>
              <a:t>寫滁人遊山之樂與太守宴酣之樂。</a:t>
            </a:r>
            <a:endParaRPr kumimoji="0" lang="en-US" altLang="zh-TW" sz="2000" b="1">
              <a:solidFill>
                <a:srgbClr val="FF0000"/>
              </a:solidFill>
              <a:ea typeface="標楷體" pitchFamily="65" charset="-120"/>
            </a:endParaRPr>
          </a:p>
        </p:txBody>
      </p:sp>
      <p:sp>
        <p:nvSpPr>
          <p:cNvPr id="32776" name="矩形 1"/>
          <p:cNvSpPr>
            <a:spLocks noChangeArrowheads="1"/>
          </p:cNvSpPr>
          <p:nvPr/>
        </p:nvSpPr>
        <p:spPr bwMode="auto">
          <a:xfrm>
            <a:off x="2916238" y="2609850"/>
            <a:ext cx="461962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 2" pitchFamily="18" charset="2"/>
              <a:buChar char=""/>
              <a:defRPr sz="32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0000"/>
              <a:buFont typeface="Wingdings 2" pitchFamily="18" charset="2"/>
              <a:buChar char="³"/>
              <a:defRPr sz="28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B9B57"/>
              </a:buClr>
              <a:buSzPct val="6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B7396"/>
              </a:buClr>
              <a:buSzPct val="45000"/>
              <a:buFont typeface="Wingdings 2" pitchFamily="18" charset="2"/>
              <a:buChar char="¯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800" b="1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黃髮垂髫</a:t>
            </a:r>
            <a:endParaRPr lang="en-US" altLang="zh-TW" sz="1800" b="1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2777" name="矩形 2"/>
          <p:cNvSpPr>
            <a:spLocks noChangeArrowheads="1"/>
          </p:cNvSpPr>
          <p:nvPr/>
        </p:nvSpPr>
        <p:spPr bwMode="auto">
          <a:xfrm>
            <a:off x="8355013" y="266700"/>
            <a:ext cx="738187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 2" pitchFamily="18" charset="2"/>
              <a:buChar char=""/>
              <a:defRPr sz="32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0000"/>
              <a:buFont typeface="Wingdings 2" pitchFamily="18" charset="2"/>
              <a:buChar char="³"/>
              <a:defRPr sz="28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B9B57"/>
              </a:buClr>
              <a:buSzPct val="6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B7396"/>
              </a:buClr>
              <a:buSzPct val="45000"/>
              <a:buFont typeface="Wingdings 2" pitchFamily="18" charset="2"/>
              <a:buChar char="¯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800" b="1">
                <a:solidFill>
                  <a:srgbClr val="0000FF"/>
                </a:solidFill>
                <a:latin typeface="Arial" pitchFamily="34" charset="0"/>
                <a:ea typeface="微軟正黑體" pitchFamily="34" charset="-120"/>
              </a:rPr>
              <a:t>水落石出  衍義     古：冬天景色</a:t>
            </a:r>
            <a:endParaRPr lang="en-US" altLang="zh-TW" sz="1800" b="1">
              <a:solidFill>
                <a:srgbClr val="0000FF"/>
              </a:solidFill>
              <a:latin typeface="Arial" pitchFamily="34" charset="0"/>
              <a:ea typeface="微軟正黑體" pitchFamily="34" charset="-12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800" b="1">
                <a:solidFill>
                  <a:srgbClr val="0000FF"/>
                </a:solidFill>
                <a:latin typeface="Arial" pitchFamily="34" charset="0"/>
                <a:ea typeface="微軟正黑體" pitchFamily="34" charset="-120"/>
              </a:rPr>
              <a:t>                             今：真相大白</a:t>
            </a:r>
            <a:endParaRPr lang="zh-TW" altLang="en-US" sz="180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32778" name="文字方塊 9"/>
          <p:cNvSpPr txBox="1">
            <a:spLocks noChangeArrowheads="1"/>
          </p:cNvSpPr>
          <p:nvPr/>
        </p:nvSpPr>
        <p:spPr bwMode="auto">
          <a:xfrm>
            <a:off x="5940425" y="82550"/>
            <a:ext cx="24145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 2" pitchFamily="18" charset="2"/>
              <a:buChar char=""/>
              <a:defRPr sz="32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0000"/>
              <a:buFont typeface="Wingdings 2" pitchFamily="18" charset="2"/>
              <a:buChar char="³"/>
              <a:defRPr sz="28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B9B57"/>
              </a:buClr>
              <a:buSzPct val="6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B7396"/>
              </a:buClr>
              <a:buSzPct val="45000"/>
              <a:buFont typeface="Wingdings 2" pitchFamily="18" charset="2"/>
              <a:buChar char="¯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zh-TW" sz="1800" b="1">
                <a:solidFill>
                  <a:srgbClr val="9900FF"/>
                </a:solidFill>
                <a:latin typeface="Arial" pitchFamily="34" charset="0"/>
              </a:rPr>
              <a:t>琅邪山</a:t>
            </a:r>
            <a:r>
              <a:rPr lang="zh-TW" altLang="en-US" sz="1800" b="1">
                <a:solidFill>
                  <a:srgbClr val="9900FF"/>
                </a:solidFill>
                <a:latin typeface="Arial" pitchFamily="34" charset="0"/>
              </a:rPr>
              <a:t>四時</a:t>
            </a:r>
            <a:r>
              <a:rPr lang="zh-TW" altLang="zh-TW" sz="1800" b="1">
                <a:solidFill>
                  <a:srgbClr val="9900FF"/>
                </a:solidFill>
                <a:latin typeface="Arial" pitchFamily="34" charset="0"/>
              </a:rPr>
              <a:t>之美</a:t>
            </a:r>
            <a:endParaRPr lang="zh-TW" altLang="en-US" sz="1800" b="1">
              <a:solidFill>
                <a:srgbClr val="9900FF"/>
              </a:solidFill>
              <a:latin typeface="Arial" pitchFamily="34" charset="0"/>
            </a:endParaRPr>
          </a:p>
        </p:txBody>
      </p:sp>
      <p:sp>
        <p:nvSpPr>
          <p:cNvPr id="32779" name="文字方塊 1"/>
          <p:cNvSpPr txBox="1">
            <a:spLocks noChangeArrowheads="1"/>
          </p:cNvSpPr>
          <p:nvPr/>
        </p:nvSpPr>
        <p:spPr bwMode="auto">
          <a:xfrm>
            <a:off x="1547813" y="4060825"/>
            <a:ext cx="461962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 2" pitchFamily="18" charset="2"/>
              <a:buChar char=""/>
              <a:defRPr sz="32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0000"/>
              <a:buFont typeface="Wingdings 2" pitchFamily="18" charset="2"/>
              <a:buChar char="³"/>
              <a:defRPr sz="28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B9B57"/>
              </a:buClr>
              <a:buSzPct val="6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B7396"/>
              </a:buClr>
              <a:buSzPct val="45000"/>
              <a:buFont typeface="Wingdings 2" pitchFamily="18" charset="2"/>
              <a:buChar char="¯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zh-TW" sz="1800" b="1">
                <a:solidFill>
                  <a:srgbClr val="0000FF"/>
                </a:solidFill>
                <a:latin typeface="Arial" pitchFamily="34" charset="0"/>
              </a:rPr>
              <a:t>就地取材，宴飲的樸素</a:t>
            </a:r>
            <a:endParaRPr lang="zh-TW" altLang="en-US" sz="1800" b="1">
              <a:solidFill>
                <a:srgbClr val="0000FF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44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3"/>
          <p:cNvSpPr>
            <a:spLocks noGrp="1"/>
          </p:cNvSpPr>
          <p:nvPr>
            <p:ph type="body" idx="1"/>
          </p:nvPr>
        </p:nvSpPr>
        <p:spPr>
          <a:xfrm>
            <a:off x="176213" y="765175"/>
            <a:ext cx="8967787" cy="5545138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解析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題幹為錯綜修辭之運用。</a:t>
            </a:r>
          </a:p>
          <a:p>
            <a:pPr marL="0" indent="0">
              <a:buFont typeface="Arial" charset="0"/>
              <a:buNone/>
            </a:pP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「性行淑均」應理解為「性淑行均」，義為秉性善良，行事公正。出自諸葛亮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出師表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為「紅榴」與「白蓮」二個詞組並列。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為「錦衣」與「玉食」二個詞組並列。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「喋血」為踏血而行，形容殺人極多。此句並無交蹉語次的現象。出自連橫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臺灣通史序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marL="0" indent="0"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●本題測驗學生語法修辭的能力。</a:t>
            </a:r>
          </a:p>
          <a:p>
            <a:pPr marL="0" indent="0">
              <a:buFont typeface="Arial" charset="0"/>
              <a:buNone/>
            </a:pPr>
            <a:endParaRPr lang="zh-TW" altLang="en-US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91491" name="Picture 4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3"/>
          <p:cNvSpPr>
            <a:spLocks noGrp="1"/>
          </p:cNvSpPr>
          <p:nvPr>
            <p:ph type="body" idx="1"/>
          </p:nvPr>
        </p:nvSpPr>
        <p:spPr>
          <a:xfrm>
            <a:off x="34925" y="620713"/>
            <a:ext cx="9217025" cy="60483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zh-TW" sz="3000" smtClean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羅丹說：「美，到處都有，對於我們的眼睛，不是缺少美，而是缺少發現。」下列文句，何者描述「發現美」的經過？ 　　　　　　　　 </a:t>
            </a:r>
            <a:r>
              <a:rPr lang="en-US" altLang="zh-TW" sz="3000" smtClean="0">
                <a:latin typeface="標楷體" pitchFamily="65" charset="-120"/>
                <a:ea typeface="標楷體" pitchFamily="65" charset="-120"/>
              </a:rPr>
              <a:t>﹝99</a:t>
            </a: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統測</a:t>
            </a:r>
            <a:r>
              <a:rPr lang="en-US" altLang="zh-TW" sz="3000" smtClean="0">
                <a:latin typeface="標楷體" pitchFamily="65" charset="-120"/>
                <a:ea typeface="標楷體" pitchFamily="65" charset="-120"/>
              </a:rPr>
              <a:t>﹞</a:t>
            </a:r>
            <a:endParaRPr lang="zh-TW" altLang="en-US" sz="300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None/>
            </a:pPr>
            <a:r>
              <a:rPr lang="en-US" altLang="zh-TW" sz="3000" smtClean="0"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已而夕陽在山，人影散亂，太守歸而賓客從也</a:t>
            </a:r>
          </a:p>
          <a:p>
            <a:pPr>
              <a:buFont typeface="Arial" charset="0"/>
              <a:buNone/>
            </a:pPr>
            <a:r>
              <a:rPr lang="en-US" altLang="zh-TW" sz="3000" smtClean="0"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過江諸人，每至美日，輒相邀新亭，藉卉飲宴。周侯中坐而嘆曰：「風景不殊，正自有山河之異！」　</a:t>
            </a:r>
          </a:p>
          <a:p>
            <a:pPr>
              <a:buFont typeface="Arial" charset="0"/>
              <a:buNone/>
            </a:pPr>
            <a:r>
              <a:rPr lang="en-US" altLang="zh-TW" sz="3000" smtClean="0"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（漁人）既出，得其船，便扶向路，處處誌之。及郡下，詣太守，說如此，太守即遣人隨其往，尋向所誌，遂迷不復得路　</a:t>
            </a:r>
          </a:p>
          <a:p>
            <a:pPr>
              <a:buFont typeface="Arial" charset="0"/>
              <a:buNone/>
            </a:pPr>
            <a:r>
              <a:rPr lang="en-US" altLang="zh-TW" sz="3000" smtClean="0"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（柳宗元）以為凡是州之山水有異態者，皆我有也，而未始知西山之怪特。今年九月二十八日因坐法華西亭，望西山，始指異之　　　</a:t>
            </a:r>
          </a:p>
        </p:txBody>
      </p:sp>
      <p:sp>
        <p:nvSpPr>
          <p:cNvPr id="166916" name="Rectangle 4"/>
          <p:cNvSpPr>
            <a:spLocks noChangeArrowheads="1"/>
          </p:cNvSpPr>
          <p:nvPr/>
        </p:nvSpPr>
        <p:spPr bwMode="auto">
          <a:xfrm>
            <a:off x="5435600" y="5949950"/>
            <a:ext cx="2419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b="1">
                <a:latin typeface="標楷體" pitchFamily="65" charset="-120"/>
                <a:ea typeface="標楷體" pitchFamily="65" charset="-120"/>
              </a:rPr>
              <a:t>答案</a:t>
            </a:r>
            <a:r>
              <a:rPr kumimoji="0" lang="zh-TW" altLang="en-US" b="1">
                <a:latin typeface="標楷體" pitchFamily="65" charset="-120"/>
                <a:ea typeface="標楷體" pitchFamily="65" charset="-120"/>
                <a:sym typeface="Wingdings" pitchFamily="2" charset="2"/>
              </a:rPr>
              <a:t>：</a:t>
            </a:r>
            <a:r>
              <a:rPr kumimoji="0" lang="zh-TW" altLang="en-US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（</a:t>
            </a:r>
            <a:r>
              <a:rPr kumimoji="0" lang="en-US" altLang="zh-TW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D</a:t>
            </a:r>
            <a:r>
              <a:rPr kumimoji="0" lang="zh-TW" altLang="en-US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）</a:t>
            </a:r>
          </a:p>
        </p:txBody>
      </p:sp>
      <p:pic>
        <p:nvPicPr>
          <p:cNvPr id="192516" name="Picture 5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6021388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6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6" grpId="0"/>
    </p:bld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6"/>
          <p:cNvSpPr>
            <a:spLocks noChangeArrowheads="1"/>
          </p:cNvSpPr>
          <p:nvPr/>
        </p:nvSpPr>
        <p:spPr bwMode="auto">
          <a:xfrm>
            <a:off x="71438" y="768350"/>
            <a:ext cx="8964612" cy="520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dist" eaLnBrk="1" hangingPunct="1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kumimoji="0" lang="zh-TW" altLang="zh-TW" b="1">
                <a:latin typeface="標楷體" pitchFamily="65" charset="-120"/>
                <a:ea typeface="標楷體" pitchFamily="65" charset="-120"/>
              </a:rPr>
              <a:t>解析</a:t>
            </a:r>
            <a:r>
              <a:rPr kumimoji="0" lang="zh-TW" altLang="zh-TW">
                <a:latin typeface="標楷體" pitchFamily="65" charset="-120"/>
                <a:ea typeface="標楷體" pitchFamily="65" charset="-120"/>
              </a:rPr>
              <a:t>：</a:t>
            </a:r>
            <a:r>
              <a:rPr kumimoji="0" lang="zh-TW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判斷關鍵在於「發現」，就是既已存在卻</a:t>
            </a:r>
            <a:endParaRPr kumimoji="0" lang="zh-TW" altLang="en-US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algn="dist" eaLnBrk="1" hangingPunct="1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kumimoji="0" lang="zh-TW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受人忽略的。(A)描述滁州人民隨同太守歐陽脩出</a:t>
            </a:r>
            <a:endParaRPr kumimoji="0" lang="zh-TW" altLang="en-US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algn="dist" eaLnBrk="1" hangingPunct="1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kumimoji="0" lang="zh-TW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遊而歸的景象。(B)東晉初期，很多北方南渡的政</a:t>
            </a:r>
            <a:endParaRPr kumimoji="0" lang="zh-TW" altLang="en-US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algn="dist" eaLnBrk="1" hangingPunct="1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kumimoji="0" lang="zh-TW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客在新亭飲宴，周侯舉目望見山河感懷家破國</a:t>
            </a:r>
            <a:endParaRPr kumimoji="0" lang="zh-TW" altLang="en-US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algn="dist" eaLnBrk="1" hangingPunct="1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kumimoji="0" lang="zh-TW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亡，乃「懷念故國或感時憂國的悲憤心情」。語</a:t>
            </a:r>
            <a:endParaRPr kumimoji="0" lang="zh-TW" altLang="en-US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algn="dist" eaLnBrk="1" hangingPunct="1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kumimoji="0" lang="zh-TW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譯：南渡後很多人，每到好日子，就相約邀著去</a:t>
            </a:r>
            <a:endParaRPr kumimoji="0" lang="zh-TW" altLang="en-US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algn="dist" eaLnBrk="1" hangingPunct="1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kumimoji="0" lang="zh-TW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新亭，坐在草地上設宴飲酒。周侯坐在中間而嘆</a:t>
            </a:r>
            <a:endParaRPr kumimoji="0" lang="zh-TW" altLang="en-US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algn="dist" eaLnBrk="1" hangingPunct="1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kumimoji="0" lang="zh-TW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息說：「風景沒有什麼不同，只是眼前的山河和中</a:t>
            </a:r>
            <a:r>
              <a:rPr kumimoji="0"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原</a:t>
            </a:r>
            <a:r>
              <a:rPr kumimoji="0" lang="zh-TW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的故土已經不同了！」出自劉義慶《世說新語‧言語》。(C)漁人別有居心的記下桃花源路</a:t>
            </a:r>
            <a:endParaRPr kumimoji="0" lang="zh-TW" altLang="en-US">
              <a:solidFill>
                <a:srgbClr val="FF0000"/>
              </a:solidFill>
              <a:latin typeface="Arial" charset="0"/>
              <a:ea typeface="標楷體" pitchFamily="65" charset="-120"/>
            </a:endParaRPr>
          </a:p>
        </p:txBody>
      </p:sp>
      <p:pic>
        <p:nvPicPr>
          <p:cNvPr id="193539" name="Picture 7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6021388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3"/>
          <p:cNvSpPr>
            <a:spLocks/>
          </p:cNvSpPr>
          <p:nvPr/>
        </p:nvSpPr>
        <p:spPr bwMode="auto">
          <a:xfrm>
            <a:off x="323850" y="765175"/>
            <a:ext cx="8605838" cy="495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zh-TW">
                <a:solidFill>
                  <a:srgbClr val="FF0000"/>
                </a:solidFill>
                <a:ea typeface="標楷體" pitchFamily="65" charset="-120"/>
              </a:rPr>
              <a:t>徑，並向太守報告，太守</a:t>
            </a:r>
            <a:r>
              <a:rPr kumimoji="0" lang="zh-TW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派人去「尋找桃源仙</a:t>
            </a:r>
            <a:endParaRPr kumimoji="0" lang="zh-TW" altLang="en-US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未果」。語譯：漁人出來以後，找到他的船，</a:t>
            </a:r>
            <a:endParaRPr kumimoji="0" lang="zh-TW" altLang="en-US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就沿著先前的來路回去，一路上都做了標記。</a:t>
            </a:r>
            <a:endParaRPr kumimoji="0" lang="zh-TW" altLang="en-US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到了郡中，就去拜見太守，報告自己進入桃花</a:t>
            </a:r>
            <a:endParaRPr kumimoji="0" lang="zh-TW" altLang="en-US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源的景況。太守立即派人隨他前往，尋找先前</a:t>
            </a:r>
            <a:endParaRPr kumimoji="0" lang="zh-TW" altLang="en-US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所做的記號，竟然迷失了方向，再也找不到原</a:t>
            </a:r>
            <a:endParaRPr kumimoji="0" lang="zh-TW" altLang="en-US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來那條路。出自陶淵明〈桃花源記〉。(D)柳宗</a:t>
            </a:r>
            <a:endParaRPr kumimoji="0" lang="zh-TW" altLang="en-US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元以為永州的山水</a:t>
            </a:r>
            <a:r>
              <a:rPr kumimoji="0"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都</a:t>
            </a:r>
            <a:r>
              <a:rPr kumimoji="0" lang="zh-TW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已經欣賞過卻「發現西山</a:t>
            </a:r>
            <a:endParaRPr kumimoji="0" lang="zh-TW" altLang="en-US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獨特的美景」，是他一直未注意到的。</a:t>
            </a:r>
            <a:endParaRPr kumimoji="0" lang="zh-TW" altLang="en-US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94563" name="Picture 5" descr="下一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3"/>
          <p:cNvSpPr>
            <a:spLocks noGrp="1"/>
          </p:cNvSpPr>
          <p:nvPr>
            <p:ph type="body" idx="4294967295"/>
          </p:nvPr>
        </p:nvSpPr>
        <p:spPr>
          <a:xfrm>
            <a:off x="323850" y="765175"/>
            <a:ext cx="8605838" cy="4957763"/>
          </a:xfrm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</a:extLst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語譯：（柳宗元）認為永州境內所有山水奇特</a:t>
            </a:r>
            <a:endParaRPr lang="zh-TW" altLang="en-US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的地方，我都已經遊賞過了，卻不曾發覺西山</a:t>
            </a:r>
            <a:endParaRPr lang="zh-TW" altLang="en-US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景色的奇特之處。今年九月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二十八日，因為坐</a:t>
            </a:r>
          </a:p>
          <a:p>
            <a:pPr eaLnBrk="1" hangingPunct="1">
              <a:buFont typeface="Arial" charset="0"/>
              <a:buNone/>
            </a:pP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在法華寺的西亭，遠望西山，這時我才指著西</a:t>
            </a:r>
          </a:p>
          <a:p>
            <a:pPr eaLnBrk="1" hangingPunct="1">
              <a:buFont typeface="Arial" charset="0"/>
              <a:buNone/>
            </a:pP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山，發覺了西山景色的獨特奇異。出自柳宗元</a:t>
            </a:r>
          </a:p>
          <a:p>
            <a:pPr eaLnBrk="1" hangingPunct="1">
              <a:buFont typeface="Arial" charset="0"/>
              <a:buNone/>
            </a:pP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始得西山宴遊記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eaLnBrk="1" hangingPunct="1"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●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本題測驗學生閱讀與理解的能力。</a:t>
            </a:r>
          </a:p>
        </p:txBody>
      </p:sp>
      <p:pic>
        <p:nvPicPr>
          <p:cNvPr id="195587" name="Picture 3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3"/>
          <p:cNvSpPr>
            <a:spLocks noGrp="1"/>
          </p:cNvSpPr>
          <p:nvPr>
            <p:ph type="body" idx="1"/>
          </p:nvPr>
        </p:nvSpPr>
        <p:spPr>
          <a:xfrm>
            <a:off x="395288" y="692150"/>
            <a:ext cx="8640762" cy="475138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下列文句「　」內的字，何者是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錯別字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？　</a:t>
            </a:r>
          </a:p>
          <a:p>
            <a:pPr>
              <a:buFont typeface="Arial" charset="0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妄自「匪」薄，引喻失義　</a:t>
            </a:r>
          </a:p>
          <a:p>
            <a:pPr>
              <a:buFont typeface="Arial" charset="0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鍥而不舍，金石可「鏤」　</a:t>
            </a:r>
          </a:p>
          <a:p>
            <a:pPr>
              <a:buFont typeface="Arial" charset="0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觥「籌」交錯，眾賓懽也　</a:t>
            </a:r>
          </a:p>
          <a:p>
            <a:pPr>
              <a:buFont typeface="Arial" charset="0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心曠神怡，寵辱「偕」忘     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﹝99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統測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﹞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zh-TW" altLang="en-US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48516" name="Rectangle 4"/>
          <p:cNvSpPr>
            <a:spLocks noChangeArrowheads="1"/>
          </p:cNvSpPr>
          <p:nvPr/>
        </p:nvSpPr>
        <p:spPr bwMode="auto">
          <a:xfrm>
            <a:off x="539750" y="4008438"/>
            <a:ext cx="20129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buFont typeface="Arial" charset="0"/>
              <a:buNone/>
            </a:pPr>
            <a:r>
              <a:rPr kumimoji="0" lang="zh-TW" altLang="en-US" b="1">
                <a:latin typeface="標楷體" pitchFamily="65" charset="-120"/>
                <a:ea typeface="標楷體" pitchFamily="65" charset="-120"/>
              </a:rPr>
              <a:t>答案：</a:t>
            </a:r>
            <a:r>
              <a:rPr kumimoji="0" lang="en-US" altLang="zh-TW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(A)</a:t>
            </a:r>
            <a:endParaRPr kumimoji="0" lang="zh-TW" altLang="en-US" b="1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96612" name="Picture 5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48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516" grpId="0"/>
    </p:bld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3"/>
          <p:cNvSpPr>
            <a:spLocks noGrp="1"/>
          </p:cNvSpPr>
          <p:nvPr>
            <p:ph type="body" idx="1"/>
          </p:nvPr>
        </p:nvSpPr>
        <p:spPr>
          <a:xfrm>
            <a:off x="457200" y="765175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解析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：</a:t>
            </a:r>
          </a:p>
          <a:p>
            <a:pPr>
              <a:buFont typeface="Arial" charset="0"/>
              <a:buNone/>
            </a:pP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匪→菲。語譯：任意看輕自己，引證譬喻有所不當。出自諸葛亮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出師表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>
              <a:buFont typeface="Arial" charset="0"/>
              <a:buNone/>
            </a:pP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語譯：若不停的雕刻，金石也可以雕鏤成功。出自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荀子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‧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勸學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>
              <a:buFont typeface="Arial" charset="0"/>
              <a:buNone/>
            </a:pP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語譯：心胸開闊精神愉快，寵辱得失全都忘懷。出自范仲淹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岳陽樓記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zh-TW" altLang="en-US" b="1" smtClean="0"/>
              <a:t>●</a:t>
            </a:r>
            <a:r>
              <a:rPr kumimoji="1" lang="zh-TW" altLang="en-US" b="1" smtClean="0">
                <a:ea typeface="標楷體" pitchFamily="65" charset="-120"/>
              </a:rPr>
              <a:t>本題測驗學生字形辨析的能力。</a:t>
            </a:r>
            <a:endParaRPr lang="zh-TW" altLang="en-US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97635" name="Picture 5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3"/>
          <p:cNvSpPr>
            <a:spLocks noGrp="1"/>
          </p:cNvSpPr>
          <p:nvPr>
            <p:ph type="body" idx="1"/>
          </p:nvPr>
        </p:nvSpPr>
        <p:spPr>
          <a:xfrm>
            <a:off x="179388" y="692150"/>
            <a:ext cx="8856662" cy="4525963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6.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閱讀下文，推斷「太守之樂」所以與他人不同，其原因為何？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　　已而夕陽在山，人影散亂，太守歸而賓客從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也。樹林陰翳，鳴聲上下，遊人去而禽鳥樂也。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然而禽鳥知山林之樂，而不知人之樂；人知從太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守遊而樂，而不知太守之樂其樂也。</a:t>
            </a:r>
          </a:p>
          <a:p>
            <a:pPr algn="r">
              <a:lnSpc>
                <a:spcPct val="8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（歐陽脩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醉翁亭記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）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太守以眾人和樂為樂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太守以知人善任為樂　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太守能感應禽鳥之樂　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太守能領悟歸隱之樂          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﹝100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統測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﹞</a:t>
            </a:r>
          </a:p>
        </p:txBody>
      </p:sp>
      <p:sp>
        <p:nvSpPr>
          <p:cNvPr id="684036" name="Rectangle 4"/>
          <p:cNvSpPr>
            <a:spLocks noChangeArrowheads="1"/>
          </p:cNvSpPr>
          <p:nvPr/>
        </p:nvSpPr>
        <p:spPr bwMode="auto">
          <a:xfrm>
            <a:off x="4787900" y="4005263"/>
            <a:ext cx="20129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buFont typeface="Arial" charset="0"/>
              <a:buNone/>
            </a:pPr>
            <a:r>
              <a:rPr kumimoji="0" lang="zh-TW" altLang="en-US" b="1">
                <a:latin typeface="標楷體" pitchFamily="65" charset="-120"/>
                <a:ea typeface="標楷體" pitchFamily="65" charset="-120"/>
              </a:rPr>
              <a:t>答案：</a:t>
            </a:r>
            <a:r>
              <a:rPr kumimoji="0" lang="en-US" altLang="zh-TW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(A)</a:t>
            </a:r>
            <a:endParaRPr kumimoji="0" lang="zh-TW" altLang="en-US" b="1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98660" name="Picture 5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8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4036" grpId="0"/>
    </p:bld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>
          <a:xfrm>
            <a:off x="457200" y="692150"/>
            <a:ext cx="8229600" cy="4525963"/>
          </a:xfrm>
          <a:noFill/>
        </p:spPr>
        <p:txBody>
          <a:bodyPr wrap="none"/>
          <a:lstStyle/>
          <a:p>
            <a:pPr algn="just"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解析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寫太守盡興賦歸的情形，「太守之</a:t>
            </a:r>
          </a:p>
          <a:p>
            <a:pPr algn="just">
              <a:buFont typeface="Arial" charset="0"/>
              <a:buNone/>
            </a:pP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樂其樂」一句表明了太守因百姓的快樂而感</a:t>
            </a:r>
          </a:p>
          <a:p>
            <a:pPr algn="just">
              <a:buFont typeface="Arial" charset="0"/>
              <a:buNone/>
            </a:pP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到快樂，充分表現一位政治家面對貶謫境遇</a:t>
            </a:r>
          </a:p>
          <a:p>
            <a:pPr algn="just">
              <a:buFont typeface="Arial" charset="0"/>
              <a:buNone/>
            </a:pP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的豁達大度。</a:t>
            </a:r>
          </a:p>
          <a:p>
            <a:pPr algn="just"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●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本題測驗學生閱讀與理解的能力。</a:t>
            </a:r>
          </a:p>
          <a:p>
            <a:pPr algn="just"/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99683" name="Picture 5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3"/>
          <p:cNvSpPr>
            <a:spLocks noGrp="1"/>
          </p:cNvSpPr>
          <p:nvPr>
            <p:ph type="body" idx="1"/>
          </p:nvPr>
        </p:nvSpPr>
        <p:spPr>
          <a:xfrm>
            <a:off x="457200" y="692150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7 .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下列各組「　」內的字，何者讀音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不同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？　</a:t>
            </a:r>
          </a:p>
          <a:p>
            <a:pPr>
              <a:buFont typeface="Arial" charset="0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諮「諏」善道／渡大海，入荒「陬」　</a:t>
            </a:r>
          </a:p>
          <a:p>
            <a:pPr>
              <a:buFont typeface="Arial" charset="0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「傴」僂提攜／「嘔」啞嘲哳難為聽　</a:t>
            </a:r>
          </a:p>
          <a:p>
            <a:pPr>
              <a:buFont typeface="Arial" charset="0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「跫」音不響／秋蟬兒噪罷寒「蛩」兒叫　</a:t>
            </a:r>
          </a:p>
          <a:p>
            <a:pPr>
              <a:buFont typeface="Arial" charset="0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形容枯「槁」／阿「縞」之衣，錦繡之飾 </a:t>
            </a:r>
          </a:p>
          <a:p>
            <a:pPr algn="r">
              <a:buFont typeface="Arial" charset="0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﹝103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統測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﹞</a:t>
            </a:r>
          </a:p>
          <a:p>
            <a:endParaRPr lang="zh-TW" altLang="en-US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86084" name="Rectangle 4"/>
          <p:cNvSpPr>
            <a:spLocks noChangeArrowheads="1"/>
          </p:cNvSpPr>
          <p:nvPr/>
        </p:nvSpPr>
        <p:spPr bwMode="auto">
          <a:xfrm>
            <a:off x="684213" y="4216400"/>
            <a:ext cx="2012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buFont typeface="Arial" charset="0"/>
              <a:buNone/>
            </a:pPr>
            <a:r>
              <a:rPr kumimoji="0" lang="zh-TW" altLang="en-US" b="1">
                <a:latin typeface="標楷體" pitchFamily="65" charset="-120"/>
                <a:ea typeface="標楷體" pitchFamily="65" charset="-120"/>
              </a:rPr>
              <a:t>答案：</a:t>
            </a:r>
            <a:r>
              <a:rPr kumimoji="0" lang="en-US" altLang="zh-TW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(B)</a:t>
            </a:r>
            <a:endParaRPr kumimoji="0" lang="zh-TW" altLang="en-US" b="1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00708" name="Picture 5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8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08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圖片 1" descr="4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60325"/>
            <a:ext cx="9144000" cy="666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矩形 2"/>
          <p:cNvSpPr>
            <a:spLocks noChangeArrowheads="1"/>
          </p:cNvSpPr>
          <p:nvPr/>
        </p:nvSpPr>
        <p:spPr bwMode="auto">
          <a:xfrm>
            <a:off x="8027988" y="4005263"/>
            <a:ext cx="4619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 2" pitchFamily="18" charset="2"/>
              <a:buChar char=""/>
              <a:defRPr sz="32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0000"/>
              <a:buFont typeface="Wingdings 2" pitchFamily="18" charset="2"/>
              <a:buChar char="³"/>
              <a:defRPr sz="28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B9B57"/>
              </a:buClr>
              <a:buSzPct val="6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B7396"/>
              </a:buClr>
              <a:buSzPct val="45000"/>
              <a:buFont typeface="Wingdings 2" pitchFamily="18" charset="2"/>
              <a:buChar char="¯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800" b="1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</a:rPr>
              <a:t>借代</a:t>
            </a:r>
            <a:endParaRPr lang="en-US" altLang="zh-TW" sz="1800" b="1">
              <a:solidFill>
                <a:srgbClr val="FF0066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3796" name="矩形 1"/>
          <p:cNvSpPr>
            <a:spLocks noChangeArrowheads="1"/>
          </p:cNvSpPr>
          <p:nvPr/>
        </p:nvSpPr>
        <p:spPr bwMode="auto">
          <a:xfrm>
            <a:off x="76200" y="26988"/>
            <a:ext cx="554038" cy="673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 2" pitchFamily="18" charset="2"/>
              <a:buChar char=""/>
              <a:defRPr sz="32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0000"/>
              <a:buFont typeface="Wingdings 2" pitchFamily="18" charset="2"/>
              <a:buChar char="³"/>
              <a:defRPr sz="28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B9B57"/>
              </a:buClr>
              <a:buSzPct val="6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B7396"/>
              </a:buClr>
              <a:buSzPct val="45000"/>
              <a:buFont typeface="Wingdings 2" pitchFamily="18" charset="2"/>
              <a:buChar char="¯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TW" altLang="zh-TW" sz="2000" b="1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由禽鳥之樂、賓客之樂、太守之樂，寫太守與客盡興而歸。</a:t>
            </a:r>
          </a:p>
        </p:txBody>
      </p:sp>
    </p:spTree>
    <p:extLst>
      <p:ext uri="{BB962C8B-B14F-4D97-AF65-F5344CB8AC3E}">
        <p14:creationId xmlns:p14="http://schemas.microsoft.com/office/powerpoint/2010/main" val="429288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3"/>
          <p:cNvSpPr>
            <a:spLocks noGrp="1"/>
          </p:cNvSpPr>
          <p:nvPr>
            <p:ph type="body" idx="1"/>
          </p:nvPr>
        </p:nvSpPr>
        <p:spPr>
          <a:xfrm>
            <a:off x="323850" y="692150"/>
            <a:ext cx="8496300" cy="5184775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解析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：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ㄗㄡ。語譯：詢問治國的好辦法。出自諸葛亮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出師表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／語譯：渡過大海，進入荒遠偏僻的地方。出自連橫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臺灣通史序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ㄩˇ／ㄡ。語譯：聲音嘈雜不和諧令人難以聆聽。出自白居易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琵琶行并序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ㄑㄩㄥˊ。跫音</a:t>
            </a:r>
            <a:r>
              <a:rPr lang="zh-TW" altLang="en-US" smtClean="0">
                <a:solidFill>
                  <a:srgbClr val="FF0000"/>
                </a:solidFill>
              </a:rPr>
              <a:t>：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腳步聲。出自鄭愁予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錯誤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／語譯：秋蟬聒噪完了蟋蟀又接著叫。出自關漢卿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大德歌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‧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秋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ㄍㄠˇ。語譯：身體容貌枯瘦。出自屈原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漁父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／語譯：東阿白絹製成的衣服、織錦刺繡的裝飾。出自李斯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諫逐客書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1731" name="Rectangle 7"/>
          <p:cNvSpPr>
            <a:spLocks noChangeArrowheads="1"/>
          </p:cNvSpPr>
          <p:nvPr/>
        </p:nvSpPr>
        <p:spPr bwMode="auto">
          <a:xfrm>
            <a:off x="611188" y="5876925"/>
            <a:ext cx="6280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b="1">
                <a:latin typeface="Arial" charset="0"/>
                <a:ea typeface="標楷體" pitchFamily="65" charset="-120"/>
              </a:rPr>
              <a:t>●本題測驗學生字音辨正的能力。</a:t>
            </a:r>
          </a:p>
        </p:txBody>
      </p:sp>
      <p:pic>
        <p:nvPicPr>
          <p:cNvPr id="201732" name="Picture 8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Text Box 4"/>
          <p:cNvSpPr txBox="1">
            <a:spLocks noChangeArrowheads="1"/>
          </p:cNvSpPr>
          <p:nvPr/>
        </p:nvSpPr>
        <p:spPr bwMode="auto">
          <a:xfrm>
            <a:off x="395288" y="692150"/>
            <a:ext cx="8424862" cy="545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>
                <a:latin typeface="標楷體" pitchFamily="65" charset="-120"/>
                <a:ea typeface="標楷體" pitchFamily="65" charset="-120"/>
              </a:rPr>
              <a:t>8.</a:t>
            </a:r>
            <a:r>
              <a:rPr lang="zh-TW" altLang="en-US">
                <a:latin typeface="Arial" charset="0"/>
                <a:ea typeface="標楷體" pitchFamily="65" charset="-120"/>
              </a:rPr>
              <a:t>下列各組「　」內的詞，何者意義</a:t>
            </a:r>
            <a:r>
              <a:rPr lang="zh-TW" altLang="en-US" b="1">
                <a:latin typeface="Arial" charset="0"/>
                <a:ea typeface="標楷體" pitchFamily="65" charset="-120"/>
              </a:rPr>
              <a:t>不同</a:t>
            </a:r>
            <a:r>
              <a:rPr lang="zh-TW" altLang="en-US">
                <a:latin typeface="Arial" charset="0"/>
                <a:ea typeface="標楷體" pitchFamily="65" charset="-120"/>
              </a:rPr>
              <a:t>？　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引觴滿酌，「頹然」就醉，不知日之入／在空曠的客廳裡，盛公獨自「頹然」靠在太師椅上  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望之「蔚然」而深秀者，琅邪也／黃山樹木中最有特色的要算松樹了，奇美挺秀，「蔚然」可觀  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土地平曠，屋舍「儼然」，有良田、美池、桑、竹之屬／她愛照鏡子，左轉右轉，「儼然」是個公主  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則有去國懷鄉，憂讒畏譏，滿目「蕭然」，感極而悲者矣／雲志嫌這顏色不起眼，連九莉也覺得環堵「蕭然」	                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〔105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統測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〕</a:t>
            </a:r>
            <a:r>
              <a:rPr lang="en-US" altLang="zh-TW">
                <a:latin typeface="Arial" charset="0"/>
                <a:ea typeface="標楷體" pitchFamily="65" charset="-120"/>
              </a:rPr>
              <a:t> </a:t>
            </a:r>
            <a:endParaRPr lang="zh-TW" altLang="en-US">
              <a:latin typeface="Arial" charset="0"/>
              <a:ea typeface="標楷體" pitchFamily="65" charset="-120"/>
            </a:endParaRPr>
          </a:p>
        </p:txBody>
      </p:sp>
      <p:sp>
        <p:nvSpPr>
          <p:cNvPr id="857093" name="Rectangle 5"/>
          <p:cNvSpPr>
            <a:spLocks noChangeArrowheads="1"/>
          </p:cNvSpPr>
          <p:nvPr/>
        </p:nvSpPr>
        <p:spPr bwMode="auto">
          <a:xfrm>
            <a:off x="352425" y="6021388"/>
            <a:ext cx="2419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b="1">
                <a:latin typeface="標楷體" pitchFamily="65" charset="-120"/>
                <a:ea typeface="標楷體" pitchFamily="65" charset="-120"/>
              </a:rPr>
              <a:t>答案</a:t>
            </a:r>
            <a:r>
              <a:rPr kumimoji="0" lang="zh-TW" altLang="en-US" b="1">
                <a:latin typeface="標楷體" pitchFamily="65" charset="-120"/>
                <a:ea typeface="標楷體" pitchFamily="65" charset="-120"/>
                <a:sym typeface="Wingdings" pitchFamily="2" charset="2"/>
              </a:rPr>
              <a:t>：</a:t>
            </a:r>
            <a:r>
              <a:rPr kumimoji="0" lang="zh-TW" altLang="en-US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（</a:t>
            </a:r>
            <a:r>
              <a:rPr kumimoji="0" lang="en-US" altLang="zh-TW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C</a:t>
            </a:r>
            <a:r>
              <a:rPr kumimoji="0" lang="zh-TW" altLang="en-US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）</a:t>
            </a:r>
          </a:p>
        </p:txBody>
      </p:sp>
      <p:pic>
        <p:nvPicPr>
          <p:cNvPr id="202756" name="Picture 6" descr="下一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021388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57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7093" grpId="0"/>
    </p:bld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424862" cy="578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(A)</a:t>
            </a:r>
            <a:r>
              <a:rPr kumimoji="0"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倒下的樣子。語譯：大家舉起酒杯，倒滿了酒暢飲，直到醉倒在地上，竟不知太陽已經下山了。柳宗元</a:t>
            </a:r>
            <a:r>
              <a:rPr kumimoji="0"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〈</a:t>
            </a:r>
            <a:r>
              <a:rPr kumimoji="0"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始得西山宴遊記</a:t>
            </a:r>
            <a:r>
              <a:rPr kumimoji="0"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〉</a:t>
            </a:r>
            <a:r>
              <a:rPr kumimoji="0"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／白先勇</a:t>
            </a:r>
            <a:r>
              <a:rPr kumimoji="0"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〈</a:t>
            </a:r>
            <a:r>
              <a:rPr kumimoji="0"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孽子</a:t>
            </a:r>
            <a:r>
              <a:rPr kumimoji="0"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〉</a:t>
            </a:r>
            <a:r>
              <a:rPr kumimoji="0"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r>
              <a:rPr kumimoji="0"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(B)</a:t>
            </a:r>
            <a:r>
              <a:rPr kumimoji="0"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草木茂盛的樣子。後者出自菡子</a:t>
            </a:r>
            <a:r>
              <a:rPr kumimoji="0"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〈</a:t>
            </a:r>
            <a:r>
              <a:rPr kumimoji="0"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黃山小記</a:t>
            </a:r>
            <a:r>
              <a:rPr kumimoji="0"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〉</a:t>
            </a:r>
            <a:r>
              <a:rPr kumimoji="0"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r>
              <a:rPr kumimoji="0"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(C)</a:t>
            </a:r>
            <a:r>
              <a:rPr kumimoji="0"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整齊的樣子。語譯：只見土地平坦寬廣，房屋排列整齊，有肥沃的田地、優美的池塘、桑樹和竹林這一類東西。陶淵明</a:t>
            </a:r>
            <a:r>
              <a:rPr kumimoji="0"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〈</a:t>
            </a:r>
            <a:r>
              <a:rPr kumimoji="0"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桃花源記</a:t>
            </a:r>
            <a:r>
              <a:rPr kumimoji="0"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〉</a:t>
            </a:r>
            <a:r>
              <a:rPr kumimoji="0"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／好似、很像。</a:t>
            </a:r>
            <a:r>
              <a:rPr kumimoji="0"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(D)</a:t>
            </a:r>
            <a:r>
              <a:rPr kumimoji="0"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蕭條淒涼的樣子。語譯：有離開京城、懷念故鄉的情懷，擔心被人毀謗，害怕被人譏諷，滿眼蕭條淒涼的景象，令人感慨至極而不禁悲從中來！范仲淹</a:t>
            </a:r>
            <a:r>
              <a:rPr kumimoji="0"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〈</a:t>
            </a:r>
            <a:r>
              <a:rPr kumimoji="0"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岳陽樓記</a:t>
            </a:r>
            <a:r>
              <a:rPr kumimoji="0"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〉</a:t>
            </a:r>
            <a:r>
              <a:rPr kumimoji="0"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／張愛玲</a:t>
            </a:r>
            <a:r>
              <a:rPr kumimoji="0"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〈</a:t>
            </a:r>
            <a:r>
              <a:rPr kumimoji="0"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小團圓</a:t>
            </a:r>
            <a:r>
              <a:rPr kumimoji="0"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〉</a:t>
            </a:r>
            <a:r>
              <a:rPr kumimoji="0"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zh-TW" altLang="en-US" b="1">
                <a:latin typeface="Arial" charset="0"/>
                <a:ea typeface="標楷體" pitchFamily="65" charset="-120"/>
              </a:rPr>
              <a:t>●</a:t>
            </a:r>
            <a:r>
              <a:rPr kumimoji="0" lang="zh-TW" altLang="en-US" b="1">
                <a:latin typeface="Arial" charset="0"/>
                <a:ea typeface="標楷體" pitchFamily="65" charset="-120"/>
              </a:rPr>
              <a:t>本題測驗學生詞義理解的能力。 </a:t>
            </a:r>
          </a:p>
        </p:txBody>
      </p:sp>
      <p:sp>
        <p:nvSpPr>
          <p:cNvPr id="203779" name="Rectangle 6"/>
          <p:cNvSpPr>
            <a:spLocks noGrp="1"/>
          </p:cNvSpPr>
          <p:nvPr>
            <p:ph type="title" idx="4294967295"/>
          </p:nvPr>
        </p:nvSpPr>
        <p:spPr>
          <a:xfrm>
            <a:off x="0" y="188913"/>
            <a:ext cx="8229600" cy="417512"/>
          </a:xfrm>
        </p:spPr>
        <p:txBody>
          <a:bodyPr/>
          <a:lstStyle/>
          <a:p>
            <a:pPr algn="l"/>
            <a:r>
              <a:rPr lang="zh-TW" altLang="en-US" sz="3600" smtClean="0">
                <a:solidFill>
                  <a:schemeClr val="tx1"/>
                </a:solidFill>
              </a:rPr>
              <a:t>  解析</a:t>
            </a:r>
            <a:r>
              <a:rPr lang="zh-TW" altLang="en-US" sz="3600" b="0" smtClean="0">
                <a:solidFill>
                  <a:schemeClr val="tx1"/>
                </a:solidFill>
              </a:rPr>
              <a:t>：</a:t>
            </a:r>
          </a:p>
        </p:txBody>
      </p:sp>
      <p:pic>
        <p:nvPicPr>
          <p:cNvPr id="203780" name="Picture 8" descr="下ICON-回主目錄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813" y="6092825"/>
            <a:ext cx="1376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755650" y="1628775"/>
            <a:ext cx="7772400" cy="1470025"/>
          </a:xfrm>
        </p:spPr>
        <p:txBody>
          <a:bodyPr/>
          <a:lstStyle/>
          <a:p>
            <a:pPr eaLnBrk="1" hangingPunct="1"/>
            <a:r>
              <a:rPr lang="zh-TW" altLang="en-US" sz="6000" smtClean="0">
                <a:solidFill>
                  <a:schemeClr val="tx1"/>
                </a:solidFill>
              </a:rPr>
              <a:t>九、延伸閱讀</a:t>
            </a:r>
          </a:p>
        </p:txBody>
      </p:sp>
      <p:pic>
        <p:nvPicPr>
          <p:cNvPr id="204803" name="Picture 5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638" y="6165850"/>
            <a:ext cx="1376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/>
          </p:cNvSpPr>
          <p:nvPr>
            <p:ph type="title"/>
          </p:nvPr>
        </p:nvSpPr>
        <p:spPr>
          <a:xfrm>
            <a:off x="457200" y="-242888"/>
            <a:ext cx="8229600" cy="1143001"/>
          </a:xfrm>
        </p:spPr>
        <p:txBody>
          <a:bodyPr/>
          <a:lstStyle/>
          <a:p>
            <a:r>
              <a:rPr lang="zh-TW" altLang="en-US" sz="4400" smtClean="0">
                <a:solidFill>
                  <a:schemeClr val="bg1"/>
                </a:solidFill>
              </a:rPr>
              <a:t>題滁州醉翁亭 歐陽脩</a:t>
            </a:r>
          </a:p>
        </p:txBody>
      </p:sp>
      <p:sp>
        <p:nvSpPr>
          <p:cNvPr id="205827" name="Rectangle 3"/>
          <p:cNvSpPr>
            <a:spLocks noGrp="1"/>
          </p:cNvSpPr>
          <p:nvPr>
            <p:ph type="body" idx="1"/>
          </p:nvPr>
        </p:nvSpPr>
        <p:spPr>
          <a:xfrm>
            <a:off x="457200" y="908050"/>
            <a:ext cx="8229600" cy="4525963"/>
          </a:xfrm>
        </p:spPr>
        <p:txBody>
          <a:bodyPr/>
          <a:lstStyle/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四十未為老，醉翁偶題篇。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醉中遺萬物，豈復記吾年？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但愛亭下水，來從亂峰間。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聲如自空落，瀉向兩簷前。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流入巖下溪，幽泉助涓涓。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響不亂人語，其清非管絃。</a:t>
            </a:r>
            <a:endParaRPr lang="en-US" altLang="zh-TW" smtClean="0">
              <a:ea typeface="標楷體" pitchFamily="65" charset="-120"/>
            </a:endParaRP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豈不美絲竹？絲竹不勝繁。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所以屢攜酒，遠步就潺湲。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野鳥窺我醉，溪雲留我眠。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山花徒能笑，不解與我言。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唯有巖風來，吹我還醒然。</a:t>
            </a:r>
            <a:endParaRPr lang="en-US" altLang="zh-TW" smtClean="0">
              <a:ea typeface="標楷體" pitchFamily="65" charset="-120"/>
            </a:endParaRPr>
          </a:p>
        </p:txBody>
      </p:sp>
      <p:pic>
        <p:nvPicPr>
          <p:cNvPr id="205828" name="Picture 4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573463"/>
            <a:ext cx="36036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29" name="Picture 5" descr="下一頁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3"/>
          <p:cNvSpPr>
            <a:spLocks noGrp="1"/>
          </p:cNvSpPr>
          <p:nvPr>
            <p:ph type="body" idx="1"/>
          </p:nvPr>
        </p:nvSpPr>
        <p:spPr>
          <a:xfrm>
            <a:off x="457200" y="836613"/>
            <a:ext cx="8229600" cy="45259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zh-TW" smtClean="0">
                <a:ea typeface="標楷體" pitchFamily="65" charset="-120"/>
              </a:rPr>
              <a:t>【</a:t>
            </a:r>
            <a:r>
              <a:rPr lang="zh-TW" altLang="en-US" smtClean="0">
                <a:ea typeface="標楷體" pitchFamily="65" charset="-120"/>
              </a:rPr>
              <a:t>注釋</a:t>
            </a:r>
            <a:r>
              <a:rPr lang="en-US" altLang="zh-TW" smtClean="0">
                <a:ea typeface="標楷體" pitchFamily="65" charset="-120"/>
              </a:rPr>
              <a:t>】</a:t>
            </a:r>
          </a:p>
          <a:p>
            <a:pPr>
              <a:buFont typeface="Arial" charset="0"/>
              <a:buNone/>
            </a:pPr>
            <a:r>
              <a:rPr lang="zh-TW" altLang="en-US" b="1" smtClean="0">
                <a:ea typeface="標楷體" pitchFamily="65" charset="-120"/>
              </a:rPr>
              <a:t>「響不亂人語」二句</a:t>
            </a:r>
            <a:r>
              <a:rPr lang="zh-TW" altLang="en-US" smtClean="0">
                <a:ea typeface="標楷體" pitchFamily="65" charset="-120"/>
              </a:rPr>
              <a:t>：承上「亭下水」，指溪流聲雖非音樂，但清雅宜人。</a:t>
            </a:r>
          </a:p>
          <a:p>
            <a:endParaRPr lang="zh-TW" altLang="en-US" smtClean="0">
              <a:ea typeface="標楷體" pitchFamily="65" charset="-120"/>
            </a:endParaRPr>
          </a:p>
        </p:txBody>
      </p:sp>
      <p:pic>
        <p:nvPicPr>
          <p:cNvPr id="206851" name="Picture 4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55750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52" name="Picture 7" descr="下一頁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3"/>
          <p:cNvSpPr>
            <a:spLocks noGrp="1"/>
          </p:cNvSpPr>
          <p:nvPr>
            <p:ph type="body" idx="1"/>
          </p:nvPr>
        </p:nvSpPr>
        <p:spPr>
          <a:xfrm>
            <a:off x="107950" y="1063625"/>
            <a:ext cx="9036050" cy="5534025"/>
          </a:xfrm>
        </p:spPr>
        <p:txBody>
          <a:bodyPr/>
          <a:lstStyle/>
          <a:p>
            <a:pPr>
              <a:lnSpc>
                <a:spcPct val="70000"/>
              </a:lnSpc>
              <a:buFont typeface="Arial" charset="0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語譯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】</a:t>
            </a:r>
          </a:p>
          <a:p>
            <a:pPr>
              <a:lnSpc>
                <a:spcPct val="70000"/>
              </a:lnSpc>
              <a:buFont typeface="Arial" charset="0"/>
              <a:buNone/>
            </a:pP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　　四十歲其實不算老，只是醉翁我偶爾題寫的篇名</a:t>
            </a:r>
          </a:p>
          <a:p>
            <a:pPr>
              <a:lnSpc>
                <a:spcPct val="70000"/>
              </a:lnSpc>
              <a:buFont typeface="Arial" charset="0"/>
              <a:buNone/>
            </a:pP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。我在醉中忘懷了萬物，哪裡還記得自己的年齡呢？</a:t>
            </a:r>
          </a:p>
          <a:p>
            <a:pPr>
              <a:lnSpc>
                <a:spcPct val="70000"/>
              </a:lnSpc>
              <a:buFont typeface="Arial" charset="0"/>
              <a:buNone/>
            </a:pP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我只愛那醉翁亭下的潺潺流水，從群峰間流出。那水</a:t>
            </a:r>
          </a:p>
          <a:p>
            <a:pPr>
              <a:lnSpc>
                <a:spcPct val="70000"/>
              </a:lnSpc>
              <a:buFont typeface="Arial" charset="0"/>
              <a:buNone/>
            </a:pP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聲從空中落下，飛瀉於醉翁亭的兩簷之間。溪水流入</a:t>
            </a:r>
          </a:p>
          <a:p>
            <a:pPr>
              <a:lnSpc>
                <a:spcPct val="70000"/>
              </a:lnSpc>
              <a:buFont typeface="Arial" charset="0"/>
              <a:buNone/>
            </a:pP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山巖下方的溪流，讓幽靜的泉流更增涓涓清韻。那流</a:t>
            </a:r>
          </a:p>
          <a:p>
            <a:pPr>
              <a:lnSpc>
                <a:spcPct val="70000"/>
              </a:lnSpc>
              <a:buFont typeface="Arial" charset="0"/>
              <a:buNone/>
            </a:pP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水的響聲不會擾亂人們的談話，而那種清音雅韻也不</a:t>
            </a:r>
          </a:p>
          <a:p>
            <a:pPr>
              <a:lnSpc>
                <a:spcPct val="70000"/>
              </a:lnSpc>
              <a:buFont typeface="Arial" charset="0"/>
              <a:buNone/>
            </a:pP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是世間的管絃之音。難道我們不欣賞音樂的優美嗎？</a:t>
            </a:r>
          </a:p>
          <a:p>
            <a:pPr>
              <a:lnSpc>
                <a:spcPct val="70000"/>
              </a:lnSpc>
              <a:buFont typeface="Arial" charset="0"/>
              <a:buNone/>
            </a:pP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是因為不能承受世間音樂的繁雜啊！所以常常攜帶著</a:t>
            </a:r>
          </a:p>
          <a:p>
            <a:pPr>
              <a:lnSpc>
                <a:spcPct val="70000"/>
              </a:lnSpc>
              <a:buFont typeface="Arial" charset="0"/>
              <a:buNone/>
            </a:pP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美酒，遠行去親近潺潺的流水。野鳥偷看到我的醉態</a:t>
            </a:r>
          </a:p>
          <a:p>
            <a:pPr>
              <a:lnSpc>
                <a:spcPct val="70000"/>
              </a:lnSpc>
              <a:buFont typeface="Arial" charset="0"/>
              <a:buNone/>
            </a:pP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，而溪上的白雲也彷彿留我同眠。山間野花只能綻放</a:t>
            </a:r>
          </a:p>
          <a:p>
            <a:pPr>
              <a:lnSpc>
                <a:spcPct val="70000"/>
              </a:lnSpc>
              <a:buFont typeface="Arial" charset="0"/>
              <a:buNone/>
            </a:pP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笑意，卻不知如何和我談話。只有山巖的谷風吹來涼</a:t>
            </a:r>
          </a:p>
          <a:p>
            <a:pPr>
              <a:lnSpc>
                <a:spcPct val="70000"/>
              </a:lnSpc>
              <a:buFont typeface="Arial" charset="0"/>
              <a:buNone/>
            </a:pP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意，使我由醉意中醒來。</a:t>
            </a:r>
          </a:p>
        </p:txBody>
      </p:sp>
      <p:pic>
        <p:nvPicPr>
          <p:cNvPr id="207875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3"/>
          <p:cNvSpPr>
            <a:spLocks noGrp="1"/>
          </p:cNvSpPr>
          <p:nvPr>
            <p:ph type="body" idx="1"/>
          </p:nvPr>
        </p:nvSpPr>
        <p:spPr>
          <a:xfrm>
            <a:off x="457200" y="1125538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簡析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】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　　此詩宜與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醉翁亭記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搭配閱讀。首先作者對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「醉翁」的詮釋，是因為醉而能忘：他認為四十歲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尚不能稱「翁」，但因醉中忘懷了萬物，因此自我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解嘲，聊號醉翁，與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醉翁亭記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「飲少輒醉，而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年又最長，故自號醉翁」的說法可互相補足。而在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醉翁亭記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中提「宴酣之樂，非絲非竹」，也可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由詩中的「響不亂人語，其清非管絃」得知──潺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潺流泉正好為滁人宴遊的歡聚作伴奏。</a:t>
            </a:r>
          </a:p>
        </p:txBody>
      </p:sp>
      <p:pic>
        <p:nvPicPr>
          <p:cNvPr id="208899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/>
          </p:cNvSpPr>
          <p:nvPr>
            <p:ph type="title"/>
          </p:nvPr>
        </p:nvSpPr>
        <p:spPr>
          <a:xfrm>
            <a:off x="457200" y="-242888"/>
            <a:ext cx="8229600" cy="1143001"/>
          </a:xfrm>
        </p:spPr>
        <p:txBody>
          <a:bodyPr/>
          <a:lstStyle/>
          <a:p>
            <a:r>
              <a:rPr lang="zh-TW" altLang="en-US" sz="4400" smtClean="0">
                <a:solidFill>
                  <a:schemeClr val="bg1"/>
                </a:solidFill>
              </a:rPr>
              <a:t>別滁 歐陽脩</a:t>
            </a:r>
          </a:p>
        </p:txBody>
      </p:sp>
      <p:sp>
        <p:nvSpPr>
          <p:cNvPr id="209923" name="Rectangle 3"/>
          <p:cNvSpPr>
            <a:spLocks noGrp="1"/>
          </p:cNvSpPr>
          <p:nvPr>
            <p:ph type="body" idx="1"/>
          </p:nvPr>
        </p:nvSpPr>
        <p:spPr>
          <a:xfrm>
            <a:off x="457200" y="1268413"/>
            <a:ext cx="8229600" cy="4525962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花光濃爛柳輕明，酌酒花前送我行。</a:t>
            </a:r>
          </a:p>
          <a:p>
            <a:pPr algn="ctr"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我亦且如常日醉，莫教絃管作離聲。</a:t>
            </a:r>
          </a:p>
          <a:p>
            <a:pPr algn="ctr"/>
            <a:endParaRPr lang="zh-TW" altLang="en-US" smtClean="0">
              <a:ea typeface="標楷體" pitchFamily="65" charset="-120"/>
            </a:endParaRPr>
          </a:p>
        </p:txBody>
      </p:sp>
      <p:pic>
        <p:nvPicPr>
          <p:cNvPr id="209924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3"/>
          <p:cNvSpPr>
            <a:spLocks noGrp="1"/>
          </p:cNvSpPr>
          <p:nvPr>
            <p:ph type="body" idx="1"/>
          </p:nvPr>
        </p:nvSpPr>
        <p:spPr>
          <a:xfrm>
            <a:off x="457200" y="1196975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zh-TW" smtClean="0">
                <a:ea typeface="標楷體" pitchFamily="65" charset="-120"/>
              </a:rPr>
              <a:t>【</a:t>
            </a:r>
            <a:r>
              <a:rPr lang="zh-TW" altLang="en-US" smtClean="0">
                <a:ea typeface="標楷體" pitchFamily="65" charset="-120"/>
              </a:rPr>
              <a:t>語譯</a:t>
            </a:r>
            <a:r>
              <a:rPr lang="en-US" altLang="zh-TW" smtClean="0">
                <a:ea typeface="標楷體" pitchFamily="65" charset="-120"/>
              </a:rPr>
              <a:t>】</a:t>
            </a:r>
          </a:p>
          <a:p>
            <a:pPr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　　花兒色澤穠豔，而柳色則輕盈明朗，有</a:t>
            </a:r>
          </a:p>
          <a:p>
            <a:pPr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人在花前斟酒，送我遠行。我也像平日般的</a:t>
            </a:r>
          </a:p>
          <a:p>
            <a:pPr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酣醉忘情，卻不想讓管絃吹奏離歌啊！</a:t>
            </a:r>
          </a:p>
        </p:txBody>
      </p:sp>
      <p:pic>
        <p:nvPicPr>
          <p:cNvPr id="210947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圖片 1" descr="5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788"/>
            <a:ext cx="9144000" cy="670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矩形 2"/>
          <p:cNvSpPr>
            <a:spLocks noChangeArrowheads="1"/>
          </p:cNvSpPr>
          <p:nvPr/>
        </p:nvSpPr>
        <p:spPr bwMode="auto">
          <a:xfrm>
            <a:off x="8431213" y="333375"/>
            <a:ext cx="461962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 2" pitchFamily="18" charset="2"/>
              <a:buChar char=""/>
              <a:defRPr sz="32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0000"/>
              <a:buFont typeface="Wingdings 2" pitchFamily="18" charset="2"/>
              <a:buChar char="³"/>
              <a:defRPr sz="28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B9B57"/>
              </a:buClr>
              <a:buSzPct val="6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B7396"/>
              </a:buClr>
              <a:buSzPct val="45000"/>
              <a:buFont typeface="Wingdings 2" pitchFamily="18" charset="2"/>
              <a:buChar char="¯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800" b="1">
                <a:solidFill>
                  <a:srgbClr val="FF0066"/>
                </a:solidFill>
                <a:latin typeface="Arial" pitchFamily="34" charset="0"/>
                <a:ea typeface="微軟正黑體" pitchFamily="34" charset="-120"/>
              </a:rPr>
              <a:t>映襯、層遞</a:t>
            </a:r>
          </a:p>
        </p:txBody>
      </p:sp>
      <p:sp>
        <p:nvSpPr>
          <p:cNvPr id="34820" name="矩形 4"/>
          <p:cNvSpPr>
            <a:spLocks noChangeArrowheads="1"/>
          </p:cNvSpPr>
          <p:nvPr/>
        </p:nvSpPr>
        <p:spPr bwMode="auto">
          <a:xfrm>
            <a:off x="5802313" y="4079875"/>
            <a:ext cx="3238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 2" pitchFamily="18" charset="2"/>
              <a:buChar char=""/>
              <a:defRPr sz="32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0000"/>
              <a:buFont typeface="Wingdings 2" pitchFamily="18" charset="2"/>
              <a:buChar char="³"/>
              <a:defRPr sz="28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B9B57"/>
              </a:buClr>
              <a:buSzPct val="6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B7396"/>
              </a:buClr>
              <a:buSzPct val="45000"/>
              <a:buFont typeface="Wingdings 2" pitchFamily="18" charset="2"/>
              <a:buChar char="¯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800" b="1">
                <a:solidFill>
                  <a:srgbClr val="FF0066"/>
                </a:solidFill>
                <a:latin typeface="Arial" pitchFamily="34" charset="0"/>
                <a:ea typeface="微軟正黑體" pitchFamily="34" charset="-120"/>
              </a:rPr>
              <a:t>倒裝</a:t>
            </a:r>
          </a:p>
        </p:txBody>
      </p:sp>
    </p:spTree>
    <p:extLst>
      <p:ext uri="{BB962C8B-B14F-4D97-AF65-F5344CB8AC3E}">
        <p14:creationId xmlns:p14="http://schemas.microsoft.com/office/powerpoint/2010/main" val="268749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3"/>
          <p:cNvSpPr>
            <a:spLocks noGrp="1"/>
          </p:cNvSpPr>
          <p:nvPr>
            <p:ph type="body" idx="1"/>
          </p:nvPr>
        </p:nvSpPr>
        <p:spPr>
          <a:xfrm>
            <a:off x="457200" y="1125538"/>
            <a:ext cx="8229600" cy="45259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簡析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】</a:t>
            </a:r>
          </a:p>
          <a:p>
            <a:pPr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　　歐陽脩於慶曆八年（西元一○四八年）</a:t>
            </a:r>
          </a:p>
          <a:p>
            <a:pPr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，由滁州改知揚州，此詩為離滁時所作，體</a:t>
            </a:r>
          </a:p>
          <a:p>
            <a:pPr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現其曠達胸襟。本詩中的花態柳情與酒意，</a:t>
            </a:r>
          </a:p>
          <a:p>
            <a:pPr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呈現出歐陽脩謫宦滁州一貫的從容自適，但</a:t>
            </a:r>
          </a:p>
          <a:p>
            <a:pPr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「如常日」和「莫作離聲」則隱含著對此方</a:t>
            </a:r>
          </a:p>
          <a:p>
            <a:pPr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山水與人民的依依別情。</a:t>
            </a:r>
          </a:p>
        </p:txBody>
      </p:sp>
      <p:pic>
        <p:nvPicPr>
          <p:cNvPr id="211971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/>
          </p:cNvSpPr>
          <p:nvPr>
            <p:ph type="title"/>
          </p:nvPr>
        </p:nvSpPr>
        <p:spPr>
          <a:xfrm>
            <a:off x="457200" y="-242888"/>
            <a:ext cx="8229600" cy="1143001"/>
          </a:xfrm>
        </p:spPr>
        <p:txBody>
          <a:bodyPr/>
          <a:lstStyle/>
          <a:p>
            <a:r>
              <a:rPr lang="zh-TW" altLang="en-US" sz="4400" smtClean="0">
                <a:solidFill>
                  <a:schemeClr val="bg1"/>
                </a:solidFill>
              </a:rPr>
              <a:t>豐樂亭記 歐陽脩</a:t>
            </a:r>
          </a:p>
        </p:txBody>
      </p:sp>
      <p:sp>
        <p:nvSpPr>
          <p:cNvPr id="212995" name="Rectangle 3"/>
          <p:cNvSpPr>
            <a:spLocks noGrp="1"/>
          </p:cNvSpPr>
          <p:nvPr>
            <p:ph type="body" idx="1"/>
          </p:nvPr>
        </p:nvSpPr>
        <p:spPr>
          <a:xfrm>
            <a:off x="468313" y="1196975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　　脩既治滁之明年，夏，始飲滁水而甘。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問諸滁人，得於州南百步之近。其上則豐山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，聳然而特立；下則幽谷，窈然　而深藏；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中有清泉，滃　然　而仰出。俯仰左右，顧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而樂之。於是疏泉鑿石，闢地以為亭，而與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滁人往遊其間。</a:t>
            </a:r>
          </a:p>
        </p:txBody>
      </p:sp>
      <p:pic>
        <p:nvPicPr>
          <p:cNvPr id="212996" name="Picture 7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708275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997" name="Picture 8" descr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205038"/>
            <a:ext cx="36036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998" name="Picture 9" descr="下一頁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2999" name="Group 10"/>
          <p:cNvGrpSpPr>
            <a:grpSpLocks/>
          </p:cNvGrpSpPr>
          <p:nvPr/>
        </p:nvGrpSpPr>
        <p:grpSpPr bwMode="auto">
          <a:xfrm>
            <a:off x="2987675" y="2708275"/>
            <a:ext cx="433388" cy="433388"/>
            <a:chOff x="793" y="1525"/>
            <a:chExt cx="273" cy="273"/>
          </a:xfrm>
        </p:grpSpPr>
        <p:sp>
          <p:nvSpPr>
            <p:cNvPr id="213000" name="文字方塊 3"/>
            <p:cNvSpPr txBox="1">
              <a:spLocks noChangeArrowheads="1"/>
            </p:cNvSpPr>
            <p:nvPr/>
          </p:nvSpPr>
          <p:spPr bwMode="auto">
            <a:xfrm>
              <a:off x="793" y="1525"/>
              <a:ext cx="231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1200" b="1">
                  <a:latin typeface="Arial" charset="0"/>
                  <a:ea typeface="標楷體" pitchFamily="65" charset="-120"/>
                </a:rPr>
                <a:t>ㄨ ㄥ</a:t>
              </a:r>
            </a:p>
          </p:txBody>
        </p:sp>
        <p:pic>
          <p:nvPicPr>
            <p:cNvPr id="213001" name="Picture 28" descr="D:\City\公事\THE PEOPLE\10202\102-PPT-II修訂\注音ICON\黑-三聲-小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" y="1570"/>
              <a:ext cx="136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3"/>
          <p:cNvSpPr>
            <a:spLocks noGrp="1"/>
          </p:cNvSpPr>
          <p:nvPr>
            <p:ph type="body" idx="1"/>
          </p:nvPr>
        </p:nvSpPr>
        <p:spPr>
          <a:xfrm>
            <a:off x="358775" y="620713"/>
            <a:ext cx="8605838" cy="45259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　　滁於五代干戈之際，用武之地也。昔太祖</a:t>
            </a:r>
          </a:p>
          <a:p>
            <a:pPr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皇帝，嘗以周師破李璟兵十五萬於清流山下，</a:t>
            </a:r>
          </a:p>
          <a:p>
            <a:pPr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生擒其將皇甫暉、姚鳳於滁東門之外　，遂以</a:t>
            </a:r>
          </a:p>
          <a:p>
            <a:pPr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平滁。脩嘗考其山川，按其圖記，升高以望清</a:t>
            </a:r>
          </a:p>
          <a:p>
            <a:pPr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流之關，欲求暉、鳳就擒之所，而故老皆無在</a:t>
            </a:r>
          </a:p>
          <a:p>
            <a:pPr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者。蓋天下之平久矣。自唐失其政，海內分裂</a:t>
            </a:r>
          </a:p>
          <a:p>
            <a:pPr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，豪傑並起而爭，所在為敵國者，何可勝    數　</a:t>
            </a:r>
          </a:p>
          <a:p>
            <a:pPr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！及宋受天命，聖人出而四海一。嚮之憑恃險</a:t>
            </a:r>
          </a:p>
          <a:p>
            <a:pPr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阻，剗　    削消磨，百年之間，漠然徒見山高</a:t>
            </a:r>
          </a:p>
          <a:p>
            <a:pPr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而水清。欲問其事，而遺老盡矣。</a:t>
            </a:r>
          </a:p>
        </p:txBody>
      </p:sp>
      <p:pic>
        <p:nvPicPr>
          <p:cNvPr id="214019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5445125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4020" name="Picture 5" descr="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916113"/>
            <a:ext cx="3603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4021" name="Picture 6" descr="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4221163"/>
            <a:ext cx="3603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4022" name="Picture 10" descr="下一頁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4023" name="Group 11"/>
          <p:cNvGrpSpPr>
            <a:grpSpLocks/>
          </p:cNvGrpSpPr>
          <p:nvPr/>
        </p:nvGrpSpPr>
        <p:grpSpPr bwMode="auto">
          <a:xfrm>
            <a:off x="1617663" y="5373688"/>
            <a:ext cx="433387" cy="433387"/>
            <a:chOff x="793" y="1525"/>
            <a:chExt cx="273" cy="273"/>
          </a:xfrm>
        </p:grpSpPr>
        <p:sp>
          <p:nvSpPr>
            <p:cNvPr id="214024" name="文字方塊 3"/>
            <p:cNvSpPr txBox="1">
              <a:spLocks noChangeArrowheads="1"/>
            </p:cNvSpPr>
            <p:nvPr/>
          </p:nvSpPr>
          <p:spPr bwMode="auto">
            <a:xfrm>
              <a:off x="793" y="1525"/>
              <a:ext cx="231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1200" b="1">
                  <a:latin typeface="Arial" charset="0"/>
                  <a:ea typeface="標楷體" pitchFamily="65" charset="-120"/>
                </a:rPr>
                <a:t>ㄔ ㄢ</a:t>
              </a:r>
            </a:p>
          </p:txBody>
        </p:sp>
        <p:pic>
          <p:nvPicPr>
            <p:cNvPr id="214025" name="Picture 28" descr="D:\City\公事\THE PEOPLE\10202\102-PPT-II修訂\注音ICON\黑-三聲-小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" y="1570"/>
              <a:ext cx="136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3"/>
          <p:cNvSpPr>
            <a:spLocks noGrp="1"/>
          </p:cNvSpPr>
          <p:nvPr>
            <p:ph type="body" idx="1"/>
          </p:nvPr>
        </p:nvSpPr>
        <p:spPr>
          <a:xfrm>
            <a:off x="457200" y="765175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　　今滁介於江、淮之間，舟車商賈、四方</a:t>
            </a:r>
          </a:p>
          <a:p>
            <a:pPr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賓客之所不至。民生不見外事，而安於畎畝</a:t>
            </a:r>
          </a:p>
          <a:p>
            <a:pPr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衣食，以樂生送死，而孰知上之功德，休養</a:t>
            </a:r>
          </a:p>
          <a:p>
            <a:pPr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生息，涵煦　百年之深也？</a:t>
            </a:r>
          </a:p>
        </p:txBody>
      </p:sp>
      <p:pic>
        <p:nvPicPr>
          <p:cNvPr id="215043" name="Picture 5" descr="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484313"/>
            <a:ext cx="36036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44" name="Picture 6" descr="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636838"/>
            <a:ext cx="3603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45" name="Picture 7" descr="下一頁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3"/>
          <p:cNvSpPr>
            <a:spLocks noGrp="1"/>
          </p:cNvSpPr>
          <p:nvPr>
            <p:ph type="body" idx="1"/>
          </p:nvPr>
        </p:nvSpPr>
        <p:spPr>
          <a:xfrm>
            <a:off x="457200" y="765175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　　脩之來此，樂其地僻而事簡，又愛其俗</a:t>
            </a:r>
          </a:p>
          <a:p>
            <a:pPr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之安閒。既得斯泉於山谷之間，乃日與滁人</a:t>
            </a:r>
          </a:p>
          <a:p>
            <a:pPr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仰而望山，俯而聽泉，掇　幽芳而蔭喬木，</a:t>
            </a:r>
          </a:p>
          <a:p>
            <a:pPr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風霜冰雪，刻露清秀，四時之景，無不可愛</a:t>
            </a:r>
          </a:p>
          <a:p>
            <a:pPr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。又幸其民樂其歲物之豐成，而喜與予遊也</a:t>
            </a:r>
          </a:p>
          <a:p>
            <a:pPr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。因為本其山川，道其風俗之美，使民知所</a:t>
            </a:r>
          </a:p>
          <a:p>
            <a:pPr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以安此豐年之樂者，幸生無事之時也。</a:t>
            </a:r>
          </a:p>
        </p:txBody>
      </p:sp>
      <p:pic>
        <p:nvPicPr>
          <p:cNvPr id="216067" name="Picture 4" descr="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060575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068" name="Picture 5" descr="下一頁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3"/>
          <p:cNvSpPr>
            <a:spLocks noGrp="1"/>
          </p:cNvSpPr>
          <p:nvPr>
            <p:ph type="body" idx="1"/>
          </p:nvPr>
        </p:nvSpPr>
        <p:spPr>
          <a:xfrm>
            <a:off x="457200" y="765175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　　夫宣上恩德，以與民共樂，刺史之事也</a:t>
            </a:r>
          </a:p>
          <a:p>
            <a:pPr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。遂書以名其亭焉。慶曆丙戌六月日，右正</a:t>
            </a:r>
          </a:p>
          <a:p>
            <a:pPr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言知制誥知滁州軍州事歐陽脩記。</a:t>
            </a:r>
          </a:p>
          <a:p>
            <a:endParaRPr lang="zh-TW" altLang="en-US" smtClean="0"/>
          </a:p>
          <a:p>
            <a:endParaRPr lang="zh-TW" altLang="en-US" smtClean="0"/>
          </a:p>
          <a:p>
            <a:endParaRPr lang="zh-TW" altLang="en-US" smtClean="0"/>
          </a:p>
        </p:txBody>
      </p:sp>
      <p:pic>
        <p:nvPicPr>
          <p:cNvPr id="217091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3"/>
          <p:cNvSpPr>
            <a:spLocks noGrp="1"/>
          </p:cNvSpPr>
          <p:nvPr>
            <p:ph type="body" idx="1"/>
          </p:nvPr>
        </p:nvSpPr>
        <p:spPr>
          <a:xfrm>
            <a:off x="466725" y="765175"/>
            <a:ext cx="8353425" cy="5399088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zh-TW" sz="3000" smtClean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注釋</a:t>
            </a:r>
            <a:r>
              <a:rPr lang="en-US" altLang="zh-TW" sz="3000" smtClean="0">
                <a:latin typeface="標楷體" pitchFamily="65" charset="-120"/>
                <a:ea typeface="標楷體" pitchFamily="65" charset="-120"/>
              </a:rPr>
              <a:t>】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窈然：幽暗深遠的樣子。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滃然：水盛大貌。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「昔太祖皇帝」四句：指宋太祖趙匡胤曾率領後周世宗的部隊，活捉了逃進滁州城的南唐守將皇甫暉和姚鳳。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勝：盡。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剗：通「鏟」。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畎畝：田地。畎，田間小溝。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涵煦：涵容於恩德中。煦，溫暖，引申為恩惠。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掇：拾取、採摘。</a:t>
            </a:r>
          </a:p>
        </p:txBody>
      </p:sp>
      <p:pic>
        <p:nvPicPr>
          <p:cNvPr id="218115" name="Picture 5" descr="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662613"/>
            <a:ext cx="3603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8116" name="Picture 6" descr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3603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8117" name="Picture 7" descr="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46263"/>
            <a:ext cx="3603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8118" name="Picture 8" descr="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349500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8119" name="Picture 9" descr="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646488"/>
            <a:ext cx="3603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8120" name="Picture 10" descr="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221163"/>
            <a:ext cx="3603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8121" name="Picture 11" descr="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654550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8122" name="Picture 12" descr="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157788"/>
            <a:ext cx="3603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8123" name="Picture 15" descr="下一頁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6021388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3"/>
          <p:cNvSpPr>
            <a:spLocks noGrp="1"/>
          </p:cNvSpPr>
          <p:nvPr>
            <p:ph type="body" idx="1"/>
          </p:nvPr>
        </p:nvSpPr>
        <p:spPr>
          <a:xfrm>
            <a:off x="144463" y="693738"/>
            <a:ext cx="9036050" cy="5975350"/>
          </a:xfrm>
        </p:spPr>
        <p:txBody>
          <a:bodyPr/>
          <a:lstStyle/>
          <a:p>
            <a:pPr>
              <a:lnSpc>
                <a:spcPct val="110000"/>
              </a:lnSpc>
              <a:buFont typeface="Arial" charset="0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語譯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】</a:t>
            </a: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　　我治理滁州的第二年，到了夏天，才喝到滁</a:t>
            </a: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州的泉水，覺得很甜美。向滁人打聽泉水的出處</a:t>
            </a: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，原來在州城南面不到百來步的地方。它的上面</a:t>
            </a: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就是豐山，聳然挺拔的矗立著；下面就是紫薇谷</a:t>
            </a: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，幽暗深遠的隱藏著；中間有一股清泉，從地下</a:t>
            </a: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向上湧出。看看上下左右的景色，使人很高興。</a:t>
            </a: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於是疏通泉源，開鑿亂石，清出一塊地方建造個</a:t>
            </a: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亭子，跟滁州人一道來這裡遊賞。</a:t>
            </a:r>
          </a:p>
        </p:txBody>
      </p:sp>
      <p:pic>
        <p:nvPicPr>
          <p:cNvPr id="219139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3"/>
          <p:cNvSpPr>
            <a:spLocks noGrp="1"/>
          </p:cNvSpPr>
          <p:nvPr>
            <p:ph type="body" idx="1"/>
          </p:nvPr>
        </p:nvSpPr>
        <p:spPr>
          <a:xfrm>
            <a:off x="107950" y="693738"/>
            <a:ext cx="8964613" cy="5543550"/>
          </a:xfrm>
        </p:spPr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　　滁州在五代戰爭頻繁之際，是個用兵的地方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。從前的宋太祖皇帝曾經統領後周的部隊，在清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流山下打敗南唐李璟的十五萬大軍，在滁州城東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門外活捉他的大將皇甫暉、姚鳳，從而平定了滁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州。我曾經考察滁州的山水，查閱了相關地圖和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記載，登上高地來瞭望清流關，希望尋找皇甫暉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、姚鳳被俘獲的地方，可是當時的老人都不在世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了。原來天下太平已經很久了啊！自從唐朝政治</a:t>
            </a:r>
          </a:p>
        </p:txBody>
      </p:sp>
      <p:pic>
        <p:nvPicPr>
          <p:cNvPr id="220163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3"/>
          <p:cNvSpPr>
            <a:spLocks noGrp="1"/>
          </p:cNvSpPr>
          <p:nvPr>
            <p:ph type="body" idx="1"/>
          </p:nvPr>
        </p:nvSpPr>
        <p:spPr>
          <a:xfrm>
            <a:off x="457200" y="692150"/>
            <a:ext cx="8229600" cy="5616575"/>
          </a:xfrm>
        </p:spPr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衰敝，天下分裂，豪傑並起，爭奪天下，彼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此成為敵國的，數也數不清啊！等到宋朝承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受天命，太祖出來，才統一了天下。先前所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憑藉的險阻，都被鏟除殆盡，一百多年來，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人們只看到山高水清。想詢問當年的事情，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而那些經歷其事的老人已都去世了。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　　現在滁州處於長江、淮水之間，是坐船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乘車的商人、四面八方的賓客不來的地方。</a:t>
            </a:r>
          </a:p>
        </p:txBody>
      </p:sp>
      <p:pic>
        <p:nvPicPr>
          <p:cNvPr id="221187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3978275" cy="26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475"/>
            <a:ext cx="4006850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4403725"/>
            <a:ext cx="401955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圖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075" y="0"/>
            <a:ext cx="4603750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圖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851025"/>
            <a:ext cx="3836988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圖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5" y="3924300"/>
            <a:ext cx="40036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0975150"/>
      </p:ext>
    </p:extLst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3"/>
          <p:cNvSpPr>
            <a:spLocks noGrp="1"/>
          </p:cNvSpPr>
          <p:nvPr>
            <p:ph type="body" idx="1"/>
          </p:nvPr>
        </p:nvSpPr>
        <p:spPr>
          <a:xfrm>
            <a:off x="322263" y="765175"/>
            <a:ext cx="8642350" cy="4525963"/>
          </a:xfrm>
        </p:spPr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百姓看不到外面發生的事情，安樂於種田地、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謀衣食，快活的度過一生，又有誰知道皇上休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養民力，增殖人口，一百多年的滋潤養育的深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恩呢？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　　我來到這裡，喜歡它地方僻靜而公事清簡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，又愛它風俗安適悠閒。既然已經在山谷間找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到這樣的甘泉，便每天同滁州的人士來遊賞，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抬頭望山，低首聽泉，春天採摘幽香的花草，</a:t>
            </a:r>
          </a:p>
        </p:txBody>
      </p:sp>
      <p:pic>
        <p:nvPicPr>
          <p:cNvPr id="222211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3"/>
          <p:cNvSpPr>
            <a:spLocks noGrp="1"/>
          </p:cNvSpPr>
          <p:nvPr>
            <p:ph type="body" idx="1"/>
          </p:nvPr>
        </p:nvSpPr>
        <p:spPr>
          <a:xfrm>
            <a:off x="457200" y="847725"/>
            <a:ext cx="8435975" cy="4525963"/>
          </a:xfrm>
        </p:spPr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夏天在茂密的喬木樹蔭下乘涼，秋天迎著風霜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，冬天賞玩冰雪，秋冬的刻削裸露，春夏的清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幽秀茂，四季的風光，無一不令人喜愛。民眾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也為年年穀物的豐收成熟而高興，樂意與我同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遊。於是我為他們推求這裡的山川，敘述這裡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風俗的美好，使民眾知道能夠安享豐年的歡樂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，是因為有幸生在這太平無事的時代。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　</a:t>
            </a:r>
          </a:p>
        </p:txBody>
      </p:sp>
      <p:pic>
        <p:nvPicPr>
          <p:cNvPr id="223235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/>
          </p:cNvSpPr>
          <p:nvPr>
            <p:ph type="body" idx="1"/>
          </p:nvPr>
        </p:nvSpPr>
        <p:spPr>
          <a:xfrm>
            <a:off x="457200" y="847725"/>
            <a:ext cx="8435975" cy="4525963"/>
          </a:xfrm>
        </p:spPr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　　而宣揚皇上的恩德，和民眾共享歡樂，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這是刺史職責範圍內的事。於是便寫了這篇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文章，並給亭子起名為豐樂。慶曆六年六月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某日，右正言、知制誥、知滁州軍州事歐陽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脩記。</a:t>
            </a:r>
          </a:p>
        </p:txBody>
      </p:sp>
      <p:pic>
        <p:nvPicPr>
          <p:cNvPr id="224259" name="Picture 3" descr="下一頁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3"/>
          <p:cNvSpPr>
            <a:spLocks noGrp="1"/>
          </p:cNvSpPr>
          <p:nvPr>
            <p:ph type="body" idx="1"/>
          </p:nvPr>
        </p:nvSpPr>
        <p:spPr>
          <a:xfrm>
            <a:off x="179388" y="692150"/>
            <a:ext cx="8964612" cy="58324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簡析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】</a:t>
            </a:r>
          </a:p>
          <a:p>
            <a:pPr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　　本篇旨在「宣上恩德，與民同樂」，立意開</a:t>
            </a:r>
          </a:p>
          <a:p>
            <a:pPr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闊，運用今昔對比手法，表達在戰亂後對豐年之</a:t>
            </a:r>
          </a:p>
          <a:p>
            <a:pPr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樂的珍惜，和醉翁亭的宴遊之樂適相呼應。</a:t>
            </a:r>
          </a:p>
          <a:p>
            <a:pPr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　　本文與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醉翁亭記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為同年所作。除了記述</a:t>
            </a:r>
          </a:p>
          <a:p>
            <a:pPr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建亭的經過和與滁人共遊之樂，也描繪了滁州從</a:t>
            </a:r>
          </a:p>
          <a:p>
            <a:pPr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戰亂到和平的變遷；從而寄託了安定來之不易，</a:t>
            </a:r>
          </a:p>
          <a:p>
            <a:pPr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應予珍惜之意。文中以「樂」為中心，抒寫樂在</a:t>
            </a:r>
          </a:p>
          <a:p>
            <a:pPr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亭中、樂在山川，又樂在與滁人共遊的安定歲月</a:t>
            </a:r>
          </a:p>
          <a:p>
            <a:pPr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。語言簡潔，涵義深遠。</a:t>
            </a:r>
          </a:p>
        </p:txBody>
      </p:sp>
      <p:pic>
        <p:nvPicPr>
          <p:cNvPr id="225283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/>
          </p:cNvSpPr>
          <p:nvPr>
            <p:ph type="title"/>
          </p:nvPr>
        </p:nvSpPr>
        <p:spPr>
          <a:xfrm>
            <a:off x="457200" y="-242888"/>
            <a:ext cx="8229600" cy="1143001"/>
          </a:xfrm>
        </p:spPr>
        <p:txBody>
          <a:bodyPr/>
          <a:lstStyle/>
          <a:p>
            <a:r>
              <a:rPr lang="zh-TW" altLang="en-US" sz="4400" smtClean="0">
                <a:solidFill>
                  <a:schemeClr val="bg1"/>
                </a:solidFill>
              </a:rPr>
              <a:t>蝶戀花 歐陽脩</a:t>
            </a:r>
          </a:p>
        </p:txBody>
      </p:sp>
      <p:sp>
        <p:nvSpPr>
          <p:cNvPr id="226307" name="Rectangle 3"/>
          <p:cNvSpPr>
            <a:spLocks noGrp="1"/>
          </p:cNvSpPr>
          <p:nvPr>
            <p:ph type="body" idx="1"/>
          </p:nvPr>
        </p:nvSpPr>
        <p:spPr>
          <a:xfrm>
            <a:off x="323850" y="836613"/>
            <a:ext cx="8624888" cy="3168650"/>
          </a:xfrm>
        </p:spPr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　　誰道閒情拋棄久？每到春來，惆悵還依舊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。日日花前常病酒，不辭鏡裡朱顏瘦。　河畔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青蕪堤上柳，為問新愁，何事年年有？獨立小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橋風滿袖，平林新月人歸後。</a:t>
            </a:r>
          </a:p>
        </p:txBody>
      </p:sp>
      <p:pic>
        <p:nvPicPr>
          <p:cNvPr id="226308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3"/>
          <p:cNvSpPr>
            <a:spLocks noGrp="1"/>
          </p:cNvSpPr>
          <p:nvPr>
            <p:ph type="body" idx="1"/>
          </p:nvPr>
        </p:nvSpPr>
        <p:spPr>
          <a:xfrm>
            <a:off x="323850" y="692150"/>
            <a:ext cx="8516938" cy="554513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zh-TW" smtClean="0">
                <a:ea typeface="標楷體" pitchFamily="65" charset="-120"/>
              </a:rPr>
              <a:t>【</a:t>
            </a:r>
            <a:r>
              <a:rPr lang="zh-TW" altLang="en-US" smtClean="0">
                <a:ea typeface="標楷體" pitchFamily="65" charset="-120"/>
              </a:rPr>
              <a:t>語譯</a:t>
            </a:r>
            <a:r>
              <a:rPr lang="en-US" altLang="zh-TW" smtClean="0">
                <a:ea typeface="標楷體" pitchFamily="65" charset="-120"/>
              </a:rPr>
              <a:t>】</a:t>
            </a:r>
          </a:p>
          <a:p>
            <a:pPr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　　誰說兒女閒情可以永遠拋棄呢？每到春天</a:t>
            </a:r>
          </a:p>
          <a:p>
            <a:pPr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的時候，還是使人感到同樣的惆悵。現在我每</a:t>
            </a:r>
          </a:p>
          <a:p>
            <a:pPr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天都在花前醉歌，顧不得鏡子裡的容顏逐漸消</a:t>
            </a:r>
          </a:p>
          <a:p>
            <a:pPr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瘦了。　真想問問河邊的青草和堤上的楊柳枝</a:t>
            </a:r>
          </a:p>
          <a:p>
            <a:pPr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，為什麼每年都有人帶來一股惆悵呢？我獨自</a:t>
            </a:r>
          </a:p>
          <a:p>
            <a:pPr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徘徊在小橋上凝思，只覺滿袖風涼，於是緩步</a:t>
            </a:r>
          </a:p>
          <a:p>
            <a:pPr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回去，而林間的月亮也冉冉的出來了。</a:t>
            </a:r>
          </a:p>
          <a:p>
            <a:pPr algn="r"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（取材自汪中</a:t>
            </a:r>
            <a:r>
              <a:rPr lang="en-US" altLang="zh-TW" smtClean="0">
                <a:ea typeface="標楷體" pitchFamily="65" charset="-120"/>
              </a:rPr>
              <a:t>《</a:t>
            </a:r>
            <a:r>
              <a:rPr lang="zh-TW" altLang="en-US" smtClean="0">
                <a:ea typeface="標楷體" pitchFamily="65" charset="-120"/>
              </a:rPr>
              <a:t>新譯宋詞三百首</a:t>
            </a:r>
            <a:r>
              <a:rPr lang="en-US" altLang="zh-TW" smtClean="0">
                <a:ea typeface="標楷體" pitchFamily="65" charset="-120"/>
              </a:rPr>
              <a:t>》</a:t>
            </a:r>
            <a:r>
              <a:rPr lang="zh-TW" altLang="en-US" smtClean="0">
                <a:ea typeface="標楷體" pitchFamily="65" charset="-120"/>
              </a:rPr>
              <a:t>）</a:t>
            </a:r>
          </a:p>
        </p:txBody>
      </p:sp>
      <p:pic>
        <p:nvPicPr>
          <p:cNvPr id="227331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3"/>
          <p:cNvSpPr>
            <a:spLocks noGrp="1"/>
          </p:cNvSpPr>
          <p:nvPr>
            <p:ph type="body" idx="1"/>
          </p:nvPr>
        </p:nvSpPr>
        <p:spPr>
          <a:xfrm>
            <a:off x="144463" y="765175"/>
            <a:ext cx="8964612" cy="5472113"/>
          </a:xfrm>
        </p:spPr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altLang="zh-TW" smtClean="0">
                <a:ea typeface="標楷體" pitchFamily="65" charset="-120"/>
              </a:rPr>
              <a:t>【</a:t>
            </a:r>
            <a:r>
              <a:rPr lang="zh-TW" altLang="en-US" smtClean="0">
                <a:ea typeface="標楷體" pitchFamily="65" charset="-120"/>
              </a:rPr>
              <a:t>賞析</a:t>
            </a:r>
            <a:r>
              <a:rPr lang="en-US" altLang="zh-TW" smtClean="0">
                <a:ea typeface="標楷體" pitchFamily="65" charset="-120"/>
              </a:rPr>
              <a:t>】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　　本闋詞描寫為無法解脫的戀情而苦惱不已。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前半闋寫片片春愁：賞花愁、舉杯愁、對鏡愁、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處處愁，表現欲拋無門盤旋鬱結的痛苦。接著書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寫春到卻閒愁依舊，因此即使日漸消瘦，仍然無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法克制的藉酒消愁。詞的後半片仍寫愁，從室內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寫到室外：河畔愁、青草愁、堤上綠柳愁，愁上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了薄暮冥冥，最後愁到了極點，愁到了入夜，只</a:t>
            </a:r>
          </a:p>
        </p:txBody>
      </p:sp>
      <p:pic>
        <p:nvPicPr>
          <p:cNvPr id="228355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6059488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/>
          </p:cNvSpPr>
          <p:nvPr>
            <p:ph type="body" idx="1"/>
          </p:nvPr>
        </p:nvSpPr>
        <p:spPr>
          <a:xfrm>
            <a:off x="144463" y="765175"/>
            <a:ext cx="8964612" cy="2808288"/>
          </a:xfrm>
        </p:spPr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剩自己孤獨品味愁。下片前後均是景語，中間兩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句是情語，使前後之景均為情增添色彩。見到青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草綠柳，又增新愁，故獨立小橋望月，任憑春風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吹拂。　　　　（取材自成濤</a:t>
            </a:r>
            <a:r>
              <a:rPr lang="en-US" altLang="zh-TW" smtClean="0">
                <a:ea typeface="標楷體" pitchFamily="65" charset="-120"/>
              </a:rPr>
              <a:t>《</a:t>
            </a:r>
            <a:r>
              <a:rPr lang="zh-TW" altLang="en-US" smtClean="0">
                <a:ea typeface="標楷體" pitchFamily="65" charset="-120"/>
              </a:rPr>
              <a:t>宋詞三百首</a:t>
            </a:r>
            <a:r>
              <a:rPr lang="en-US" altLang="zh-TW" smtClean="0">
                <a:ea typeface="標楷體" pitchFamily="65" charset="-120"/>
              </a:rPr>
              <a:t>》</a:t>
            </a:r>
            <a:r>
              <a:rPr lang="zh-TW" altLang="en-US" smtClean="0">
                <a:ea typeface="標楷體" pitchFamily="65" charset="-120"/>
              </a:rPr>
              <a:t>）</a:t>
            </a:r>
          </a:p>
        </p:txBody>
      </p:sp>
      <p:pic>
        <p:nvPicPr>
          <p:cNvPr id="229379" name="Picture 3" descr="下一頁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/>
          </p:cNvSpPr>
          <p:nvPr>
            <p:ph type="title"/>
          </p:nvPr>
        </p:nvSpPr>
        <p:spPr>
          <a:xfrm>
            <a:off x="457200" y="-234950"/>
            <a:ext cx="8229600" cy="1143000"/>
          </a:xfrm>
        </p:spPr>
        <p:txBody>
          <a:bodyPr/>
          <a:lstStyle/>
          <a:p>
            <a:r>
              <a:rPr lang="zh-TW" altLang="en-US" sz="4400" smtClean="0">
                <a:solidFill>
                  <a:schemeClr val="bg1"/>
                </a:solidFill>
              </a:rPr>
              <a:t>踏莎行 歐陽脩</a:t>
            </a:r>
          </a:p>
        </p:txBody>
      </p:sp>
      <p:sp>
        <p:nvSpPr>
          <p:cNvPr id="230403" name="Rectangle 3"/>
          <p:cNvSpPr>
            <a:spLocks noGrp="1"/>
          </p:cNvSpPr>
          <p:nvPr>
            <p:ph type="body" idx="1"/>
          </p:nvPr>
        </p:nvSpPr>
        <p:spPr>
          <a:xfrm>
            <a:off x="457200" y="765175"/>
            <a:ext cx="8229600" cy="4525963"/>
          </a:xfrm>
        </p:spPr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　　候館梅殘，溪橋柳細，草熏風暖搖征轡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。離愁漸遠漸無窮，迢迢不斷如春水。　寸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寸柔腸，盈盈粉淚，樓高莫近危欄倚。平蕪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盡處是春山，行人更在春山外。</a:t>
            </a:r>
          </a:p>
          <a:p>
            <a:pPr>
              <a:lnSpc>
                <a:spcPct val="120000"/>
              </a:lnSpc>
            </a:pPr>
            <a:endParaRPr lang="zh-TW" altLang="en-US" smtClean="0">
              <a:ea typeface="標楷體" pitchFamily="65" charset="-120"/>
            </a:endParaRPr>
          </a:p>
        </p:txBody>
      </p:sp>
      <p:pic>
        <p:nvPicPr>
          <p:cNvPr id="230404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3"/>
          <p:cNvSpPr>
            <a:spLocks noGrp="1"/>
          </p:cNvSpPr>
          <p:nvPr>
            <p:ph type="body" idx="1"/>
          </p:nvPr>
        </p:nvSpPr>
        <p:spPr>
          <a:xfrm>
            <a:off x="179388" y="692150"/>
            <a:ext cx="8893175" cy="5688013"/>
          </a:xfrm>
        </p:spPr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altLang="zh-TW" smtClean="0">
                <a:ea typeface="標楷體" pitchFamily="65" charset="-120"/>
              </a:rPr>
              <a:t>【</a:t>
            </a:r>
            <a:r>
              <a:rPr lang="zh-TW" altLang="en-US" smtClean="0">
                <a:ea typeface="標楷體" pitchFamily="65" charset="-120"/>
              </a:rPr>
              <a:t>語譯</a:t>
            </a:r>
            <a:r>
              <a:rPr lang="en-US" altLang="zh-TW" smtClean="0">
                <a:ea typeface="標楷體" pitchFamily="65" charset="-120"/>
              </a:rPr>
              <a:t>】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　　旅館的梅花謝了，橋邊的柳絲細嫩，暖和的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春風吹過，從草叢間透出一股香氣，送著征騎遠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去。離開愈遠，離愁就愈加增多，悠悠無盡，像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春天的江水一樣。　柔腸寸斷，淚眼盈盈，閣樓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高聳，不要再倚在欄杆上遠眺，草地的盡頭是一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片青山，但行人卻在青山之外。</a:t>
            </a:r>
          </a:p>
          <a:p>
            <a:pPr algn="r"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（取材自汪中</a:t>
            </a:r>
            <a:r>
              <a:rPr lang="en-US" altLang="zh-TW" smtClean="0">
                <a:ea typeface="標楷體" pitchFamily="65" charset="-120"/>
              </a:rPr>
              <a:t>《</a:t>
            </a:r>
            <a:r>
              <a:rPr lang="zh-TW" altLang="en-US" smtClean="0">
                <a:ea typeface="標楷體" pitchFamily="65" charset="-120"/>
              </a:rPr>
              <a:t>新譯宋詞三百首</a:t>
            </a:r>
            <a:r>
              <a:rPr lang="en-US" altLang="zh-TW" smtClean="0">
                <a:ea typeface="標楷體" pitchFamily="65" charset="-120"/>
              </a:rPr>
              <a:t>》</a:t>
            </a:r>
            <a:r>
              <a:rPr lang="zh-TW" altLang="en-US" smtClean="0">
                <a:ea typeface="標楷體" pitchFamily="65" charset="-120"/>
              </a:rPr>
              <a:t>）</a:t>
            </a:r>
          </a:p>
        </p:txBody>
      </p:sp>
      <p:pic>
        <p:nvPicPr>
          <p:cNvPr id="231427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分頁底圖-字辯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25"/>
            <a:ext cx="91440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44911" name="Group 111"/>
          <p:cNvGraphicFramePr>
            <a:graphicFrameLocks noGrp="1"/>
          </p:cNvGraphicFramePr>
          <p:nvPr>
            <p:ph/>
          </p:nvPr>
        </p:nvGraphicFramePr>
        <p:xfrm>
          <a:off x="611188" y="1052513"/>
          <a:ext cx="7920037" cy="4357688"/>
        </p:xfrm>
        <a:graphic>
          <a:graphicData uri="http://schemas.openxmlformats.org/drawingml/2006/table">
            <a:tbl>
              <a:tblPr/>
              <a:tblGrid>
                <a:gridCol w="936625"/>
                <a:gridCol w="938212"/>
                <a:gridCol w="3929063"/>
                <a:gridCol w="2116137"/>
              </a:tblGrid>
              <a:tr h="5791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形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音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義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例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63028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傴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ㄩ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駝背、背脊彎曲的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傴僂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28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嫗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ㄩ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婦人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老嫗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9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摳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ㄎ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ㄡ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用手指挖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摳鼻子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28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謳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ㄡ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歌唱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謳歌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95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嘔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ㄡ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吐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嘔心瀝血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28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ㄡ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生氣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嘔氣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6908" name="Picture 90" descr="黑-三聲-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628775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909" name="Picture 91" descr="黑-三聲-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148138"/>
            <a:ext cx="3603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910" name="Picture 92" descr="黑-四聲-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797425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911" name="Picture 93" descr="黑-四聲-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276475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934262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3"/>
          <p:cNvSpPr>
            <a:spLocks noGrp="1"/>
          </p:cNvSpPr>
          <p:nvPr>
            <p:ph type="body" idx="1"/>
          </p:nvPr>
        </p:nvSpPr>
        <p:spPr>
          <a:xfrm>
            <a:off x="106363" y="620713"/>
            <a:ext cx="8929687" cy="5111750"/>
          </a:xfrm>
        </p:spPr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altLang="zh-TW" smtClean="0">
                <a:ea typeface="標楷體" pitchFamily="65" charset="-120"/>
              </a:rPr>
              <a:t>【</a:t>
            </a:r>
            <a:r>
              <a:rPr lang="zh-TW" altLang="en-US" smtClean="0">
                <a:ea typeface="標楷體" pitchFamily="65" charset="-120"/>
              </a:rPr>
              <a:t>賞析</a:t>
            </a:r>
            <a:r>
              <a:rPr lang="en-US" altLang="zh-TW" smtClean="0">
                <a:ea typeface="標楷體" pitchFamily="65" charset="-120"/>
              </a:rPr>
              <a:t>】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　　這是一闋寫離情別緒的詞，題材常見，但手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法奇妙，意境優美，讀來令人神遠。上片寫行者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在冬去梅殘、草熏春暖的春天在別館與戀人離別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。他初不經意，信馬由韁，悠哉悠哉；漸行漸遠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，離愁上心，漸遠漸無窮，彷如迢迢不斷的春江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流水，自然真實的刻劃了行者離情別緒萌生漸長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漸多的過程。下片手法奇妙，以行者想像居人思</a:t>
            </a:r>
          </a:p>
        </p:txBody>
      </p:sp>
      <p:pic>
        <p:nvPicPr>
          <p:cNvPr id="232451" name="Picture 6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/>
          </p:cNvSpPr>
          <p:nvPr>
            <p:ph type="body" idx="1"/>
          </p:nvPr>
        </p:nvSpPr>
        <p:spPr>
          <a:xfrm>
            <a:off x="106363" y="765175"/>
            <a:ext cx="8929687" cy="5111750"/>
          </a:xfrm>
        </p:spPr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念行人來刻劃居人望歸的愁情。居人望盡平蕪、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望斷春山，不見行者，行人還遠在春山之外不知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何處，居人盼歸不見的絕望痛苦心情，可以想見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。這闋詞寫春景發離愁，景愈佳而愁愈深，語淺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淡而情有致。     （取材自成濤</a:t>
            </a:r>
            <a:r>
              <a:rPr lang="en-US" altLang="zh-TW" smtClean="0">
                <a:ea typeface="標楷體" pitchFamily="65" charset="-120"/>
              </a:rPr>
              <a:t>《</a:t>
            </a:r>
            <a:r>
              <a:rPr lang="zh-TW" altLang="en-US" smtClean="0">
                <a:ea typeface="標楷體" pitchFamily="65" charset="-120"/>
              </a:rPr>
              <a:t>宋詞三百首</a:t>
            </a:r>
            <a:r>
              <a:rPr lang="en-US" altLang="zh-TW" smtClean="0">
                <a:ea typeface="標楷體" pitchFamily="65" charset="-120"/>
              </a:rPr>
              <a:t>》</a:t>
            </a:r>
            <a:r>
              <a:rPr lang="zh-TW" altLang="en-US" smtClean="0">
                <a:ea typeface="標楷體" pitchFamily="65" charset="-120"/>
              </a:rPr>
              <a:t>）</a:t>
            </a:r>
          </a:p>
        </p:txBody>
      </p:sp>
      <p:pic>
        <p:nvPicPr>
          <p:cNvPr id="233475" name="Picture 3" descr="下ICON-回主目錄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755650" y="1628775"/>
            <a:ext cx="7772400" cy="1470025"/>
          </a:xfrm>
        </p:spPr>
        <p:txBody>
          <a:bodyPr/>
          <a:lstStyle/>
          <a:p>
            <a:pPr eaLnBrk="1" hangingPunct="1"/>
            <a:r>
              <a:rPr lang="zh-TW" altLang="en-US" sz="6000" smtClean="0">
                <a:solidFill>
                  <a:schemeClr val="tx1"/>
                </a:solidFill>
              </a:rPr>
              <a:t>十、網路資源</a:t>
            </a:r>
          </a:p>
        </p:txBody>
      </p:sp>
      <p:pic>
        <p:nvPicPr>
          <p:cNvPr id="234499" name="Picture 5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內容版面配置區 2"/>
          <p:cNvSpPr>
            <a:spLocks noGrp="1"/>
          </p:cNvSpPr>
          <p:nvPr>
            <p:ph idx="1"/>
          </p:nvPr>
        </p:nvSpPr>
        <p:spPr>
          <a:xfrm>
            <a:off x="361950" y="1412875"/>
            <a:ext cx="8531225" cy="4525963"/>
          </a:xfrm>
        </p:spPr>
        <p:txBody>
          <a:bodyPr/>
          <a:lstStyle/>
          <a:p>
            <a:r>
              <a:rPr lang="zh-TW" altLang="zh-TW" b="1" smtClean="0">
                <a:ea typeface="標楷體" pitchFamily="65" charset="-120"/>
                <a:hlinkClick r:id="rId3"/>
              </a:rPr>
              <a:t>古雅臺語人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  <a:hlinkClick r:id="rId3"/>
              </a:rPr>
              <a:t>—</a:t>
            </a:r>
            <a:r>
              <a:rPr lang="zh-TW" altLang="zh-TW" b="1" smtClean="0">
                <a:ea typeface="標楷體" pitchFamily="65" charset="-120"/>
                <a:hlinkClick r:id="rId3"/>
              </a:rPr>
              <a:t>教學工坊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  <a:hlinkClick r:id="rId3"/>
              </a:rPr>
              <a:t>—</a:t>
            </a:r>
            <a:r>
              <a:rPr lang="zh-TW" altLang="zh-TW" b="1" smtClean="0">
                <a:ea typeface="標楷體" pitchFamily="65" charset="-120"/>
                <a:hlinkClick r:id="rId3"/>
              </a:rPr>
              <a:t>古趣盎然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  <a:hlinkClick r:id="rId3"/>
              </a:rPr>
              <a:t>—</a:t>
            </a:r>
            <a:r>
              <a:rPr lang="zh-TW" altLang="zh-TW" b="1" smtClean="0">
                <a:ea typeface="標楷體" pitchFamily="65" charset="-120"/>
                <a:hlinkClick r:id="rId3"/>
              </a:rPr>
              <a:t>歐陽脩</a:t>
            </a:r>
            <a:endParaRPr lang="zh-TW" altLang="zh-TW" b="1" smtClean="0">
              <a:ea typeface="標楷體" pitchFamily="65" charset="-120"/>
            </a:endParaRPr>
          </a:p>
          <a:p>
            <a:pPr>
              <a:buFont typeface="Arial" charset="0"/>
              <a:buNone/>
            </a:pPr>
            <a:endParaRPr lang="zh-TW" altLang="zh-TW" b="1" smtClean="0">
              <a:ea typeface="標楷體" pitchFamily="65" charset="-120"/>
            </a:endParaRPr>
          </a:p>
          <a:p>
            <a:endParaRPr lang="zh-TW" altLang="zh-TW" b="1" smtClean="0">
              <a:ea typeface="標楷體" pitchFamily="65" charset="-120"/>
            </a:endParaRPr>
          </a:p>
          <a:p>
            <a:endParaRPr lang="zh-TW" altLang="zh-TW" b="1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35523" name="Picture 6" descr="下ICON-回主目錄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分頁底圖-字辯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25"/>
            <a:ext cx="91440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42928" name="Group 176"/>
          <p:cNvGraphicFramePr>
            <a:graphicFrameLocks noGrp="1"/>
          </p:cNvGraphicFramePr>
          <p:nvPr>
            <p:ph/>
          </p:nvPr>
        </p:nvGraphicFramePr>
        <p:xfrm>
          <a:off x="755650" y="1160463"/>
          <a:ext cx="7632700" cy="4357688"/>
        </p:xfrm>
        <a:graphic>
          <a:graphicData uri="http://schemas.openxmlformats.org/drawingml/2006/table">
            <a:tbl>
              <a:tblPr/>
              <a:tblGrid>
                <a:gridCol w="860425"/>
                <a:gridCol w="860425"/>
                <a:gridCol w="3824288"/>
                <a:gridCol w="2087562"/>
              </a:tblGrid>
              <a:tr h="5791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形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音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義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例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63028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僂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ㄌ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ㄡ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彎曲的背部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佝　僂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28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摟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ㄌ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ㄡ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抱住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摟抱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9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嘍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ㄌ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ㄡ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盜匪的部下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嘍囉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28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簍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ㄌ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ㄡ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盛東西的竹器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字紙簍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9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髏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ㄌ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ㄡ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死人的頭骨或屍骨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骷髏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28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螻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ㄌ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ㄡ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小螞蟻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賤如螻蟻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7933" name="Picture 177" descr="黑-二聲-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844675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34" name="Picture 178" descr="黑-三聲-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492375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35" name="Picture 179" descr="黑-二聲-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068638"/>
            <a:ext cx="3603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36" name="Picture 180" descr="黑-二聲-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365625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37" name="Picture 181" descr="黑-二聲-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940300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38" name="Picture 182" descr="黑-三聲-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789363"/>
            <a:ext cx="3603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939" name="Group 187"/>
          <p:cNvGrpSpPr>
            <a:grpSpLocks/>
          </p:cNvGrpSpPr>
          <p:nvPr/>
        </p:nvGrpSpPr>
        <p:grpSpPr bwMode="auto">
          <a:xfrm>
            <a:off x="6804025" y="1916113"/>
            <a:ext cx="406400" cy="576262"/>
            <a:chOff x="3152" y="119"/>
            <a:chExt cx="256" cy="363"/>
          </a:xfrm>
        </p:grpSpPr>
        <p:sp>
          <p:nvSpPr>
            <p:cNvPr id="37940" name="Text Box 184"/>
            <p:cNvSpPr txBox="1">
              <a:spLocks noChangeArrowheads="1"/>
            </p:cNvSpPr>
            <p:nvPr/>
          </p:nvSpPr>
          <p:spPr bwMode="auto">
            <a:xfrm>
              <a:off x="3152" y="119"/>
              <a:ext cx="231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 2" pitchFamily="18" charset="2"/>
                <a:buChar char=""/>
                <a:defRPr sz="3200">
                  <a:solidFill>
                    <a:schemeClr val="tx1"/>
                  </a:solidFill>
                  <a:latin typeface="Cambria" pitchFamily="18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50000"/>
                <a:buFont typeface="Wingdings 2" pitchFamily="18" charset="2"/>
                <a:buChar char="³"/>
                <a:defRPr sz="2800">
                  <a:solidFill>
                    <a:schemeClr val="tx1"/>
                  </a:solidFill>
                  <a:latin typeface="Cambria" pitchFamily="18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7B9B57"/>
                </a:buClr>
                <a:buSzPct val="60000"/>
                <a:buFont typeface="Wingdings 2" pitchFamily="18" charset="2"/>
                <a:buChar char="®"/>
                <a:defRPr sz="2400">
                  <a:solidFill>
                    <a:schemeClr val="tx1"/>
                  </a:solidFill>
                  <a:latin typeface="Cambria" pitchFamily="18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B7396"/>
                </a:buClr>
                <a:buSzPct val="45000"/>
                <a:buFont typeface="Wingdings 2" pitchFamily="18" charset="2"/>
                <a:buChar char="¯"/>
                <a:defRPr sz="2000">
                  <a:solidFill>
                    <a:schemeClr val="tx1"/>
                  </a:solidFill>
                  <a:latin typeface="Cambria" pitchFamily="18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9A53"/>
                </a:buClr>
                <a:buFont typeface="Wingdings 2" pitchFamily="18" charset="2"/>
                <a:buChar char=""/>
                <a:defRPr sz="2000">
                  <a:solidFill>
                    <a:schemeClr val="tx1"/>
                  </a:solidFill>
                  <a:latin typeface="Cambria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9A53"/>
                </a:buClr>
                <a:buFont typeface="Wingdings 2" pitchFamily="18" charset="2"/>
                <a:buChar char=""/>
                <a:defRPr sz="2000">
                  <a:solidFill>
                    <a:schemeClr val="tx1"/>
                  </a:solidFill>
                  <a:latin typeface="Cambria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9A53"/>
                </a:buClr>
                <a:buFont typeface="Wingdings 2" pitchFamily="18" charset="2"/>
                <a:buChar char=""/>
                <a:defRPr sz="2000">
                  <a:solidFill>
                    <a:schemeClr val="tx1"/>
                  </a:solidFill>
                  <a:latin typeface="Cambria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9A53"/>
                </a:buClr>
                <a:buFont typeface="Wingdings 2" pitchFamily="18" charset="2"/>
                <a:buChar char=""/>
                <a:defRPr sz="2000">
                  <a:solidFill>
                    <a:schemeClr val="tx1"/>
                  </a:solidFill>
                  <a:latin typeface="Cambria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9A53"/>
                </a:buClr>
                <a:buFont typeface="Wingdings 2" pitchFamily="18" charset="2"/>
                <a:buChar char=""/>
                <a:defRPr sz="2000">
                  <a:solidFill>
                    <a:schemeClr val="tx1"/>
                  </a:solidFill>
                  <a:latin typeface="Cambria" pitchFamily="18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zh-TW" altLang="en-US" sz="1200" b="1">
                  <a:latin typeface="Arial" pitchFamily="34" charset="0"/>
                  <a:ea typeface="標楷體" pitchFamily="65" charset="-120"/>
                </a:rPr>
                <a:t>ㄎㄡ</a:t>
              </a:r>
            </a:p>
          </p:txBody>
        </p:sp>
        <p:pic>
          <p:nvPicPr>
            <p:cNvPr id="37941" name="Picture 186" descr="黑-四聲-小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2" y="194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3886110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分頁底圖-字辯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25"/>
            <a:ext cx="91440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45890" name="Group 66"/>
          <p:cNvGraphicFramePr>
            <a:graphicFrameLocks noGrp="1"/>
          </p:cNvGraphicFramePr>
          <p:nvPr>
            <p:ph/>
          </p:nvPr>
        </p:nvGraphicFramePr>
        <p:xfrm>
          <a:off x="755650" y="1014413"/>
          <a:ext cx="7704138" cy="1839911"/>
        </p:xfrm>
        <a:graphic>
          <a:graphicData uri="http://schemas.openxmlformats.org/drawingml/2006/table">
            <a:tbl>
              <a:tblPr/>
              <a:tblGrid>
                <a:gridCol w="1069975"/>
                <a:gridCol w="2603500"/>
                <a:gridCol w="4030663"/>
              </a:tblGrid>
              <a:tr h="57921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形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義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例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63034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弈</a:t>
                      </a:r>
                    </a:p>
                  </a:txBody>
                  <a:tcPr marT="45728" marB="4572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下棋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博弈、對弈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34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奕</a:t>
                      </a:r>
                    </a:p>
                  </a:txBody>
                  <a:tcPr marT="45728" marB="4572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大、美好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神采奕奕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8933" name="圖片 6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504817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2"/>
          <p:cNvSpPr txBox="1">
            <a:spLocks noChangeArrowheads="1"/>
          </p:cNvSpPr>
          <p:nvPr/>
        </p:nvSpPr>
        <p:spPr bwMode="auto">
          <a:xfrm>
            <a:off x="755650" y="5903913"/>
            <a:ext cx="15843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 2" pitchFamily="18" charset="2"/>
              <a:buChar char=""/>
              <a:defRPr sz="32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0000"/>
              <a:buFont typeface="Wingdings 2" pitchFamily="18" charset="2"/>
              <a:buChar char="³"/>
              <a:defRPr sz="28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B9B57"/>
              </a:buClr>
              <a:buSzPct val="6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B7396"/>
              </a:buClr>
              <a:buSzPct val="45000"/>
              <a:buFont typeface="Wingdings 2" pitchFamily="18" charset="2"/>
              <a:buChar char="¯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宴遊後感</a:t>
            </a:r>
          </a:p>
        </p:txBody>
      </p:sp>
      <p:sp>
        <p:nvSpPr>
          <p:cNvPr id="39939" name="AutoShape 20"/>
          <p:cNvSpPr>
            <a:spLocks/>
          </p:cNvSpPr>
          <p:nvPr/>
        </p:nvSpPr>
        <p:spPr bwMode="auto">
          <a:xfrm>
            <a:off x="1920875" y="1773238"/>
            <a:ext cx="274638" cy="1008062"/>
          </a:xfrm>
          <a:prstGeom prst="leftBrace">
            <a:avLst>
              <a:gd name="adj1" fmla="val 0"/>
              <a:gd name="adj2" fmla="val 56500"/>
            </a:avLst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 2" pitchFamily="18" charset="2"/>
              <a:buChar char=""/>
              <a:defRPr sz="32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0000"/>
              <a:buFont typeface="Wingdings 2" pitchFamily="18" charset="2"/>
              <a:buChar char="³"/>
              <a:defRPr sz="28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B9B57"/>
              </a:buClr>
              <a:buSzPct val="6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B7396"/>
              </a:buClr>
              <a:buSzPct val="45000"/>
              <a:buFont typeface="Wingdings 2" pitchFamily="18" charset="2"/>
              <a:buChar char="¯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000" b="1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9940" name="Text Box 22"/>
          <p:cNvSpPr txBox="1">
            <a:spLocks noChangeArrowheads="1"/>
          </p:cNvSpPr>
          <p:nvPr/>
        </p:nvSpPr>
        <p:spPr bwMode="auto">
          <a:xfrm>
            <a:off x="827088" y="2205038"/>
            <a:ext cx="1800225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 2" pitchFamily="18" charset="2"/>
              <a:buChar char=""/>
              <a:defRPr sz="32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0000"/>
              <a:buFont typeface="Wingdings 2" pitchFamily="18" charset="2"/>
              <a:buChar char="³"/>
              <a:defRPr sz="28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B9B57"/>
              </a:buClr>
              <a:buSzPct val="6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B7396"/>
              </a:buClr>
              <a:buSzPct val="45000"/>
              <a:buFont typeface="Wingdings 2" pitchFamily="18" charset="2"/>
              <a:buChar char="¯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亭見之景</a:t>
            </a:r>
          </a:p>
        </p:txBody>
      </p:sp>
      <p:sp>
        <p:nvSpPr>
          <p:cNvPr id="39941" name="Text Box 23"/>
          <p:cNvSpPr txBox="1">
            <a:spLocks noChangeArrowheads="1"/>
          </p:cNvSpPr>
          <p:nvPr/>
        </p:nvSpPr>
        <p:spPr bwMode="auto">
          <a:xfrm>
            <a:off x="2339975" y="1484313"/>
            <a:ext cx="647700" cy="360362"/>
          </a:xfrm>
          <a:prstGeom prst="rect">
            <a:avLst/>
          </a:prstGeom>
          <a:noFill/>
          <a:ln w="9525" algn="ctr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 2" pitchFamily="18" charset="2"/>
              <a:buChar char=""/>
              <a:defRPr sz="32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0000"/>
              <a:buFont typeface="Wingdings 2" pitchFamily="18" charset="2"/>
              <a:buChar char="³"/>
              <a:defRPr sz="28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B9B57"/>
              </a:buClr>
              <a:buSzPct val="6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B7396"/>
              </a:buClr>
              <a:buSzPct val="45000"/>
              <a:buFont typeface="Wingdings 2" pitchFamily="18" charset="2"/>
              <a:buChar char="¯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 b="1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sz="2000" b="1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9942" name="Text Box 24"/>
          <p:cNvSpPr txBox="1">
            <a:spLocks noChangeArrowheads="1"/>
          </p:cNvSpPr>
          <p:nvPr/>
        </p:nvSpPr>
        <p:spPr bwMode="auto">
          <a:xfrm>
            <a:off x="2339975" y="2492375"/>
            <a:ext cx="647700" cy="360363"/>
          </a:xfrm>
          <a:prstGeom prst="rect">
            <a:avLst/>
          </a:prstGeom>
          <a:noFill/>
          <a:ln w="9525" algn="ctr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 2" pitchFamily="18" charset="2"/>
              <a:buChar char=""/>
              <a:defRPr sz="32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0000"/>
              <a:buFont typeface="Wingdings 2" pitchFamily="18" charset="2"/>
              <a:buChar char="³"/>
              <a:defRPr sz="28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B9B57"/>
              </a:buClr>
              <a:buSzPct val="6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B7396"/>
              </a:buClr>
              <a:buSzPct val="45000"/>
              <a:buFont typeface="Wingdings 2" pitchFamily="18" charset="2"/>
              <a:buChar char="¯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 b="1">
                <a:solidFill>
                  <a:srgbClr val="9900FF"/>
                </a:solidFill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sp>
        <p:nvSpPr>
          <p:cNvPr id="39943" name="AutoShape 27"/>
          <p:cNvSpPr>
            <a:spLocks/>
          </p:cNvSpPr>
          <p:nvPr/>
        </p:nvSpPr>
        <p:spPr bwMode="auto">
          <a:xfrm>
            <a:off x="3132138" y="1412875"/>
            <a:ext cx="230187" cy="360363"/>
          </a:xfrm>
          <a:prstGeom prst="leftBrace">
            <a:avLst>
              <a:gd name="adj1" fmla="val 0"/>
              <a:gd name="adj2" fmla="val 50000"/>
            </a:avLst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 2" pitchFamily="18" charset="2"/>
              <a:buChar char=""/>
              <a:defRPr sz="32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0000"/>
              <a:buFont typeface="Wingdings 2" pitchFamily="18" charset="2"/>
              <a:buChar char="³"/>
              <a:defRPr sz="28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B9B57"/>
              </a:buClr>
              <a:buSzPct val="6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B7396"/>
              </a:buClr>
              <a:buSzPct val="45000"/>
              <a:buFont typeface="Wingdings 2" pitchFamily="18" charset="2"/>
              <a:buChar char="¯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000" b="1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9944" name="Text Box 28"/>
          <p:cNvSpPr txBox="1">
            <a:spLocks noChangeArrowheads="1"/>
          </p:cNvSpPr>
          <p:nvPr/>
        </p:nvSpPr>
        <p:spPr bwMode="auto">
          <a:xfrm>
            <a:off x="3492500" y="1268413"/>
            <a:ext cx="352742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 2" pitchFamily="18" charset="2"/>
              <a:buChar char=""/>
              <a:defRPr sz="32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0000"/>
              <a:buFont typeface="Wingdings 2" pitchFamily="18" charset="2"/>
              <a:buChar char="³"/>
              <a:defRPr sz="28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B9B57"/>
              </a:buClr>
              <a:buSzPct val="6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B7396"/>
              </a:buClr>
              <a:buSzPct val="45000"/>
              <a:buFont typeface="Wingdings 2" pitchFamily="18" charset="2"/>
              <a:buChar char="¯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朝</a:t>
            </a:r>
            <a:r>
              <a:rPr lang="en-US" altLang="zh-TW" sz="20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—(</a:t>
            </a:r>
            <a:r>
              <a:rPr lang="zh-TW" altLang="en-US" sz="20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明朗</a:t>
            </a:r>
            <a:r>
              <a:rPr lang="en-US" altLang="zh-TW" sz="20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暮</a:t>
            </a:r>
            <a:r>
              <a:rPr lang="en-US" altLang="zh-TW" sz="20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—(</a:t>
            </a:r>
            <a:r>
              <a:rPr lang="zh-TW" altLang="en-US" sz="20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幽暗</a:t>
            </a:r>
            <a:r>
              <a:rPr lang="en-US" altLang="zh-TW" sz="20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sp>
        <p:nvSpPr>
          <p:cNvPr id="39945" name="Text Box 7"/>
          <p:cNvSpPr txBox="1">
            <a:spLocks noChangeArrowheads="1"/>
          </p:cNvSpPr>
          <p:nvPr/>
        </p:nvSpPr>
        <p:spPr bwMode="auto">
          <a:xfrm>
            <a:off x="179388" y="1773238"/>
            <a:ext cx="304800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0" tIns="0" rIns="0" bIns="0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 2" pitchFamily="18" charset="2"/>
              <a:buChar char=""/>
              <a:defRPr sz="32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0000"/>
              <a:buFont typeface="Wingdings 2" pitchFamily="18" charset="2"/>
              <a:buChar char="³"/>
              <a:defRPr sz="28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B9B57"/>
              </a:buClr>
              <a:buSzPct val="6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B7396"/>
              </a:buClr>
              <a:buSzPct val="45000"/>
              <a:buFont typeface="Wingdings 2" pitchFamily="18" charset="2"/>
              <a:buChar char="¯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 b="1">
                <a:latin typeface="標楷體" pitchFamily="65" charset="-120"/>
                <a:ea typeface="標楷體" pitchFamily="65" charset="-120"/>
              </a:rPr>
              <a:t>醉翁亭記（</a:t>
            </a:r>
            <a:r>
              <a:rPr lang="zh-TW" altLang="en-US" sz="20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文眼「     」</a:t>
            </a:r>
            <a:r>
              <a:rPr lang="zh-TW" altLang="en-US" sz="2000" b="1">
                <a:latin typeface="標楷體" pitchFamily="65" charset="-120"/>
                <a:ea typeface="標楷體" pitchFamily="65" charset="-120"/>
              </a:rPr>
              <a:t> ）</a:t>
            </a:r>
          </a:p>
        </p:txBody>
      </p:sp>
      <p:sp>
        <p:nvSpPr>
          <p:cNvPr id="39946" name="Line 6"/>
          <p:cNvSpPr>
            <a:spLocks noChangeShapeType="1"/>
          </p:cNvSpPr>
          <p:nvPr/>
        </p:nvSpPr>
        <p:spPr bwMode="auto">
          <a:xfrm>
            <a:off x="628650" y="4005263"/>
            <a:ext cx="19843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39947" name="AutoShape 8"/>
          <p:cNvSpPr>
            <a:spLocks/>
          </p:cNvSpPr>
          <p:nvPr/>
        </p:nvSpPr>
        <p:spPr bwMode="auto">
          <a:xfrm>
            <a:off x="468313" y="620713"/>
            <a:ext cx="287337" cy="5616575"/>
          </a:xfrm>
          <a:prstGeom prst="leftBrace">
            <a:avLst>
              <a:gd name="adj1" fmla="val 0"/>
              <a:gd name="adj2" fmla="val 50000"/>
            </a:avLst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 2" pitchFamily="18" charset="2"/>
              <a:buChar char=""/>
              <a:defRPr sz="32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0000"/>
              <a:buFont typeface="Wingdings 2" pitchFamily="18" charset="2"/>
              <a:buChar char="³"/>
              <a:defRPr sz="28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B9B57"/>
              </a:buClr>
              <a:buSzPct val="6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B7396"/>
              </a:buClr>
              <a:buSzPct val="45000"/>
              <a:buFont typeface="Wingdings 2" pitchFamily="18" charset="2"/>
              <a:buChar char="¯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000" b="1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9948" name="Line 6"/>
          <p:cNvSpPr>
            <a:spLocks noChangeShapeType="1"/>
          </p:cNvSpPr>
          <p:nvPr/>
        </p:nvSpPr>
        <p:spPr bwMode="auto">
          <a:xfrm>
            <a:off x="628650" y="2420938"/>
            <a:ext cx="19843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39949" name="AutoShape 8"/>
          <p:cNvSpPr>
            <a:spLocks/>
          </p:cNvSpPr>
          <p:nvPr/>
        </p:nvSpPr>
        <p:spPr bwMode="auto">
          <a:xfrm>
            <a:off x="3132138" y="2276475"/>
            <a:ext cx="328612" cy="936625"/>
          </a:xfrm>
          <a:prstGeom prst="leftBrace">
            <a:avLst>
              <a:gd name="adj1" fmla="val 0"/>
              <a:gd name="adj2" fmla="val 50000"/>
            </a:avLst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 2" pitchFamily="18" charset="2"/>
              <a:buChar char=""/>
              <a:defRPr sz="32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0000"/>
              <a:buFont typeface="Wingdings 2" pitchFamily="18" charset="2"/>
              <a:buChar char="³"/>
              <a:defRPr sz="28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B9B57"/>
              </a:buClr>
              <a:buSzPct val="6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B7396"/>
              </a:buClr>
              <a:buSzPct val="45000"/>
              <a:buFont typeface="Wingdings 2" pitchFamily="18" charset="2"/>
              <a:buChar char="¯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000" b="1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9950" name="Text Box 28"/>
          <p:cNvSpPr txBox="1">
            <a:spLocks noChangeArrowheads="1"/>
          </p:cNvSpPr>
          <p:nvPr/>
        </p:nvSpPr>
        <p:spPr bwMode="auto">
          <a:xfrm>
            <a:off x="3492500" y="2060575"/>
            <a:ext cx="367030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 2" pitchFamily="18" charset="2"/>
              <a:buChar char=""/>
              <a:defRPr sz="32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0000"/>
              <a:buFont typeface="Wingdings 2" pitchFamily="18" charset="2"/>
              <a:buChar char="³"/>
              <a:defRPr sz="28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B9B57"/>
              </a:buClr>
              <a:buSzPct val="6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B7396"/>
              </a:buClr>
              <a:buSzPct val="45000"/>
              <a:buFont typeface="Wingdings 2" pitchFamily="18" charset="2"/>
              <a:buChar char="¯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春</a:t>
            </a:r>
            <a:r>
              <a:rPr lang="en-US" altLang="zh-TW" sz="20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—(</a:t>
            </a:r>
            <a:r>
              <a:rPr lang="zh-TW" altLang="en-US" sz="20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花香</a:t>
            </a:r>
            <a:r>
              <a:rPr lang="en-US" altLang="zh-TW" sz="20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夏</a:t>
            </a:r>
            <a:r>
              <a:rPr lang="en-US" altLang="zh-TW" sz="20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—(</a:t>
            </a:r>
            <a:r>
              <a:rPr lang="zh-TW" altLang="en-US" sz="20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木繁</a:t>
            </a:r>
            <a:r>
              <a:rPr lang="en-US" altLang="zh-TW" sz="20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秋</a:t>
            </a:r>
            <a:r>
              <a:rPr lang="en-US" altLang="zh-TW" sz="20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—(</a:t>
            </a:r>
            <a:r>
              <a:rPr lang="zh-TW" altLang="en-US" sz="20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霜潔</a:t>
            </a:r>
            <a:r>
              <a:rPr lang="en-US" altLang="zh-TW" sz="20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冬</a:t>
            </a:r>
            <a:r>
              <a:rPr lang="en-US" altLang="zh-TW" sz="20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—(</a:t>
            </a:r>
            <a:r>
              <a:rPr lang="zh-TW" altLang="en-US" sz="20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水落</a:t>
            </a:r>
            <a:r>
              <a:rPr lang="en-US" altLang="zh-TW" sz="20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sp>
        <p:nvSpPr>
          <p:cNvPr id="39951" name="Text Box 22"/>
          <p:cNvSpPr txBox="1">
            <a:spLocks noChangeArrowheads="1"/>
          </p:cNvSpPr>
          <p:nvPr/>
        </p:nvSpPr>
        <p:spPr bwMode="auto">
          <a:xfrm>
            <a:off x="900113" y="3821113"/>
            <a:ext cx="1295400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 2" pitchFamily="18" charset="2"/>
              <a:buChar char=""/>
              <a:defRPr sz="32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0000"/>
              <a:buFont typeface="Wingdings 2" pitchFamily="18" charset="2"/>
              <a:buChar char="³"/>
              <a:defRPr sz="28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B9B57"/>
              </a:buClr>
              <a:buSzPct val="6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B7396"/>
              </a:buClr>
              <a:buSzPct val="45000"/>
              <a:buFont typeface="Wingdings 2" pitchFamily="18" charset="2"/>
              <a:buChar char="¯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遊亭之樂</a:t>
            </a:r>
          </a:p>
        </p:txBody>
      </p:sp>
      <p:sp>
        <p:nvSpPr>
          <p:cNvPr id="39952" name="AutoShape 8"/>
          <p:cNvSpPr>
            <a:spLocks/>
          </p:cNvSpPr>
          <p:nvPr/>
        </p:nvSpPr>
        <p:spPr bwMode="auto">
          <a:xfrm>
            <a:off x="1908175" y="3500438"/>
            <a:ext cx="328613" cy="936625"/>
          </a:xfrm>
          <a:prstGeom prst="leftBrace">
            <a:avLst>
              <a:gd name="adj1" fmla="val 0"/>
              <a:gd name="adj2" fmla="val 50000"/>
            </a:avLst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 2" pitchFamily="18" charset="2"/>
              <a:buChar char=""/>
              <a:defRPr sz="32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0000"/>
              <a:buFont typeface="Wingdings 2" pitchFamily="18" charset="2"/>
              <a:buChar char="³"/>
              <a:defRPr sz="28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B9B57"/>
              </a:buClr>
              <a:buSzPct val="6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B7396"/>
              </a:buClr>
              <a:buSzPct val="45000"/>
              <a:buFont typeface="Wingdings 2" pitchFamily="18" charset="2"/>
              <a:buChar char="¯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000" b="1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9953" name="Text Box 28"/>
          <p:cNvSpPr txBox="1">
            <a:spLocks noChangeArrowheads="1"/>
          </p:cNvSpPr>
          <p:nvPr/>
        </p:nvSpPr>
        <p:spPr bwMode="auto">
          <a:xfrm>
            <a:off x="3924300" y="3500438"/>
            <a:ext cx="4968875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 2" pitchFamily="18" charset="2"/>
              <a:buChar char=""/>
              <a:defRPr sz="32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0000"/>
              <a:buFont typeface="Wingdings 2" pitchFamily="18" charset="2"/>
              <a:buChar char="³"/>
              <a:defRPr sz="28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B9B57"/>
              </a:buClr>
              <a:buSzPct val="6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B7396"/>
              </a:buClr>
              <a:buSzPct val="45000"/>
              <a:buFont typeface="Wingdings 2" pitchFamily="18" charset="2"/>
              <a:buChar char="¯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None/>
            </a:pPr>
            <a:r>
              <a:rPr lang="en-US" altLang="zh-TW" sz="2000" b="1"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2000" b="1">
                <a:latin typeface="標楷體" pitchFamily="65" charset="-120"/>
                <a:ea typeface="標楷體" pitchFamily="65" charset="-120"/>
              </a:rPr>
              <a:t>負者歌於塗</a:t>
            </a:r>
            <a:r>
              <a:rPr lang="en-US" altLang="zh-TW" sz="2000" b="1">
                <a:latin typeface="標楷體" pitchFamily="65" charset="-120"/>
                <a:ea typeface="標楷體" pitchFamily="65" charset="-120"/>
              </a:rPr>
              <a:t>……</a:t>
            </a:r>
            <a:r>
              <a:rPr lang="zh-TW" altLang="en-US" sz="2000" b="1">
                <a:latin typeface="標楷體" pitchFamily="65" charset="-120"/>
                <a:ea typeface="標楷體" pitchFamily="65" charset="-120"/>
              </a:rPr>
              <a:t>往來而不絕者，滁人遊也</a:t>
            </a:r>
          </a:p>
          <a:p>
            <a:pPr eaLnBrk="1" hangingPunct="1"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None/>
            </a:pPr>
            <a:r>
              <a:rPr lang="en-US" altLang="zh-TW" sz="2000" b="1"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2000" b="1">
                <a:latin typeface="標楷體" pitchFamily="65" charset="-120"/>
                <a:ea typeface="標楷體" pitchFamily="65" charset="-120"/>
              </a:rPr>
              <a:t>臨谿而漁</a:t>
            </a:r>
            <a:r>
              <a:rPr lang="en-US" altLang="zh-TW" sz="2000" b="1">
                <a:latin typeface="標楷體" pitchFamily="65" charset="-120"/>
                <a:ea typeface="標楷體" pitchFamily="65" charset="-120"/>
              </a:rPr>
              <a:t>……</a:t>
            </a:r>
            <a:r>
              <a:rPr lang="zh-TW" altLang="en-US" sz="2000" b="1">
                <a:latin typeface="標楷體" pitchFamily="65" charset="-120"/>
                <a:ea typeface="標楷體" pitchFamily="65" charset="-120"/>
              </a:rPr>
              <a:t>雜然而前陳者，太守宴也</a:t>
            </a:r>
          </a:p>
          <a:p>
            <a:pPr eaLnBrk="1" hangingPunct="1"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None/>
            </a:pPr>
            <a:r>
              <a:rPr lang="en-US" altLang="zh-TW" sz="2000" b="1"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2000" b="1">
                <a:latin typeface="標楷體" pitchFamily="65" charset="-120"/>
                <a:ea typeface="標楷體" pitchFamily="65" charset="-120"/>
              </a:rPr>
              <a:t>宴酣之樂</a:t>
            </a:r>
            <a:r>
              <a:rPr lang="en-US" altLang="zh-TW" sz="2000" b="1">
                <a:latin typeface="標楷體" pitchFamily="65" charset="-120"/>
                <a:ea typeface="標楷體" pitchFamily="65" charset="-120"/>
              </a:rPr>
              <a:t>……</a:t>
            </a:r>
            <a:r>
              <a:rPr lang="zh-TW" altLang="en-US" sz="2000" b="1">
                <a:latin typeface="標楷體" pitchFamily="65" charset="-120"/>
                <a:ea typeface="標楷體" pitchFamily="65" charset="-120"/>
              </a:rPr>
              <a:t>起坐而諠譁者，眾賓懽也          </a:t>
            </a:r>
          </a:p>
          <a:p>
            <a:pPr eaLnBrk="1" hangingPunct="1"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None/>
            </a:pPr>
            <a:r>
              <a:rPr lang="en-US" altLang="zh-TW" sz="2000" b="1"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2000" b="1">
                <a:latin typeface="標楷體" pitchFamily="65" charset="-120"/>
                <a:ea typeface="標楷體" pitchFamily="65" charset="-120"/>
              </a:rPr>
              <a:t>蒼顏白髮，頹然乎其間者，太守醉也</a:t>
            </a:r>
            <a:endParaRPr lang="en-US" altLang="zh-TW" sz="2000" b="1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39954" name="Group 23"/>
          <p:cNvGrpSpPr>
            <a:grpSpLocks/>
          </p:cNvGrpSpPr>
          <p:nvPr/>
        </p:nvGrpSpPr>
        <p:grpSpPr bwMode="auto">
          <a:xfrm>
            <a:off x="1835150" y="5229225"/>
            <a:ext cx="328613" cy="1368425"/>
            <a:chOff x="1429" y="3067"/>
            <a:chExt cx="207" cy="726"/>
          </a:xfrm>
        </p:grpSpPr>
        <p:sp>
          <p:nvSpPr>
            <p:cNvPr id="39981" name="AutoShape 8"/>
            <p:cNvSpPr>
              <a:spLocks/>
            </p:cNvSpPr>
            <p:nvPr/>
          </p:nvSpPr>
          <p:spPr bwMode="auto">
            <a:xfrm>
              <a:off x="1429" y="3067"/>
              <a:ext cx="207" cy="726"/>
            </a:xfrm>
            <a:prstGeom prst="leftBrace">
              <a:avLst>
                <a:gd name="adj1" fmla="val 0"/>
                <a:gd name="adj2" fmla="val 50000"/>
              </a:avLst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 2" pitchFamily="18" charset="2"/>
                <a:buChar char=""/>
                <a:defRPr sz="3200">
                  <a:solidFill>
                    <a:schemeClr val="tx1"/>
                  </a:solidFill>
                  <a:latin typeface="Cambria" pitchFamily="18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50000"/>
                <a:buFont typeface="Wingdings 2" pitchFamily="18" charset="2"/>
                <a:buChar char="³"/>
                <a:defRPr sz="2800">
                  <a:solidFill>
                    <a:schemeClr val="tx1"/>
                  </a:solidFill>
                  <a:latin typeface="Cambria" pitchFamily="18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7B9B57"/>
                </a:buClr>
                <a:buSzPct val="60000"/>
                <a:buFont typeface="Wingdings 2" pitchFamily="18" charset="2"/>
                <a:buChar char="®"/>
                <a:defRPr sz="2400">
                  <a:solidFill>
                    <a:schemeClr val="tx1"/>
                  </a:solidFill>
                  <a:latin typeface="Cambria" pitchFamily="18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B7396"/>
                </a:buClr>
                <a:buSzPct val="45000"/>
                <a:buFont typeface="Wingdings 2" pitchFamily="18" charset="2"/>
                <a:buChar char="¯"/>
                <a:defRPr sz="2000">
                  <a:solidFill>
                    <a:schemeClr val="tx1"/>
                  </a:solidFill>
                  <a:latin typeface="Cambria" pitchFamily="18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9A53"/>
                </a:buClr>
                <a:buFont typeface="Wingdings 2" pitchFamily="18" charset="2"/>
                <a:buChar char=""/>
                <a:defRPr sz="2000">
                  <a:solidFill>
                    <a:schemeClr val="tx1"/>
                  </a:solidFill>
                  <a:latin typeface="Cambria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9A53"/>
                </a:buClr>
                <a:buFont typeface="Wingdings 2" pitchFamily="18" charset="2"/>
                <a:buChar char=""/>
                <a:defRPr sz="2000">
                  <a:solidFill>
                    <a:schemeClr val="tx1"/>
                  </a:solidFill>
                  <a:latin typeface="Cambria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9A53"/>
                </a:buClr>
                <a:buFont typeface="Wingdings 2" pitchFamily="18" charset="2"/>
                <a:buChar char=""/>
                <a:defRPr sz="2000">
                  <a:solidFill>
                    <a:schemeClr val="tx1"/>
                  </a:solidFill>
                  <a:latin typeface="Cambria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9A53"/>
                </a:buClr>
                <a:buFont typeface="Wingdings 2" pitchFamily="18" charset="2"/>
                <a:buChar char=""/>
                <a:defRPr sz="2000">
                  <a:solidFill>
                    <a:schemeClr val="tx1"/>
                  </a:solidFill>
                  <a:latin typeface="Cambria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9A53"/>
                </a:buClr>
                <a:buFont typeface="Wingdings 2" pitchFamily="18" charset="2"/>
                <a:buChar char=""/>
                <a:defRPr sz="2000">
                  <a:solidFill>
                    <a:schemeClr val="tx1"/>
                  </a:solidFill>
                  <a:latin typeface="Cambria" pitchFamily="18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2000" b="1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9982" name="Line 6"/>
            <p:cNvSpPr>
              <a:spLocks noChangeShapeType="1"/>
            </p:cNvSpPr>
            <p:nvPr/>
          </p:nvSpPr>
          <p:spPr bwMode="auto">
            <a:xfrm>
              <a:off x="1519" y="3430"/>
              <a:ext cx="103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zh-TW" altLang="en-US"/>
            </a:p>
          </p:txBody>
        </p:sp>
      </p:grpSp>
      <p:sp>
        <p:nvSpPr>
          <p:cNvPr id="39955" name="Text Box 23"/>
          <p:cNvSpPr txBox="1">
            <a:spLocks noChangeArrowheads="1"/>
          </p:cNvSpPr>
          <p:nvPr/>
        </p:nvSpPr>
        <p:spPr bwMode="auto">
          <a:xfrm>
            <a:off x="2341563" y="5157788"/>
            <a:ext cx="1582737" cy="358775"/>
          </a:xfrm>
          <a:prstGeom prst="rect">
            <a:avLst/>
          </a:prstGeom>
          <a:noFill/>
          <a:ln w="9525" algn="ctr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 2" pitchFamily="18" charset="2"/>
              <a:buChar char=""/>
              <a:defRPr sz="32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0000"/>
              <a:buFont typeface="Wingdings 2" pitchFamily="18" charset="2"/>
              <a:buChar char="³"/>
              <a:defRPr sz="28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B9B57"/>
              </a:buClr>
              <a:buSzPct val="6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B7396"/>
              </a:buClr>
              <a:buSzPct val="45000"/>
              <a:buFont typeface="Wingdings 2" pitchFamily="18" charset="2"/>
              <a:buChar char="¯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000" b="1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9956" name="Text Box 23"/>
          <p:cNvSpPr txBox="1">
            <a:spLocks noChangeArrowheads="1"/>
          </p:cNvSpPr>
          <p:nvPr/>
        </p:nvSpPr>
        <p:spPr bwMode="auto">
          <a:xfrm>
            <a:off x="2339975" y="5661025"/>
            <a:ext cx="1511300" cy="431800"/>
          </a:xfrm>
          <a:prstGeom prst="rect">
            <a:avLst/>
          </a:prstGeom>
          <a:noFill/>
          <a:ln w="9525" algn="ctr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 2" pitchFamily="18" charset="2"/>
              <a:buChar char=""/>
              <a:defRPr sz="32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0000"/>
              <a:buFont typeface="Wingdings 2" pitchFamily="18" charset="2"/>
              <a:buChar char="³"/>
              <a:defRPr sz="28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B9B57"/>
              </a:buClr>
              <a:buSzPct val="6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B7396"/>
              </a:buClr>
              <a:buSzPct val="45000"/>
              <a:buFont typeface="Wingdings 2" pitchFamily="18" charset="2"/>
              <a:buChar char="¯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000" b="1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9957" name="Text Box 23"/>
          <p:cNvSpPr txBox="1">
            <a:spLocks noChangeArrowheads="1"/>
          </p:cNvSpPr>
          <p:nvPr/>
        </p:nvSpPr>
        <p:spPr bwMode="auto">
          <a:xfrm>
            <a:off x="2339975" y="6237288"/>
            <a:ext cx="1511300" cy="430212"/>
          </a:xfrm>
          <a:prstGeom prst="rect">
            <a:avLst/>
          </a:prstGeom>
          <a:noFill/>
          <a:ln w="9525" algn="ctr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 2" pitchFamily="18" charset="2"/>
              <a:buChar char=""/>
              <a:defRPr sz="32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0000"/>
              <a:buFont typeface="Wingdings 2" pitchFamily="18" charset="2"/>
              <a:buChar char="³"/>
              <a:defRPr sz="28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B9B57"/>
              </a:buClr>
              <a:buSzPct val="6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B7396"/>
              </a:buClr>
              <a:buSzPct val="45000"/>
              <a:buFont typeface="Wingdings 2" pitchFamily="18" charset="2"/>
              <a:buChar char="¯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000" b="1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9958" name="AutoShape 27"/>
          <p:cNvSpPr>
            <a:spLocks/>
          </p:cNvSpPr>
          <p:nvPr/>
        </p:nvSpPr>
        <p:spPr bwMode="auto">
          <a:xfrm>
            <a:off x="3995738" y="5157788"/>
            <a:ext cx="230187" cy="360362"/>
          </a:xfrm>
          <a:prstGeom prst="leftBrace">
            <a:avLst>
              <a:gd name="adj1" fmla="val 0"/>
              <a:gd name="adj2" fmla="val 50000"/>
            </a:avLst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 2" pitchFamily="18" charset="2"/>
              <a:buChar char=""/>
              <a:defRPr sz="32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0000"/>
              <a:buFont typeface="Wingdings 2" pitchFamily="18" charset="2"/>
              <a:buChar char="³"/>
              <a:defRPr sz="28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B9B57"/>
              </a:buClr>
              <a:buSzPct val="6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B7396"/>
              </a:buClr>
              <a:buSzPct val="45000"/>
              <a:buFont typeface="Wingdings 2" pitchFamily="18" charset="2"/>
              <a:buChar char="¯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000" b="1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9959" name="Text Box 28"/>
          <p:cNvSpPr txBox="1">
            <a:spLocks noChangeArrowheads="1"/>
          </p:cNvSpPr>
          <p:nvPr/>
        </p:nvSpPr>
        <p:spPr bwMode="auto">
          <a:xfrm>
            <a:off x="4225925" y="4922838"/>
            <a:ext cx="4306888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 2" pitchFamily="18" charset="2"/>
              <a:buChar char=""/>
              <a:defRPr sz="32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0000"/>
              <a:buFont typeface="Wingdings 2" pitchFamily="18" charset="2"/>
              <a:buChar char="³"/>
              <a:defRPr sz="28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B9B57"/>
              </a:buClr>
              <a:buSzPct val="6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B7396"/>
              </a:buClr>
              <a:buSzPct val="45000"/>
              <a:buFont typeface="Wingdings 2" pitchFamily="18" charset="2"/>
              <a:buChar char="¯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zh-TW" sz="2000" b="1">
                <a:latin typeface="標楷體" pitchFamily="65" charset="-120"/>
                <a:ea typeface="標楷體" pitchFamily="65" charset="-120"/>
              </a:rPr>
              <a:t>正—樹林陰翳……禽鳥樂也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zh-TW" sz="2000" b="1">
                <a:latin typeface="標楷體" pitchFamily="65" charset="-120"/>
                <a:ea typeface="標楷體" pitchFamily="65" charset="-120"/>
              </a:rPr>
              <a:t>反—然而禽鳥……而不知人之樂</a:t>
            </a:r>
          </a:p>
        </p:txBody>
      </p:sp>
      <p:sp>
        <p:nvSpPr>
          <p:cNvPr id="39960" name="AutoShape 27"/>
          <p:cNvSpPr>
            <a:spLocks/>
          </p:cNvSpPr>
          <p:nvPr/>
        </p:nvSpPr>
        <p:spPr bwMode="auto">
          <a:xfrm>
            <a:off x="3924300" y="5734050"/>
            <a:ext cx="230188" cy="360363"/>
          </a:xfrm>
          <a:prstGeom prst="leftBrace">
            <a:avLst>
              <a:gd name="adj1" fmla="val 0"/>
              <a:gd name="adj2" fmla="val 50000"/>
            </a:avLst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 2" pitchFamily="18" charset="2"/>
              <a:buChar char=""/>
              <a:defRPr sz="32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0000"/>
              <a:buFont typeface="Wingdings 2" pitchFamily="18" charset="2"/>
              <a:buChar char="³"/>
              <a:defRPr sz="28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B9B57"/>
              </a:buClr>
              <a:buSzPct val="6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B7396"/>
              </a:buClr>
              <a:buSzPct val="45000"/>
              <a:buFont typeface="Wingdings 2" pitchFamily="18" charset="2"/>
              <a:buChar char="¯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000" b="1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9961" name="Text Box 28"/>
          <p:cNvSpPr txBox="1">
            <a:spLocks noChangeArrowheads="1"/>
          </p:cNvSpPr>
          <p:nvPr/>
        </p:nvSpPr>
        <p:spPr bwMode="auto">
          <a:xfrm>
            <a:off x="4213225" y="5589588"/>
            <a:ext cx="352742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 2" pitchFamily="18" charset="2"/>
              <a:buChar char=""/>
              <a:defRPr sz="32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0000"/>
              <a:buFont typeface="Wingdings 2" pitchFamily="18" charset="2"/>
              <a:buChar char="³"/>
              <a:defRPr sz="28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B9B57"/>
              </a:buClr>
              <a:buSzPct val="6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B7396"/>
              </a:buClr>
              <a:buSzPct val="45000"/>
              <a:buFont typeface="Wingdings 2" pitchFamily="18" charset="2"/>
              <a:buChar char="¯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zh-TW" sz="2000" b="1">
                <a:latin typeface="標楷體" pitchFamily="65" charset="-120"/>
                <a:ea typeface="標楷體" pitchFamily="65" charset="-120"/>
              </a:rPr>
              <a:t>正—人知從太守遊而樂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zh-TW" sz="2000" b="1">
                <a:latin typeface="標楷體" pitchFamily="65" charset="-120"/>
                <a:ea typeface="標楷體" pitchFamily="65" charset="-120"/>
              </a:rPr>
              <a:t>反—而不知太守之樂其樂也</a:t>
            </a:r>
            <a:endParaRPr lang="en-US" altLang="zh-TW" sz="2000" b="1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9962" name="AutoShape 27"/>
          <p:cNvSpPr>
            <a:spLocks/>
          </p:cNvSpPr>
          <p:nvPr/>
        </p:nvSpPr>
        <p:spPr bwMode="auto">
          <a:xfrm>
            <a:off x="3851275" y="6381750"/>
            <a:ext cx="230188" cy="360363"/>
          </a:xfrm>
          <a:prstGeom prst="leftBrace">
            <a:avLst>
              <a:gd name="adj1" fmla="val 0"/>
              <a:gd name="adj2" fmla="val 50000"/>
            </a:avLst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 2" pitchFamily="18" charset="2"/>
              <a:buChar char=""/>
              <a:defRPr sz="32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0000"/>
              <a:buFont typeface="Wingdings 2" pitchFamily="18" charset="2"/>
              <a:buChar char="³"/>
              <a:defRPr sz="28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B9B57"/>
              </a:buClr>
              <a:buSzPct val="6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B7396"/>
              </a:buClr>
              <a:buSzPct val="45000"/>
              <a:buFont typeface="Wingdings 2" pitchFamily="18" charset="2"/>
              <a:buChar char="¯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000" b="1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9963" name="Text Box 28"/>
          <p:cNvSpPr txBox="1">
            <a:spLocks noChangeArrowheads="1"/>
          </p:cNvSpPr>
          <p:nvPr/>
        </p:nvSpPr>
        <p:spPr bwMode="auto">
          <a:xfrm>
            <a:off x="4140200" y="6264275"/>
            <a:ext cx="329882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 2" pitchFamily="18" charset="2"/>
              <a:buChar char=""/>
              <a:defRPr sz="32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0000"/>
              <a:buFont typeface="Wingdings 2" pitchFamily="18" charset="2"/>
              <a:buChar char="³"/>
              <a:defRPr sz="28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B9B57"/>
              </a:buClr>
              <a:buSzPct val="6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B7396"/>
              </a:buClr>
              <a:buSzPct val="45000"/>
              <a:buFont typeface="Wingdings 2" pitchFamily="18" charset="2"/>
              <a:buChar char="¯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 b="1">
                <a:latin typeface="標楷體" pitchFamily="65" charset="-120"/>
                <a:ea typeface="標楷體" pitchFamily="65" charset="-120"/>
              </a:rPr>
              <a:t>醉能同其樂</a:t>
            </a:r>
            <a:r>
              <a:rPr lang="en-US" altLang="zh-TW" sz="2000" b="1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 b="1">
                <a:latin typeface="標楷體" pitchFamily="65" charset="-120"/>
                <a:ea typeface="標楷體" pitchFamily="65" charset="-120"/>
              </a:rPr>
              <a:t>與民同樂</a:t>
            </a:r>
            <a:r>
              <a:rPr lang="en-US" altLang="zh-TW" sz="2000" b="1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 b="1">
                <a:latin typeface="標楷體" pitchFamily="65" charset="-120"/>
                <a:ea typeface="標楷體" pitchFamily="65" charset="-120"/>
              </a:rPr>
              <a:t>醒能述以文</a:t>
            </a:r>
            <a:r>
              <a:rPr lang="en-US" altLang="zh-TW" sz="2000" b="1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 b="1">
                <a:latin typeface="標楷體" pitchFamily="65" charset="-120"/>
                <a:ea typeface="標楷體" pitchFamily="65" charset="-120"/>
              </a:rPr>
              <a:t>作</a:t>
            </a:r>
            <a:r>
              <a:rPr lang="en-US" altLang="zh-TW" sz="2000" b="1"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sz="2000" b="1">
                <a:latin typeface="標楷體" pitchFamily="65" charset="-120"/>
                <a:ea typeface="標楷體" pitchFamily="65" charset="-120"/>
              </a:rPr>
              <a:t>醉翁亭記</a:t>
            </a:r>
            <a:r>
              <a:rPr lang="en-US" altLang="zh-TW" sz="2000" b="1">
                <a:latin typeface="標楷體" pitchFamily="65" charset="-120"/>
                <a:ea typeface="標楷體" pitchFamily="65" charset="-120"/>
              </a:rPr>
              <a:t>〉)</a:t>
            </a:r>
          </a:p>
        </p:txBody>
      </p:sp>
      <p:grpSp>
        <p:nvGrpSpPr>
          <p:cNvPr id="39964" name="Group 35"/>
          <p:cNvGrpSpPr>
            <a:grpSpLocks/>
          </p:cNvGrpSpPr>
          <p:nvPr/>
        </p:nvGrpSpPr>
        <p:grpSpPr bwMode="auto">
          <a:xfrm>
            <a:off x="1908175" y="188913"/>
            <a:ext cx="328613" cy="720725"/>
            <a:chOff x="1429" y="3067"/>
            <a:chExt cx="207" cy="726"/>
          </a:xfrm>
        </p:grpSpPr>
        <p:sp>
          <p:nvSpPr>
            <p:cNvPr id="39979" name="AutoShape 8"/>
            <p:cNvSpPr>
              <a:spLocks/>
            </p:cNvSpPr>
            <p:nvPr/>
          </p:nvSpPr>
          <p:spPr bwMode="auto">
            <a:xfrm>
              <a:off x="1429" y="3067"/>
              <a:ext cx="207" cy="726"/>
            </a:xfrm>
            <a:prstGeom prst="leftBrace">
              <a:avLst>
                <a:gd name="adj1" fmla="val 0"/>
                <a:gd name="adj2" fmla="val 50000"/>
              </a:avLst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 2" pitchFamily="18" charset="2"/>
                <a:buChar char=""/>
                <a:defRPr sz="3200">
                  <a:solidFill>
                    <a:schemeClr val="tx1"/>
                  </a:solidFill>
                  <a:latin typeface="Cambria" pitchFamily="18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50000"/>
                <a:buFont typeface="Wingdings 2" pitchFamily="18" charset="2"/>
                <a:buChar char="³"/>
                <a:defRPr sz="2800">
                  <a:solidFill>
                    <a:schemeClr val="tx1"/>
                  </a:solidFill>
                  <a:latin typeface="Cambria" pitchFamily="18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7B9B57"/>
                </a:buClr>
                <a:buSzPct val="60000"/>
                <a:buFont typeface="Wingdings 2" pitchFamily="18" charset="2"/>
                <a:buChar char="®"/>
                <a:defRPr sz="2400">
                  <a:solidFill>
                    <a:schemeClr val="tx1"/>
                  </a:solidFill>
                  <a:latin typeface="Cambria" pitchFamily="18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B7396"/>
                </a:buClr>
                <a:buSzPct val="45000"/>
                <a:buFont typeface="Wingdings 2" pitchFamily="18" charset="2"/>
                <a:buChar char="¯"/>
                <a:defRPr sz="2000">
                  <a:solidFill>
                    <a:schemeClr val="tx1"/>
                  </a:solidFill>
                  <a:latin typeface="Cambria" pitchFamily="18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9A53"/>
                </a:buClr>
                <a:buFont typeface="Wingdings 2" pitchFamily="18" charset="2"/>
                <a:buChar char=""/>
                <a:defRPr sz="2000">
                  <a:solidFill>
                    <a:schemeClr val="tx1"/>
                  </a:solidFill>
                  <a:latin typeface="Cambria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9A53"/>
                </a:buClr>
                <a:buFont typeface="Wingdings 2" pitchFamily="18" charset="2"/>
                <a:buChar char=""/>
                <a:defRPr sz="2000">
                  <a:solidFill>
                    <a:schemeClr val="tx1"/>
                  </a:solidFill>
                  <a:latin typeface="Cambria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9A53"/>
                </a:buClr>
                <a:buFont typeface="Wingdings 2" pitchFamily="18" charset="2"/>
                <a:buChar char=""/>
                <a:defRPr sz="2000">
                  <a:solidFill>
                    <a:schemeClr val="tx1"/>
                  </a:solidFill>
                  <a:latin typeface="Cambria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9A53"/>
                </a:buClr>
                <a:buFont typeface="Wingdings 2" pitchFamily="18" charset="2"/>
                <a:buChar char=""/>
                <a:defRPr sz="2000">
                  <a:solidFill>
                    <a:schemeClr val="tx1"/>
                  </a:solidFill>
                  <a:latin typeface="Cambria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9A53"/>
                </a:buClr>
                <a:buFont typeface="Wingdings 2" pitchFamily="18" charset="2"/>
                <a:buChar char=""/>
                <a:defRPr sz="2000">
                  <a:solidFill>
                    <a:schemeClr val="tx1"/>
                  </a:solidFill>
                  <a:latin typeface="Cambria" pitchFamily="18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2000" b="1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9980" name="Line 6"/>
            <p:cNvSpPr>
              <a:spLocks noChangeShapeType="1"/>
            </p:cNvSpPr>
            <p:nvPr/>
          </p:nvSpPr>
          <p:spPr bwMode="auto">
            <a:xfrm>
              <a:off x="1519" y="3430"/>
              <a:ext cx="103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zh-TW" altLang="en-US"/>
            </a:p>
          </p:txBody>
        </p:sp>
      </p:grpSp>
      <p:sp>
        <p:nvSpPr>
          <p:cNvPr id="39965" name="Text Box 22"/>
          <p:cNvSpPr txBox="1">
            <a:spLocks noChangeArrowheads="1"/>
          </p:cNvSpPr>
          <p:nvPr/>
        </p:nvSpPr>
        <p:spPr bwMode="auto">
          <a:xfrm>
            <a:off x="827088" y="476250"/>
            <a:ext cx="115252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 2" pitchFamily="18" charset="2"/>
              <a:buChar char=""/>
              <a:defRPr sz="32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0000"/>
              <a:buFont typeface="Wingdings 2" pitchFamily="18" charset="2"/>
              <a:buChar char="³"/>
              <a:defRPr sz="28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B9B57"/>
              </a:buClr>
              <a:buSzPct val="6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B7396"/>
              </a:buClr>
              <a:buSzPct val="45000"/>
              <a:buFont typeface="Wingdings 2" pitchFamily="18" charset="2"/>
              <a:buChar char="¯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亭之介紹</a:t>
            </a:r>
          </a:p>
        </p:txBody>
      </p:sp>
      <p:sp>
        <p:nvSpPr>
          <p:cNvPr id="39966" name="Text Box 23"/>
          <p:cNvSpPr txBox="1">
            <a:spLocks noChangeArrowheads="1"/>
          </p:cNvSpPr>
          <p:nvPr/>
        </p:nvSpPr>
        <p:spPr bwMode="auto">
          <a:xfrm>
            <a:off x="2268538" y="404813"/>
            <a:ext cx="266382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 2" pitchFamily="18" charset="2"/>
              <a:buChar char=""/>
              <a:defRPr sz="32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0000"/>
              <a:buFont typeface="Wingdings 2" pitchFamily="18" charset="2"/>
              <a:buChar char="³"/>
              <a:defRPr sz="28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B9B57"/>
              </a:buClr>
              <a:buSzPct val="6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B7396"/>
              </a:buClr>
              <a:buSzPct val="45000"/>
              <a:buFont typeface="Wingdings 2" pitchFamily="18" charset="2"/>
              <a:buChar char="¯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 b="1">
                <a:latin typeface="Arial" pitchFamily="34" charset="0"/>
                <a:ea typeface="標楷體" pitchFamily="65" charset="-120"/>
              </a:rPr>
              <a:t>位置</a:t>
            </a:r>
            <a:r>
              <a:rPr lang="en-US" altLang="zh-TW" sz="2000" b="1"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2000" b="1">
                <a:latin typeface="Arial" pitchFamily="34" charset="0"/>
                <a:ea typeface="標楷體" pitchFamily="65" charset="-120"/>
              </a:rPr>
              <a:t>滁州琅邪山中</a:t>
            </a:r>
            <a:endParaRPr lang="en-US" altLang="zh-TW" sz="2000" b="1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9967" name="Text Box 23"/>
          <p:cNvSpPr txBox="1">
            <a:spLocks noChangeArrowheads="1"/>
          </p:cNvSpPr>
          <p:nvPr/>
        </p:nvSpPr>
        <p:spPr bwMode="auto">
          <a:xfrm>
            <a:off x="2339975" y="44450"/>
            <a:ext cx="2087563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 2" pitchFamily="18" charset="2"/>
              <a:buChar char=""/>
              <a:defRPr sz="32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0000"/>
              <a:buFont typeface="Wingdings 2" pitchFamily="18" charset="2"/>
              <a:buChar char="³"/>
              <a:defRPr sz="28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B9B57"/>
              </a:buClr>
              <a:buSzPct val="6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B7396"/>
              </a:buClr>
              <a:buSzPct val="45000"/>
              <a:buFont typeface="Wingdings 2" pitchFamily="18" charset="2"/>
              <a:buChar char="¯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 b="1">
                <a:latin typeface="Arial" pitchFamily="34" charset="0"/>
                <a:ea typeface="標楷體" pitchFamily="65" charset="-120"/>
              </a:rPr>
              <a:t>建亭者</a:t>
            </a:r>
            <a:r>
              <a:rPr lang="en-US" altLang="zh-TW" sz="2000" b="1"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2000" b="1">
                <a:latin typeface="Arial" pitchFamily="34" charset="0"/>
                <a:ea typeface="標楷體" pitchFamily="65" charset="-120"/>
              </a:rPr>
              <a:t>山僧智僊</a:t>
            </a:r>
            <a:endParaRPr lang="zh-TW" altLang="en-US" sz="2000" b="1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9968" name="Text Box 23"/>
          <p:cNvSpPr txBox="1">
            <a:spLocks noChangeArrowheads="1"/>
          </p:cNvSpPr>
          <p:nvPr/>
        </p:nvSpPr>
        <p:spPr bwMode="auto">
          <a:xfrm>
            <a:off x="2268538" y="692150"/>
            <a:ext cx="2808287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 2" pitchFamily="18" charset="2"/>
              <a:buChar char=""/>
              <a:defRPr sz="32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0000"/>
              <a:buFont typeface="Wingdings 2" pitchFamily="18" charset="2"/>
              <a:buChar char="³"/>
              <a:defRPr sz="28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B9B57"/>
              </a:buClr>
              <a:buSzPct val="6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B7396"/>
              </a:buClr>
              <a:buSzPct val="45000"/>
              <a:buFont typeface="Wingdings 2" pitchFamily="18" charset="2"/>
              <a:buChar char="¯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 b="1">
                <a:latin typeface="Arial" pitchFamily="34" charset="0"/>
                <a:ea typeface="標楷體" pitchFamily="65" charset="-120"/>
              </a:rPr>
              <a:t>命名者</a:t>
            </a:r>
            <a:r>
              <a:rPr lang="en-US" altLang="zh-TW" sz="2000" b="1"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2000" b="1">
                <a:latin typeface="Arial" pitchFamily="34" charset="0"/>
                <a:ea typeface="標楷體" pitchFamily="65" charset="-120"/>
              </a:rPr>
              <a:t>滁州太守歐陽脩</a:t>
            </a:r>
            <a:endParaRPr lang="zh-TW" altLang="en-US" sz="2000" b="1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9969" name="Text Box 43"/>
          <p:cNvSpPr txBox="1">
            <a:spLocks noChangeArrowheads="1"/>
          </p:cNvSpPr>
          <p:nvPr/>
        </p:nvSpPr>
        <p:spPr bwMode="auto">
          <a:xfrm>
            <a:off x="5076825" y="981075"/>
            <a:ext cx="3851275" cy="376238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 2" pitchFamily="18" charset="2"/>
              <a:buChar char=""/>
              <a:defRPr sz="32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0000"/>
              <a:buFont typeface="Wingdings 2" pitchFamily="18" charset="2"/>
              <a:buChar char="³"/>
              <a:defRPr sz="28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B9B57"/>
              </a:buClr>
              <a:buSzPct val="6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B7396"/>
              </a:buClr>
              <a:buSzPct val="45000"/>
              <a:buFont typeface="Wingdings 2" pitchFamily="18" charset="2"/>
              <a:buChar char="¯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zh-TW" altLang="en-US" sz="1800">
              <a:latin typeface="Arial" pitchFamily="34" charset="0"/>
            </a:endParaRPr>
          </a:p>
        </p:txBody>
      </p:sp>
      <p:sp>
        <p:nvSpPr>
          <p:cNvPr id="39970" name="Text Box 44"/>
          <p:cNvSpPr txBox="1">
            <a:spLocks noChangeArrowheads="1"/>
          </p:cNvSpPr>
          <p:nvPr/>
        </p:nvSpPr>
        <p:spPr bwMode="auto">
          <a:xfrm>
            <a:off x="5076825" y="1412875"/>
            <a:ext cx="3851275" cy="376238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 2" pitchFamily="18" charset="2"/>
              <a:buChar char=""/>
              <a:defRPr sz="32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0000"/>
              <a:buFont typeface="Wingdings 2" pitchFamily="18" charset="2"/>
              <a:buChar char="³"/>
              <a:defRPr sz="28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B9B57"/>
              </a:buClr>
              <a:buSzPct val="6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B7396"/>
              </a:buClr>
              <a:buSzPct val="45000"/>
              <a:buFont typeface="Wingdings 2" pitchFamily="18" charset="2"/>
              <a:buChar char="¯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zh-TW" altLang="en-US" sz="1800">
              <a:latin typeface="Arial" pitchFamily="34" charset="0"/>
            </a:endParaRPr>
          </a:p>
        </p:txBody>
      </p:sp>
      <p:sp>
        <p:nvSpPr>
          <p:cNvPr id="39971" name="Text Box 45"/>
          <p:cNvSpPr txBox="1">
            <a:spLocks noChangeArrowheads="1"/>
          </p:cNvSpPr>
          <p:nvPr/>
        </p:nvSpPr>
        <p:spPr bwMode="auto">
          <a:xfrm>
            <a:off x="5076825" y="1828800"/>
            <a:ext cx="3851275" cy="376238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 2" pitchFamily="18" charset="2"/>
              <a:buChar char=""/>
              <a:defRPr sz="32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0000"/>
              <a:buFont typeface="Wingdings 2" pitchFamily="18" charset="2"/>
              <a:buChar char="³"/>
              <a:defRPr sz="28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B9B57"/>
              </a:buClr>
              <a:buSzPct val="6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B7396"/>
              </a:buClr>
              <a:buSzPct val="45000"/>
              <a:buFont typeface="Wingdings 2" pitchFamily="18" charset="2"/>
              <a:buChar char="¯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zh-TW" altLang="en-US" sz="1800">
              <a:latin typeface="Arial" pitchFamily="34" charset="0"/>
            </a:endParaRPr>
          </a:p>
        </p:txBody>
      </p:sp>
      <p:sp>
        <p:nvSpPr>
          <p:cNvPr id="39972" name="Text Box 46"/>
          <p:cNvSpPr txBox="1">
            <a:spLocks noChangeArrowheads="1"/>
          </p:cNvSpPr>
          <p:nvPr/>
        </p:nvSpPr>
        <p:spPr bwMode="auto">
          <a:xfrm>
            <a:off x="5076825" y="2260600"/>
            <a:ext cx="3851275" cy="376238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 2" pitchFamily="18" charset="2"/>
              <a:buChar char=""/>
              <a:defRPr sz="32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0000"/>
              <a:buFont typeface="Wingdings 2" pitchFamily="18" charset="2"/>
              <a:buChar char="³"/>
              <a:defRPr sz="28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B9B57"/>
              </a:buClr>
              <a:buSzPct val="6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B7396"/>
              </a:buClr>
              <a:buSzPct val="45000"/>
              <a:buFont typeface="Wingdings 2" pitchFamily="18" charset="2"/>
              <a:buChar char="¯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zh-TW" altLang="en-US" sz="1800">
              <a:latin typeface="Arial" pitchFamily="34" charset="0"/>
            </a:endParaRPr>
          </a:p>
        </p:txBody>
      </p:sp>
      <p:sp>
        <p:nvSpPr>
          <p:cNvPr id="39973" name="Text Box 47"/>
          <p:cNvSpPr txBox="1">
            <a:spLocks noChangeArrowheads="1"/>
          </p:cNvSpPr>
          <p:nvPr/>
        </p:nvSpPr>
        <p:spPr bwMode="auto">
          <a:xfrm>
            <a:off x="5076825" y="2692400"/>
            <a:ext cx="3851275" cy="376238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 2" pitchFamily="18" charset="2"/>
              <a:buChar char=""/>
              <a:defRPr sz="32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0000"/>
              <a:buFont typeface="Wingdings 2" pitchFamily="18" charset="2"/>
              <a:buChar char="³"/>
              <a:defRPr sz="28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B9B57"/>
              </a:buClr>
              <a:buSzPct val="6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B7396"/>
              </a:buClr>
              <a:buSzPct val="45000"/>
              <a:buFont typeface="Wingdings 2" pitchFamily="18" charset="2"/>
              <a:buChar char="¯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zh-TW" altLang="en-US" sz="1800">
              <a:latin typeface="Arial" pitchFamily="34" charset="0"/>
            </a:endParaRPr>
          </a:p>
        </p:txBody>
      </p:sp>
      <p:sp>
        <p:nvSpPr>
          <p:cNvPr id="39974" name="Text Box 48"/>
          <p:cNvSpPr txBox="1">
            <a:spLocks noChangeArrowheads="1"/>
          </p:cNvSpPr>
          <p:nvPr/>
        </p:nvSpPr>
        <p:spPr bwMode="auto">
          <a:xfrm>
            <a:off x="5076825" y="3124200"/>
            <a:ext cx="3851275" cy="376238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 2" pitchFamily="18" charset="2"/>
              <a:buChar char=""/>
              <a:defRPr sz="32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0000"/>
              <a:buFont typeface="Wingdings 2" pitchFamily="18" charset="2"/>
              <a:buChar char="³"/>
              <a:defRPr sz="28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B9B57"/>
              </a:buClr>
              <a:buSzPct val="6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B7396"/>
              </a:buClr>
              <a:buSzPct val="45000"/>
              <a:buFont typeface="Wingdings 2" pitchFamily="18" charset="2"/>
              <a:buChar char="¯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zh-TW" altLang="en-US" sz="1800">
              <a:latin typeface="Arial" pitchFamily="34" charset="0"/>
            </a:endParaRPr>
          </a:p>
        </p:txBody>
      </p:sp>
      <p:sp>
        <p:nvSpPr>
          <p:cNvPr id="39975" name="Text Box 24"/>
          <p:cNvSpPr txBox="1">
            <a:spLocks noChangeArrowheads="1"/>
          </p:cNvSpPr>
          <p:nvPr/>
        </p:nvSpPr>
        <p:spPr bwMode="auto">
          <a:xfrm>
            <a:off x="2339975" y="3355975"/>
            <a:ext cx="1584325" cy="360363"/>
          </a:xfrm>
          <a:prstGeom prst="rect">
            <a:avLst/>
          </a:prstGeom>
          <a:noFill/>
          <a:ln w="9525" algn="ctr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 2" pitchFamily="18" charset="2"/>
              <a:buChar char=""/>
              <a:defRPr sz="32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0000"/>
              <a:buFont typeface="Wingdings 2" pitchFamily="18" charset="2"/>
              <a:buChar char="³"/>
              <a:defRPr sz="28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B9B57"/>
              </a:buClr>
              <a:buSzPct val="6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B7396"/>
              </a:buClr>
              <a:buSzPct val="45000"/>
              <a:buFont typeface="Wingdings 2" pitchFamily="18" charset="2"/>
              <a:buChar char="¯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000" b="1">
              <a:solidFill>
                <a:srgbClr val="99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9976" name="Text Box 24"/>
          <p:cNvSpPr txBox="1">
            <a:spLocks noChangeArrowheads="1"/>
          </p:cNvSpPr>
          <p:nvPr/>
        </p:nvSpPr>
        <p:spPr bwMode="auto">
          <a:xfrm>
            <a:off x="2339975" y="3789363"/>
            <a:ext cx="1584325" cy="360362"/>
          </a:xfrm>
          <a:prstGeom prst="rect">
            <a:avLst/>
          </a:prstGeom>
          <a:noFill/>
          <a:ln w="9525" algn="ctr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 2" pitchFamily="18" charset="2"/>
              <a:buChar char=""/>
              <a:defRPr sz="32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0000"/>
              <a:buFont typeface="Wingdings 2" pitchFamily="18" charset="2"/>
              <a:buChar char="³"/>
              <a:defRPr sz="28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B9B57"/>
              </a:buClr>
              <a:buSzPct val="6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B7396"/>
              </a:buClr>
              <a:buSzPct val="45000"/>
              <a:buFont typeface="Wingdings 2" pitchFamily="18" charset="2"/>
              <a:buChar char="¯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000" b="1">
              <a:solidFill>
                <a:srgbClr val="99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9977" name="Text Box 24"/>
          <p:cNvSpPr txBox="1">
            <a:spLocks noChangeArrowheads="1"/>
          </p:cNvSpPr>
          <p:nvPr/>
        </p:nvSpPr>
        <p:spPr bwMode="auto">
          <a:xfrm>
            <a:off x="2339975" y="4221163"/>
            <a:ext cx="1584325" cy="360362"/>
          </a:xfrm>
          <a:prstGeom prst="rect">
            <a:avLst/>
          </a:prstGeom>
          <a:noFill/>
          <a:ln w="9525" algn="ctr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 2" pitchFamily="18" charset="2"/>
              <a:buChar char=""/>
              <a:defRPr sz="32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0000"/>
              <a:buFont typeface="Wingdings 2" pitchFamily="18" charset="2"/>
              <a:buChar char="³"/>
              <a:defRPr sz="28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B9B57"/>
              </a:buClr>
              <a:buSzPct val="6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B7396"/>
              </a:buClr>
              <a:buSzPct val="45000"/>
              <a:buFont typeface="Wingdings 2" pitchFamily="18" charset="2"/>
              <a:buChar char="¯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000" b="1">
              <a:solidFill>
                <a:srgbClr val="99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9978" name="Text Box 24"/>
          <p:cNvSpPr txBox="1">
            <a:spLocks noChangeArrowheads="1"/>
          </p:cNvSpPr>
          <p:nvPr/>
        </p:nvSpPr>
        <p:spPr bwMode="auto">
          <a:xfrm>
            <a:off x="2339975" y="4652963"/>
            <a:ext cx="1584325" cy="360362"/>
          </a:xfrm>
          <a:prstGeom prst="rect">
            <a:avLst/>
          </a:prstGeom>
          <a:noFill/>
          <a:ln w="9525" algn="ctr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 2" pitchFamily="18" charset="2"/>
              <a:buChar char=""/>
              <a:defRPr sz="32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0000"/>
              <a:buFont typeface="Wingdings 2" pitchFamily="18" charset="2"/>
              <a:buChar char="³"/>
              <a:defRPr sz="28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B9B57"/>
              </a:buClr>
              <a:buSzPct val="6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B7396"/>
              </a:buClr>
              <a:buSzPct val="45000"/>
              <a:buFont typeface="Wingdings 2" pitchFamily="18" charset="2"/>
              <a:buChar char="¯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000" b="1">
              <a:solidFill>
                <a:srgbClr val="9900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8800173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2"/>
          <p:cNvSpPr txBox="1">
            <a:spLocks noChangeArrowheads="1"/>
          </p:cNvSpPr>
          <p:nvPr/>
        </p:nvSpPr>
        <p:spPr bwMode="auto">
          <a:xfrm>
            <a:off x="900113" y="4895850"/>
            <a:ext cx="15843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 2" pitchFamily="18" charset="2"/>
              <a:buChar char=""/>
              <a:defRPr sz="32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0000"/>
              <a:buFont typeface="Wingdings 2" pitchFamily="18" charset="2"/>
              <a:buChar char="³"/>
              <a:defRPr sz="28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B9B57"/>
              </a:buClr>
              <a:buSzPct val="6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B7396"/>
              </a:buClr>
              <a:buSzPct val="45000"/>
              <a:buFont typeface="Wingdings 2" pitchFamily="18" charset="2"/>
              <a:buChar char="¯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宴遊後感</a:t>
            </a:r>
          </a:p>
        </p:txBody>
      </p:sp>
      <p:sp>
        <p:nvSpPr>
          <p:cNvPr id="40963" name="AutoShape 20"/>
          <p:cNvSpPr>
            <a:spLocks/>
          </p:cNvSpPr>
          <p:nvPr/>
        </p:nvSpPr>
        <p:spPr bwMode="auto">
          <a:xfrm>
            <a:off x="2627313" y="1412875"/>
            <a:ext cx="274637" cy="1008063"/>
          </a:xfrm>
          <a:prstGeom prst="leftBrace">
            <a:avLst>
              <a:gd name="adj1" fmla="val 0"/>
              <a:gd name="adj2" fmla="val 56500"/>
            </a:avLst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 2" pitchFamily="18" charset="2"/>
              <a:buChar char=""/>
              <a:defRPr sz="32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0000"/>
              <a:buFont typeface="Wingdings 2" pitchFamily="18" charset="2"/>
              <a:buChar char="³"/>
              <a:defRPr sz="28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B9B57"/>
              </a:buClr>
              <a:buSzPct val="6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B7396"/>
              </a:buClr>
              <a:buSzPct val="45000"/>
              <a:buFont typeface="Wingdings 2" pitchFamily="18" charset="2"/>
              <a:buChar char="¯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000" b="1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0964" name="Text Box 22"/>
          <p:cNvSpPr txBox="1">
            <a:spLocks noChangeArrowheads="1"/>
          </p:cNvSpPr>
          <p:nvPr/>
        </p:nvSpPr>
        <p:spPr bwMode="auto">
          <a:xfrm>
            <a:off x="827088" y="1804988"/>
            <a:ext cx="1800225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 2" pitchFamily="18" charset="2"/>
              <a:buChar char=""/>
              <a:defRPr sz="32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0000"/>
              <a:buFont typeface="Wingdings 2" pitchFamily="18" charset="2"/>
              <a:buChar char="³"/>
              <a:defRPr sz="28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B9B57"/>
              </a:buClr>
              <a:buSzPct val="6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B7396"/>
              </a:buClr>
              <a:buSzPct val="45000"/>
              <a:buFont typeface="Wingdings 2" pitchFamily="18" charset="2"/>
              <a:buChar char="¯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亭見之景</a:t>
            </a:r>
          </a:p>
        </p:txBody>
      </p:sp>
      <p:sp>
        <p:nvSpPr>
          <p:cNvPr id="40965" name="Text Box 23"/>
          <p:cNvSpPr txBox="1">
            <a:spLocks noChangeArrowheads="1"/>
          </p:cNvSpPr>
          <p:nvPr/>
        </p:nvSpPr>
        <p:spPr bwMode="auto">
          <a:xfrm>
            <a:off x="2916238" y="1212850"/>
            <a:ext cx="18002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 2" pitchFamily="18" charset="2"/>
              <a:buChar char=""/>
              <a:defRPr sz="32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0000"/>
              <a:buFont typeface="Wingdings 2" pitchFamily="18" charset="2"/>
              <a:buChar char="³"/>
              <a:defRPr sz="28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B9B57"/>
              </a:buClr>
              <a:buSzPct val="6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B7396"/>
              </a:buClr>
              <a:buSzPct val="45000"/>
              <a:buFont typeface="Wingdings 2" pitchFamily="18" charset="2"/>
              <a:buChar char="¯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朝暮</a:t>
            </a:r>
            <a:r>
              <a:rPr lang="en-US" altLang="zh-TW" sz="20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變化萬千</a:t>
            </a:r>
            <a:r>
              <a:rPr lang="en-US" altLang="zh-TW" sz="20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sp>
        <p:nvSpPr>
          <p:cNvPr id="40966" name="Text Box 24"/>
          <p:cNvSpPr txBox="1">
            <a:spLocks noChangeArrowheads="1"/>
          </p:cNvSpPr>
          <p:nvPr/>
        </p:nvSpPr>
        <p:spPr bwMode="auto">
          <a:xfrm>
            <a:off x="2914650" y="2241550"/>
            <a:ext cx="1944688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 2" pitchFamily="18" charset="2"/>
              <a:buChar char=""/>
              <a:defRPr sz="32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0000"/>
              <a:buFont typeface="Wingdings 2" pitchFamily="18" charset="2"/>
              <a:buChar char="³"/>
              <a:defRPr sz="28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B9B57"/>
              </a:buClr>
              <a:buSzPct val="6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B7396"/>
              </a:buClr>
              <a:buSzPct val="45000"/>
              <a:buFont typeface="Wingdings 2" pitchFamily="18" charset="2"/>
              <a:buChar char="¯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四時</a:t>
            </a:r>
            <a:r>
              <a:rPr lang="en-US" altLang="zh-TW" sz="20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各異其趣</a:t>
            </a:r>
            <a:r>
              <a:rPr lang="en-US" altLang="zh-TW" sz="20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sp>
        <p:nvSpPr>
          <p:cNvPr id="40967" name="AutoShape 27"/>
          <p:cNvSpPr>
            <a:spLocks/>
          </p:cNvSpPr>
          <p:nvPr/>
        </p:nvSpPr>
        <p:spPr bwMode="auto">
          <a:xfrm>
            <a:off x="4775200" y="1258888"/>
            <a:ext cx="230188" cy="360362"/>
          </a:xfrm>
          <a:prstGeom prst="leftBrace">
            <a:avLst>
              <a:gd name="adj1" fmla="val 0"/>
              <a:gd name="adj2" fmla="val 50000"/>
            </a:avLst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 2" pitchFamily="18" charset="2"/>
              <a:buChar char=""/>
              <a:defRPr sz="32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0000"/>
              <a:buFont typeface="Wingdings 2" pitchFamily="18" charset="2"/>
              <a:buChar char="³"/>
              <a:defRPr sz="28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B9B57"/>
              </a:buClr>
              <a:buSzPct val="6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B7396"/>
              </a:buClr>
              <a:buSzPct val="45000"/>
              <a:buFont typeface="Wingdings 2" pitchFamily="18" charset="2"/>
              <a:buChar char="¯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000" b="1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0968" name="Text Box 28"/>
          <p:cNvSpPr txBox="1">
            <a:spLocks noChangeArrowheads="1"/>
          </p:cNvSpPr>
          <p:nvPr/>
        </p:nvSpPr>
        <p:spPr bwMode="auto">
          <a:xfrm>
            <a:off x="5005388" y="1123950"/>
            <a:ext cx="352742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 2" pitchFamily="18" charset="2"/>
              <a:buChar char=""/>
              <a:defRPr sz="32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0000"/>
              <a:buFont typeface="Wingdings 2" pitchFamily="18" charset="2"/>
              <a:buChar char="³"/>
              <a:defRPr sz="28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B9B57"/>
              </a:buClr>
              <a:buSzPct val="6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B7396"/>
              </a:buClr>
              <a:buSzPct val="45000"/>
              <a:buFont typeface="Wingdings 2" pitchFamily="18" charset="2"/>
              <a:buChar char="¯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朝景</a:t>
            </a:r>
            <a:r>
              <a:rPr lang="en-US" altLang="zh-TW" sz="2000" b="1"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2000" b="1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日出而林霏開</a:t>
            </a:r>
            <a:r>
              <a:rPr lang="en-US" altLang="zh-TW" sz="2000" b="1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 b="1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明朗</a:t>
            </a:r>
            <a:r>
              <a:rPr lang="en-US" altLang="zh-TW" sz="2000" b="1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暮景</a:t>
            </a:r>
            <a:r>
              <a:rPr lang="en-US" altLang="zh-TW" sz="2000" b="1"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2000" b="1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雲歸而巖穴暝</a:t>
            </a:r>
            <a:r>
              <a:rPr lang="en-US" altLang="zh-TW" sz="2000" b="1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 b="1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幽暗</a:t>
            </a:r>
            <a:r>
              <a:rPr lang="en-US" altLang="zh-TW" sz="2000" b="1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sp>
        <p:nvSpPr>
          <p:cNvPr id="40969" name="Text Box 7"/>
          <p:cNvSpPr txBox="1">
            <a:spLocks noChangeArrowheads="1"/>
          </p:cNvSpPr>
          <p:nvPr/>
        </p:nvSpPr>
        <p:spPr bwMode="auto">
          <a:xfrm>
            <a:off x="179388" y="1341438"/>
            <a:ext cx="304800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0" tIns="0" rIns="0" bIns="0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 2" pitchFamily="18" charset="2"/>
              <a:buChar char=""/>
              <a:defRPr sz="32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0000"/>
              <a:buFont typeface="Wingdings 2" pitchFamily="18" charset="2"/>
              <a:buChar char="³"/>
              <a:defRPr sz="28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B9B57"/>
              </a:buClr>
              <a:buSzPct val="6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B7396"/>
              </a:buClr>
              <a:buSzPct val="45000"/>
              <a:buFont typeface="Wingdings 2" pitchFamily="18" charset="2"/>
              <a:buChar char="¯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 b="1">
                <a:latin typeface="標楷體" pitchFamily="65" charset="-120"/>
                <a:ea typeface="標楷體" pitchFamily="65" charset="-120"/>
              </a:rPr>
              <a:t>醉翁亭記（「樂」文眼）</a:t>
            </a:r>
          </a:p>
        </p:txBody>
      </p:sp>
      <p:sp>
        <p:nvSpPr>
          <p:cNvPr id="40970" name="Line 6"/>
          <p:cNvSpPr>
            <a:spLocks noChangeShapeType="1"/>
          </p:cNvSpPr>
          <p:nvPr/>
        </p:nvSpPr>
        <p:spPr bwMode="auto">
          <a:xfrm>
            <a:off x="628650" y="3573463"/>
            <a:ext cx="19843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40971" name="AutoShape 8"/>
          <p:cNvSpPr>
            <a:spLocks/>
          </p:cNvSpPr>
          <p:nvPr/>
        </p:nvSpPr>
        <p:spPr bwMode="auto">
          <a:xfrm>
            <a:off x="468313" y="765175"/>
            <a:ext cx="328612" cy="4319588"/>
          </a:xfrm>
          <a:prstGeom prst="leftBrace">
            <a:avLst>
              <a:gd name="adj1" fmla="val 0"/>
              <a:gd name="adj2" fmla="val 50000"/>
            </a:avLst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 2" pitchFamily="18" charset="2"/>
              <a:buChar char=""/>
              <a:defRPr sz="32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0000"/>
              <a:buFont typeface="Wingdings 2" pitchFamily="18" charset="2"/>
              <a:buChar char="³"/>
              <a:defRPr sz="28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B9B57"/>
              </a:buClr>
              <a:buSzPct val="6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B7396"/>
              </a:buClr>
              <a:buSzPct val="45000"/>
              <a:buFont typeface="Wingdings 2" pitchFamily="18" charset="2"/>
              <a:buChar char="¯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000" b="1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0972" name="Line 6"/>
          <p:cNvSpPr>
            <a:spLocks noChangeShapeType="1"/>
          </p:cNvSpPr>
          <p:nvPr/>
        </p:nvSpPr>
        <p:spPr bwMode="auto">
          <a:xfrm>
            <a:off x="628650" y="1989138"/>
            <a:ext cx="19843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40973" name="Line 6"/>
          <p:cNvSpPr>
            <a:spLocks noChangeShapeType="1"/>
          </p:cNvSpPr>
          <p:nvPr/>
        </p:nvSpPr>
        <p:spPr bwMode="auto">
          <a:xfrm>
            <a:off x="4932363" y="2492375"/>
            <a:ext cx="161925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40974" name="AutoShape 8"/>
          <p:cNvSpPr>
            <a:spLocks/>
          </p:cNvSpPr>
          <p:nvPr/>
        </p:nvSpPr>
        <p:spPr bwMode="auto">
          <a:xfrm>
            <a:off x="4748213" y="1917700"/>
            <a:ext cx="328612" cy="936625"/>
          </a:xfrm>
          <a:prstGeom prst="leftBrace">
            <a:avLst>
              <a:gd name="adj1" fmla="val 0"/>
              <a:gd name="adj2" fmla="val 50000"/>
            </a:avLst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 2" pitchFamily="18" charset="2"/>
              <a:buChar char=""/>
              <a:defRPr sz="32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0000"/>
              <a:buFont typeface="Wingdings 2" pitchFamily="18" charset="2"/>
              <a:buChar char="³"/>
              <a:defRPr sz="28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B9B57"/>
              </a:buClr>
              <a:buSzPct val="6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B7396"/>
              </a:buClr>
              <a:buSzPct val="45000"/>
              <a:buFont typeface="Wingdings 2" pitchFamily="18" charset="2"/>
              <a:buChar char="¯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000" b="1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0975" name="Line 6"/>
          <p:cNvSpPr>
            <a:spLocks noChangeShapeType="1"/>
          </p:cNvSpPr>
          <p:nvPr/>
        </p:nvSpPr>
        <p:spPr bwMode="auto">
          <a:xfrm>
            <a:off x="4932363" y="2132013"/>
            <a:ext cx="16351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40976" name="Text Box 28"/>
          <p:cNvSpPr txBox="1">
            <a:spLocks noChangeArrowheads="1"/>
          </p:cNvSpPr>
          <p:nvPr/>
        </p:nvSpPr>
        <p:spPr bwMode="auto">
          <a:xfrm>
            <a:off x="5149850" y="1701800"/>
            <a:ext cx="367030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 2" pitchFamily="18" charset="2"/>
              <a:buChar char=""/>
              <a:defRPr sz="32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0000"/>
              <a:buFont typeface="Wingdings 2" pitchFamily="18" charset="2"/>
              <a:buChar char="³"/>
              <a:defRPr sz="28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B9B57"/>
              </a:buClr>
              <a:buSzPct val="6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B7396"/>
              </a:buClr>
              <a:buSzPct val="45000"/>
              <a:buFont typeface="Wingdings 2" pitchFamily="18" charset="2"/>
              <a:buChar char="¯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春</a:t>
            </a:r>
            <a:r>
              <a:rPr lang="en-US" altLang="zh-TW" sz="2000" b="1"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2000" b="1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野芳發而幽香</a:t>
            </a:r>
            <a:r>
              <a:rPr lang="en-US" altLang="zh-TW" sz="2000" b="1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 b="1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以花香寫春</a:t>
            </a:r>
            <a:r>
              <a:rPr lang="en-US" altLang="zh-TW" sz="2000" b="1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夏</a:t>
            </a:r>
            <a:r>
              <a:rPr lang="en-US" altLang="zh-TW" sz="2000" b="1"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2000" b="1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佳木秀而繁陰</a:t>
            </a:r>
            <a:r>
              <a:rPr lang="en-US" altLang="zh-TW" sz="2000" b="1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 b="1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以木繁寫夏</a:t>
            </a:r>
            <a:r>
              <a:rPr lang="en-US" altLang="zh-TW" sz="2000" b="1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秋</a:t>
            </a:r>
            <a:r>
              <a:rPr lang="en-US" altLang="zh-TW" sz="2000" b="1"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2000" b="1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風霜高潔</a:t>
            </a:r>
            <a:r>
              <a:rPr lang="en-US" altLang="zh-TW" sz="2000" b="1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 b="1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以霜潔狀秋</a:t>
            </a:r>
            <a:r>
              <a:rPr lang="en-US" altLang="zh-TW" sz="2000" b="1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冬</a:t>
            </a:r>
            <a:r>
              <a:rPr lang="en-US" altLang="zh-TW" sz="2000" b="1"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2000" b="1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水落而石出</a:t>
            </a:r>
            <a:r>
              <a:rPr lang="en-US" altLang="zh-TW" sz="2000" b="1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 b="1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以水落狀冬</a:t>
            </a:r>
            <a:r>
              <a:rPr lang="en-US" altLang="zh-TW" sz="2000" b="1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sp>
        <p:nvSpPr>
          <p:cNvPr id="40977" name="Text Box 22"/>
          <p:cNvSpPr txBox="1">
            <a:spLocks noChangeArrowheads="1"/>
          </p:cNvSpPr>
          <p:nvPr/>
        </p:nvSpPr>
        <p:spPr bwMode="auto">
          <a:xfrm>
            <a:off x="900113" y="3389313"/>
            <a:ext cx="1295400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 2" pitchFamily="18" charset="2"/>
              <a:buChar char=""/>
              <a:defRPr sz="32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0000"/>
              <a:buFont typeface="Wingdings 2" pitchFamily="18" charset="2"/>
              <a:buChar char="³"/>
              <a:defRPr sz="28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B9B57"/>
              </a:buClr>
              <a:buSzPct val="6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B7396"/>
              </a:buClr>
              <a:buSzPct val="45000"/>
              <a:buFont typeface="Wingdings 2" pitchFamily="18" charset="2"/>
              <a:buChar char="¯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遊亭之樂</a:t>
            </a:r>
          </a:p>
        </p:txBody>
      </p:sp>
      <p:sp>
        <p:nvSpPr>
          <p:cNvPr id="40978" name="AutoShape 8"/>
          <p:cNvSpPr>
            <a:spLocks/>
          </p:cNvSpPr>
          <p:nvPr/>
        </p:nvSpPr>
        <p:spPr bwMode="auto">
          <a:xfrm>
            <a:off x="2195513" y="3068638"/>
            <a:ext cx="328612" cy="936625"/>
          </a:xfrm>
          <a:prstGeom prst="leftBrace">
            <a:avLst>
              <a:gd name="adj1" fmla="val 0"/>
              <a:gd name="adj2" fmla="val 50000"/>
            </a:avLst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 2" pitchFamily="18" charset="2"/>
              <a:buChar char=""/>
              <a:defRPr sz="32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0000"/>
              <a:buFont typeface="Wingdings 2" pitchFamily="18" charset="2"/>
              <a:buChar char="³"/>
              <a:defRPr sz="28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B9B57"/>
              </a:buClr>
              <a:buSzPct val="6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B7396"/>
              </a:buClr>
              <a:buSzPct val="45000"/>
              <a:buFont typeface="Wingdings 2" pitchFamily="18" charset="2"/>
              <a:buChar char="¯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000" b="1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0979" name="Line 6"/>
          <p:cNvSpPr>
            <a:spLocks noChangeShapeType="1"/>
          </p:cNvSpPr>
          <p:nvPr/>
        </p:nvSpPr>
        <p:spPr bwMode="auto">
          <a:xfrm>
            <a:off x="2376488" y="3429000"/>
            <a:ext cx="179387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40980" name="Text Box 28"/>
          <p:cNvSpPr txBox="1">
            <a:spLocks noChangeArrowheads="1"/>
          </p:cNvSpPr>
          <p:nvPr/>
        </p:nvSpPr>
        <p:spPr bwMode="auto">
          <a:xfrm>
            <a:off x="2555875" y="2997200"/>
            <a:ext cx="6408738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 2" pitchFamily="18" charset="2"/>
              <a:buChar char=""/>
              <a:defRPr sz="32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0000"/>
              <a:buFont typeface="Wingdings 2" pitchFamily="18" charset="2"/>
              <a:buChar char="³"/>
              <a:defRPr sz="28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B9B57"/>
              </a:buClr>
              <a:buSzPct val="6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B7396"/>
              </a:buClr>
              <a:buSzPct val="45000"/>
              <a:buFont typeface="Wingdings 2" pitchFamily="18" charset="2"/>
              <a:buChar char="¯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 b="1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滁人之遊</a:t>
            </a:r>
            <a:r>
              <a:rPr lang="en-US" altLang="zh-TW" sz="2000" b="1"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2000" b="1">
                <a:latin typeface="標楷體" pitchFamily="65" charset="-120"/>
                <a:ea typeface="標楷體" pitchFamily="65" charset="-120"/>
              </a:rPr>
              <a:t>負者歌於塗</a:t>
            </a:r>
            <a:r>
              <a:rPr lang="en-US" altLang="zh-TW" sz="2000" b="1">
                <a:latin typeface="標楷體" pitchFamily="65" charset="-120"/>
                <a:ea typeface="標楷體" pitchFamily="65" charset="-120"/>
              </a:rPr>
              <a:t>……</a:t>
            </a:r>
            <a:r>
              <a:rPr lang="zh-TW" altLang="en-US" sz="2000" b="1">
                <a:latin typeface="標楷體" pitchFamily="65" charset="-120"/>
                <a:ea typeface="標楷體" pitchFamily="65" charset="-120"/>
              </a:rPr>
              <a:t>往來而不絕者，滁人遊也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 b="1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太守之宴</a:t>
            </a:r>
            <a:r>
              <a:rPr lang="en-US" altLang="zh-TW" sz="2000" b="1"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2000" b="1">
                <a:latin typeface="標楷體" pitchFamily="65" charset="-120"/>
                <a:ea typeface="標楷體" pitchFamily="65" charset="-120"/>
              </a:rPr>
              <a:t>臨谿而漁</a:t>
            </a:r>
            <a:r>
              <a:rPr lang="en-US" altLang="zh-TW" sz="2000" b="1">
                <a:latin typeface="標楷體" pitchFamily="65" charset="-120"/>
                <a:ea typeface="標楷體" pitchFamily="65" charset="-120"/>
              </a:rPr>
              <a:t>……</a:t>
            </a:r>
            <a:r>
              <a:rPr lang="zh-TW" altLang="en-US" sz="2000" b="1">
                <a:latin typeface="標楷體" pitchFamily="65" charset="-120"/>
                <a:ea typeface="標楷體" pitchFamily="65" charset="-120"/>
              </a:rPr>
              <a:t>雜然而前陳者，太守宴也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 b="1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眾賓之懽</a:t>
            </a:r>
            <a:r>
              <a:rPr lang="en-US" altLang="zh-TW" sz="2000" b="1"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2000" b="1">
                <a:latin typeface="標楷體" pitchFamily="65" charset="-120"/>
                <a:ea typeface="標楷體" pitchFamily="65" charset="-120"/>
              </a:rPr>
              <a:t>宴酣之樂</a:t>
            </a:r>
            <a:r>
              <a:rPr lang="en-US" altLang="zh-TW" sz="2000" b="1">
                <a:latin typeface="標楷體" pitchFamily="65" charset="-120"/>
                <a:ea typeface="標楷體" pitchFamily="65" charset="-120"/>
              </a:rPr>
              <a:t>……</a:t>
            </a:r>
            <a:r>
              <a:rPr lang="zh-TW" altLang="en-US" sz="2000" b="1">
                <a:latin typeface="標楷體" pitchFamily="65" charset="-120"/>
                <a:ea typeface="標楷體" pitchFamily="65" charset="-120"/>
              </a:rPr>
              <a:t>起坐而諠譁者，眾賓懽也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 b="1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太守之醉</a:t>
            </a:r>
            <a:r>
              <a:rPr lang="en-US" altLang="zh-TW" sz="2000" b="1"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2000" b="1">
                <a:latin typeface="標楷體" pitchFamily="65" charset="-120"/>
                <a:ea typeface="標楷體" pitchFamily="65" charset="-120"/>
              </a:rPr>
              <a:t>蒼顏白髮，頹然乎其間者，太守醉也</a:t>
            </a:r>
            <a:endParaRPr lang="en-US" altLang="zh-TW" sz="2000" b="1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40981" name="Group 23"/>
          <p:cNvGrpSpPr>
            <a:grpSpLocks/>
          </p:cNvGrpSpPr>
          <p:nvPr/>
        </p:nvGrpSpPr>
        <p:grpSpPr bwMode="auto">
          <a:xfrm>
            <a:off x="2195513" y="4508500"/>
            <a:ext cx="328612" cy="1368425"/>
            <a:chOff x="1429" y="3067"/>
            <a:chExt cx="207" cy="726"/>
          </a:xfrm>
        </p:grpSpPr>
        <p:sp>
          <p:nvSpPr>
            <p:cNvPr id="40999" name="AutoShape 8"/>
            <p:cNvSpPr>
              <a:spLocks/>
            </p:cNvSpPr>
            <p:nvPr/>
          </p:nvSpPr>
          <p:spPr bwMode="auto">
            <a:xfrm>
              <a:off x="1429" y="3067"/>
              <a:ext cx="207" cy="726"/>
            </a:xfrm>
            <a:prstGeom prst="leftBrace">
              <a:avLst>
                <a:gd name="adj1" fmla="val 0"/>
                <a:gd name="adj2" fmla="val 50000"/>
              </a:avLst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 2" pitchFamily="18" charset="2"/>
                <a:buChar char=""/>
                <a:defRPr sz="3200">
                  <a:solidFill>
                    <a:schemeClr val="tx1"/>
                  </a:solidFill>
                  <a:latin typeface="Cambria" pitchFamily="18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50000"/>
                <a:buFont typeface="Wingdings 2" pitchFamily="18" charset="2"/>
                <a:buChar char="³"/>
                <a:defRPr sz="2800">
                  <a:solidFill>
                    <a:schemeClr val="tx1"/>
                  </a:solidFill>
                  <a:latin typeface="Cambria" pitchFamily="18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7B9B57"/>
                </a:buClr>
                <a:buSzPct val="60000"/>
                <a:buFont typeface="Wingdings 2" pitchFamily="18" charset="2"/>
                <a:buChar char="®"/>
                <a:defRPr sz="2400">
                  <a:solidFill>
                    <a:schemeClr val="tx1"/>
                  </a:solidFill>
                  <a:latin typeface="Cambria" pitchFamily="18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B7396"/>
                </a:buClr>
                <a:buSzPct val="45000"/>
                <a:buFont typeface="Wingdings 2" pitchFamily="18" charset="2"/>
                <a:buChar char="¯"/>
                <a:defRPr sz="2000">
                  <a:solidFill>
                    <a:schemeClr val="tx1"/>
                  </a:solidFill>
                  <a:latin typeface="Cambria" pitchFamily="18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9A53"/>
                </a:buClr>
                <a:buFont typeface="Wingdings 2" pitchFamily="18" charset="2"/>
                <a:buChar char=""/>
                <a:defRPr sz="2000">
                  <a:solidFill>
                    <a:schemeClr val="tx1"/>
                  </a:solidFill>
                  <a:latin typeface="Cambria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9A53"/>
                </a:buClr>
                <a:buFont typeface="Wingdings 2" pitchFamily="18" charset="2"/>
                <a:buChar char=""/>
                <a:defRPr sz="2000">
                  <a:solidFill>
                    <a:schemeClr val="tx1"/>
                  </a:solidFill>
                  <a:latin typeface="Cambria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9A53"/>
                </a:buClr>
                <a:buFont typeface="Wingdings 2" pitchFamily="18" charset="2"/>
                <a:buChar char=""/>
                <a:defRPr sz="2000">
                  <a:solidFill>
                    <a:schemeClr val="tx1"/>
                  </a:solidFill>
                  <a:latin typeface="Cambria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9A53"/>
                </a:buClr>
                <a:buFont typeface="Wingdings 2" pitchFamily="18" charset="2"/>
                <a:buChar char=""/>
                <a:defRPr sz="2000">
                  <a:solidFill>
                    <a:schemeClr val="tx1"/>
                  </a:solidFill>
                  <a:latin typeface="Cambria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9A53"/>
                </a:buClr>
                <a:buFont typeface="Wingdings 2" pitchFamily="18" charset="2"/>
                <a:buChar char=""/>
                <a:defRPr sz="2000">
                  <a:solidFill>
                    <a:schemeClr val="tx1"/>
                  </a:solidFill>
                  <a:latin typeface="Cambria" pitchFamily="18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2000" b="1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1000" name="Line 6"/>
            <p:cNvSpPr>
              <a:spLocks noChangeShapeType="1"/>
            </p:cNvSpPr>
            <p:nvPr/>
          </p:nvSpPr>
          <p:spPr bwMode="auto">
            <a:xfrm>
              <a:off x="1519" y="3430"/>
              <a:ext cx="103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zh-TW" altLang="en-US"/>
            </a:p>
          </p:txBody>
        </p:sp>
      </p:grpSp>
      <p:sp>
        <p:nvSpPr>
          <p:cNvPr id="40982" name="Text Box 23"/>
          <p:cNvSpPr txBox="1">
            <a:spLocks noChangeArrowheads="1"/>
          </p:cNvSpPr>
          <p:nvPr/>
        </p:nvSpPr>
        <p:spPr bwMode="auto">
          <a:xfrm>
            <a:off x="2627313" y="4292600"/>
            <a:ext cx="8636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 2" pitchFamily="18" charset="2"/>
              <a:buChar char=""/>
              <a:defRPr sz="32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0000"/>
              <a:buFont typeface="Wingdings 2" pitchFamily="18" charset="2"/>
              <a:buChar char="³"/>
              <a:defRPr sz="28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B9B57"/>
              </a:buClr>
              <a:buSzPct val="6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B7396"/>
              </a:buClr>
              <a:buSzPct val="45000"/>
              <a:buFont typeface="Wingdings 2" pitchFamily="18" charset="2"/>
              <a:buChar char="¯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 b="1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禽鳥樂</a:t>
            </a:r>
          </a:p>
        </p:txBody>
      </p:sp>
      <p:sp>
        <p:nvSpPr>
          <p:cNvPr id="40983" name="Text Box 23"/>
          <p:cNvSpPr txBox="1">
            <a:spLocks noChangeArrowheads="1"/>
          </p:cNvSpPr>
          <p:nvPr/>
        </p:nvSpPr>
        <p:spPr bwMode="auto">
          <a:xfrm>
            <a:off x="2627313" y="4941888"/>
            <a:ext cx="86360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 2" pitchFamily="18" charset="2"/>
              <a:buChar char=""/>
              <a:defRPr sz="32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0000"/>
              <a:buFont typeface="Wingdings 2" pitchFamily="18" charset="2"/>
              <a:buChar char="³"/>
              <a:defRPr sz="28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B9B57"/>
              </a:buClr>
              <a:buSzPct val="6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B7396"/>
              </a:buClr>
              <a:buSzPct val="45000"/>
              <a:buFont typeface="Wingdings 2" pitchFamily="18" charset="2"/>
              <a:buChar char="¯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 b="1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賓客樂</a:t>
            </a:r>
          </a:p>
        </p:txBody>
      </p:sp>
      <p:sp>
        <p:nvSpPr>
          <p:cNvPr id="40984" name="Text Box 23"/>
          <p:cNvSpPr txBox="1">
            <a:spLocks noChangeArrowheads="1"/>
          </p:cNvSpPr>
          <p:nvPr/>
        </p:nvSpPr>
        <p:spPr bwMode="auto">
          <a:xfrm>
            <a:off x="2627313" y="5589588"/>
            <a:ext cx="86360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 2" pitchFamily="18" charset="2"/>
              <a:buChar char=""/>
              <a:defRPr sz="32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0000"/>
              <a:buFont typeface="Wingdings 2" pitchFamily="18" charset="2"/>
              <a:buChar char="³"/>
              <a:defRPr sz="28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B9B57"/>
              </a:buClr>
              <a:buSzPct val="6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B7396"/>
              </a:buClr>
              <a:buSzPct val="45000"/>
              <a:buFont typeface="Wingdings 2" pitchFamily="18" charset="2"/>
              <a:buChar char="¯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 b="1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太守樂</a:t>
            </a:r>
          </a:p>
        </p:txBody>
      </p:sp>
      <p:sp>
        <p:nvSpPr>
          <p:cNvPr id="40985" name="AutoShape 27"/>
          <p:cNvSpPr>
            <a:spLocks/>
          </p:cNvSpPr>
          <p:nvPr/>
        </p:nvSpPr>
        <p:spPr bwMode="auto">
          <a:xfrm>
            <a:off x="3419475" y="4337050"/>
            <a:ext cx="230188" cy="360363"/>
          </a:xfrm>
          <a:prstGeom prst="leftBrace">
            <a:avLst>
              <a:gd name="adj1" fmla="val 0"/>
              <a:gd name="adj2" fmla="val 50000"/>
            </a:avLst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 2" pitchFamily="18" charset="2"/>
              <a:buChar char=""/>
              <a:defRPr sz="32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0000"/>
              <a:buFont typeface="Wingdings 2" pitchFamily="18" charset="2"/>
              <a:buChar char="³"/>
              <a:defRPr sz="28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B9B57"/>
              </a:buClr>
              <a:buSzPct val="6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B7396"/>
              </a:buClr>
              <a:buSzPct val="45000"/>
              <a:buFont typeface="Wingdings 2" pitchFamily="18" charset="2"/>
              <a:buChar char="¯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000" b="1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0986" name="Text Box 28"/>
          <p:cNvSpPr txBox="1">
            <a:spLocks noChangeArrowheads="1"/>
          </p:cNvSpPr>
          <p:nvPr/>
        </p:nvSpPr>
        <p:spPr bwMode="auto">
          <a:xfrm>
            <a:off x="3649663" y="4202113"/>
            <a:ext cx="4306887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 2" pitchFamily="18" charset="2"/>
              <a:buChar char=""/>
              <a:defRPr sz="32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0000"/>
              <a:buFont typeface="Wingdings 2" pitchFamily="18" charset="2"/>
              <a:buChar char="³"/>
              <a:defRPr sz="28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B9B57"/>
              </a:buClr>
              <a:buSzPct val="6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B7396"/>
              </a:buClr>
              <a:buSzPct val="45000"/>
              <a:buFont typeface="Wingdings 2" pitchFamily="18" charset="2"/>
              <a:buChar char="¯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zh-TW" sz="2000" b="1">
                <a:latin typeface="標楷體" pitchFamily="65" charset="-120"/>
                <a:ea typeface="標楷體" pitchFamily="65" charset="-120"/>
              </a:rPr>
              <a:t>正—樹林陰翳……禽鳥樂也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zh-TW" sz="2000" b="1">
                <a:latin typeface="標楷體" pitchFamily="65" charset="-120"/>
                <a:ea typeface="標楷體" pitchFamily="65" charset="-120"/>
              </a:rPr>
              <a:t>反—然而禽鳥……而不知人之樂</a:t>
            </a:r>
          </a:p>
        </p:txBody>
      </p:sp>
      <p:sp>
        <p:nvSpPr>
          <p:cNvPr id="40987" name="AutoShape 27"/>
          <p:cNvSpPr>
            <a:spLocks/>
          </p:cNvSpPr>
          <p:nvPr/>
        </p:nvSpPr>
        <p:spPr bwMode="auto">
          <a:xfrm>
            <a:off x="3419475" y="4986338"/>
            <a:ext cx="230188" cy="360362"/>
          </a:xfrm>
          <a:prstGeom prst="leftBrace">
            <a:avLst>
              <a:gd name="adj1" fmla="val 0"/>
              <a:gd name="adj2" fmla="val 50000"/>
            </a:avLst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 2" pitchFamily="18" charset="2"/>
              <a:buChar char=""/>
              <a:defRPr sz="32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0000"/>
              <a:buFont typeface="Wingdings 2" pitchFamily="18" charset="2"/>
              <a:buChar char="³"/>
              <a:defRPr sz="28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B9B57"/>
              </a:buClr>
              <a:buSzPct val="6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B7396"/>
              </a:buClr>
              <a:buSzPct val="45000"/>
              <a:buFont typeface="Wingdings 2" pitchFamily="18" charset="2"/>
              <a:buChar char="¯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000" b="1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0988" name="Text Box 28"/>
          <p:cNvSpPr txBox="1">
            <a:spLocks noChangeArrowheads="1"/>
          </p:cNvSpPr>
          <p:nvPr/>
        </p:nvSpPr>
        <p:spPr bwMode="auto">
          <a:xfrm>
            <a:off x="3649663" y="4851400"/>
            <a:ext cx="352742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 2" pitchFamily="18" charset="2"/>
              <a:buChar char=""/>
              <a:defRPr sz="32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0000"/>
              <a:buFont typeface="Wingdings 2" pitchFamily="18" charset="2"/>
              <a:buChar char="³"/>
              <a:defRPr sz="28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B9B57"/>
              </a:buClr>
              <a:buSzPct val="6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B7396"/>
              </a:buClr>
              <a:buSzPct val="45000"/>
              <a:buFont typeface="Wingdings 2" pitchFamily="18" charset="2"/>
              <a:buChar char="¯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zh-TW" sz="2000" b="1">
                <a:latin typeface="標楷體" pitchFamily="65" charset="-120"/>
                <a:ea typeface="標楷體" pitchFamily="65" charset="-120"/>
              </a:rPr>
              <a:t>正—人知從太守遊而樂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zh-TW" sz="2000" b="1">
                <a:latin typeface="標楷體" pitchFamily="65" charset="-120"/>
                <a:ea typeface="標楷體" pitchFamily="65" charset="-120"/>
              </a:rPr>
              <a:t>反—而不知太守之樂其樂也</a:t>
            </a:r>
            <a:endParaRPr lang="en-US" altLang="zh-TW" sz="2000" b="1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0989" name="AutoShape 27"/>
          <p:cNvSpPr>
            <a:spLocks/>
          </p:cNvSpPr>
          <p:nvPr/>
        </p:nvSpPr>
        <p:spPr bwMode="auto">
          <a:xfrm>
            <a:off x="3419475" y="5634038"/>
            <a:ext cx="230188" cy="360362"/>
          </a:xfrm>
          <a:prstGeom prst="leftBrace">
            <a:avLst>
              <a:gd name="adj1" fmla="val 0"/>
              <a:gd name="adj2" fmla="val 50000"/>
            </a:avLst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 2" pitchFamily="18" charset="2"/>
              <a:buChar char=""/>
              <a:defRPr sz="32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0000"/>
              <a:buFont typeface="Wingdings 2" pitchFamily="18" charset="2"/>
              <a:buChar char="³"/>
              <a:defRPr sz="28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B9B57"/>
              </a:buClr>
              <a:buSzPct val="6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B7396"/>
              </a:buClr>
              <a:buSzPct val="45000"/>
              <a:buFont typeface="Wingdings 2" pitchFamily="18" charset="2"/>
              <a:buChar char="¯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000" b="1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0990" name="Text Box 28"/>
          <p:cNvSpPr txBox="1">
            <a:spLocks noChangeArrowheads="1"/>
          </p:cNvSpPr>
          <p:nvPr/>
        </p:nvSpPr>
        <p:spPr bwMode="auto">
          <a:xfrm>
            <a:off x="3649663" y="5499100"/>
            <a:ext cx="329882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 2" pitchFamily="18" charset="2"/>
              <a:buChar char=""/>
              <a:defRPr sz="32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0000"/>
              <a:buFont typeface="Wingdings 2" pitchFamily="18" charset="2"/>
              <a:buChar char="³"/>
              <a:defRPr sz="28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B9B57"/>
              </a:buClr>
              <a:buSzPct val="6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B7396"/>
              </a:buClr>
              <a:buSzPct val="45000"/>
              <a:buFont typeface="Wingdings 2" pitchFamily="18" charset="2"/>
              <a:buChar char="¯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 b="1">
                <a:latin typeface="標楷體" pitchFamily="65" charset="-120"/>
                <a:ea typeface="標楷體" pitchFamily="65" charset="-120"/>
              </a:rPr>
              <a:t>醉能同其樂</a:t>
            </a:r>
            <a:r>
              <a:rPr lang="en-US" altLang="zh-TW" sz="2000" b="1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 b="1">
                <a:latin typeface="標楷體" pitchFamily="65" charset="-120"/>
                <a:ea typeface="標楷體" pitchFamily="65" charset="-120"/>
              </a:rPr>
              <a:t>與民同樂</a:t>
            </a:r>
            <a:r>
              <a:rPr lang="en-US" altLang="zh-TW" sz="2000" b="1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 b="1">
                <a:latin typeface="標楷體" pitchFamily="65" charset="-120"/>
                <a:ea typeface="標楷體" pitchFamily="65" charset="-120"/>
              </a:rPr>
              <a:t>醒能述以文</a:t>
            </a:r>
            <a:r>
              <a:rPr lang="en-US" altLang="zh-TW" sz="2000" b="1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 b="1">
                <a:latin typeface="標楷體" pitchFamily="65" charset="-120"/>
                <a:ea typeface="標楷體" pitchFamily="65" charset="-120"/>
              </a:rPr>
              <a:t>作</a:t>
            </a:r>
            <a:r>
              <a:rPr lang="en-US" altLang="zh-TW" sz="2000" b="1"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sz="2000" b="1">
                <a:latin typeface="標楷體" pitchFamily="65" charset="-120"/>
                <a:ea typeface="標楷體" pitchFamily="65" charset="-120"/>
              </a:rPr>
              <a:t>醉翁亭記</a:t>
            </a:r>
            <a:r>
              <a:rPr lang="en-US" altLang="zh-TW" sz="2000" b="1">
                <a:latin typeface="標楷體" pitchFamily="65" charset="-120"/>
                <a:ea typeface="標楷體" pitchFamily="65" charset="-120"/>
              </a:rPr>
              <a:t>〉)</a:t>
            </a:r>
          </a:p>
        </p:txBody>
      </p:sp>
      <p:grpSp>
        <p:nvGrpSpPr>
          <p:cNvPr id="40991" name="Group 35"/>
          <p:cNvGrpSpPr>
            <a:grpSpLocks/>
          </p:cNvGrpSpPr>
          <p:nvPr/>
        </p:nvGrpSpPr>
        <p:grpSpPr bwMode="auto">
          <a:xfrm>
            <a:off x="1908175" y="333375"/>
            <a:ext cx="328613" cy="720725"/>
            <a:chOff x="1429" y="3067"/>
            <a:chExt cx="207" cy="726"/>
          </a:xfrm>
        </p:grpSpPr>
        <p:sp>
          <p:nvSpPr>
            <p:cNvPr id="40997" name="AutoShape 8"/>
            <p:cNvSpPr>
              <a:spLocks/>
            </p:cNvSpPr>
            <p:nvPr/>
          </p:nvSpPr>
          <p:spPr bwMode="auto">
            <a:xfrm>
              <a:off x="1429" y="3067"/>
              <a:ext cx="207" cy="726"/>
            </a:xfrm>
            <a:prstGeom prst="leftBrace">
              <a:avLst>
                <a:gd name="adj1" fmla="val 0"/>
                <a:gd name="adj2" fmla="val 50000"/>
              </a:avLst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 2" pitchFamily="18" charset="2"/>
                <a:buChar char=""/>
                <a:defRPr sz="3200">
                  <a:solidFill>
                    <a:schemeClr val="tx1"/>
                  </a:solidFill>
                  <a:latin typeface="Cambria" pitchFamily="18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50000"/>
                <a:buFont typeface="Wingdings 2" pitchFamily="18" charset="2"/>
                <a:buChar char="³"/>
                <a:defRPr sz="2800">
                  <a:solidFill>
                    <a:schemeClr val="tx1"/>
                  </a:solidFill>
                  <a:latin typeface="Cambria" pitchFamily="18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7B9B57"/>
                </a:buClr>
                <a:buSzPct val="60000"/>
                <a:buFont typeface="Wingdings 2" pitchFamily="18" charset="2"/>
                <a:buChar char="®"/>
                <a:defRPr sz="2400">
                  <a:solidFill>
                    <a:schemeClr val="tx1"/>
                  </a:solidFill>
                  <a:latin typeface="Cambria" pitchFamily="18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B7396"/>
                </a:buClr>
                <a:buSzPct val="45000"/>
                <a:buFont typeface="Wingdings 2" pitchFamily="18" charset="2"/>
                <a:buChar char="¯"/>
                <a:defRPr sz="2000">
                  <a:solidFill>
                    <a:schemeClr val="tx1"/>
                  </a:solidFill>
                  <a:latin typeface="Cambria" pitchFamily="18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9A53"/>
                </a:buClr>
                <a:buFont typeface="Wingdings 2" pitchFamily="18" charset="2"/>
                <a:buChar char=""/>
                <a:defRPr sz="2000">
                  <a:solidFill>
                    <a:schemeClr val="tx1"/>
                  </a:solidFill>
                  <a:latin typeface="Cambria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9A53"/>
                </a:buClr>
                <a:buFont typeface="Wingdings 2" pitchFamily="18" charset="2"/>
                <a:buChar char=""/>
                <a:defRPr sz="2000">
                  <a:solidFill>
                    <a:schemeClr val="tx1"/>
                  </a:solidFill>
                  <a:latin typeface="Cambria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9A53"/>
                </a:buClr>
                <a:buFont typeface="Wingdings 2" pitchFamily="18" charset="2"/>
                <a:buChar char=""/>
                <a:defRPr sz="2000">
                  <a:solidFill>
                    <a:schemeClr val="tx1"/>
                  </a:solidFill>
                  <a:latin typeface="Cambria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9A53"/>
                </a:buClr>
                <a:buFont typeface="Wingdings 2" pitchFamily="18" charset="2"/>
                <a:buChar char=""/>
                <a:defRPr sz="2000">
                  <a:solidFill>
                    <a:schemeClr val="tx1"/>
                  </a:solidFill>
                  <a:latin typeface="Cambria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9A53"/>
                </a:buClr>
                <a:buFont typeface="Wingdings 2" pitchFamily="18" charset="2"/>
                <a:buChar char=""/>
                <a:defRPr sz="2000">
                  <a:solidFill>
                    <a:schemeClr val="tx1"/>
                  </a:solidFill>
                  <a:latin typeface="Cambria" pitchFamily="18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2000" b="1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0998" name="Line 6"/>
            <p:cNvSpPr>
              <a:spLocks noChangeShapeType="1"/>
            </p:cNvSpPr>
            <p:nvPr/>
          </p:nvSpPr>
          <p:spPr bwMode="auto">
            <a:xfrm>
              <a:off x="1519" y="3430"/>
              <a:ext cx="103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zh-TW" altLang="en-US"/>
            </a:p>
          </p:txBody>
        </p:sp>
      </p:grpSp>
      <p:sp>
        <p:nvSpPr>
          <p:cNvPr id="40992" name="Text Box 22"/>
          <p:cNvSpPr txBox="1">
            <a:spLocks noChangeArrowheads="1"/>
          </p:cNvSpPr>
          <p:nvPr/>
        </p:nvSpPr>
        <p:spPr bwMode="auto">
          <a:xfrm>
            <a:off x="827088" y="549275"/>
            <a:ext cx="115252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 2" pitchFamily="18" charset="2"/>
              <a:buChar char=""/>
              <a:defRPr sz="32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0000"/>
              <a:buFont typeface="Wingdings 2" pitchFamily="18" charset="2"/>
              <a:buChar char="³"/>
              <a:defRPr sz="28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B9B57"/>
              </a:buClr>
              <a:buSzPct val="6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B7396"/>
              </a:buClr>
              <a:buSzPct val="45000"/>
              <a:buFont typeface="Wingdings 2" pitchFamily="18" charset="2"/>
              <a:buChar char="¯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亭之介紹</a:t>
            </a:r>
          </a:p>
        </p:txBody>
      </p:sp>
      <p:sp>
        <p:nvSpPr>
          <p:cNvPr id="40993" name="Text Box 23"/>
          <p:cNvSpPr txBox="1">
            <a:spLocks noChangeArrowheads="1"/>
          </p:cNvSpPr>
          <p:nvPr/>
        </p:nvSpPr>
        <p:spPr bwMode="auto">
          <a:xfrm>
            <a:off x="2268538" y="188913"/>
            <a:ext cx="266382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 2" pitchFamily="18" charset="2"/>
              <a:buChar char=""/>
              <a:defRPr sz="32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0000"/>
              <a:buFont typeface="Wingdings 2" pitchFamily="18" charset="2"/>
              <a:buChar char="³"/>
              <a:defRPr sz="28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B9B57"/>
              </a:buClr>
              <a:buSzPct val="6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B7396"/>
              </a:buClr>
              <a:buSzPct val="45000"/>
              <a:buFont typeface="Wingdings 2" pitchFamily="18" charset="2"/>
              <a:buChar char="¯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 b="1">
                <a:latin typeface="Arial" pitchFamily="34" charset="0"/>
                <a:ea typeface="標楷體" pitchFamily="65" charset="-120"/>
              </a:rPr>
              <a:t>位置</a:t>
            </a:r>
            <a:r>
              <a:rPr lang="en-US" altLang="zh-TW" sz="2000" b="1"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2000" b="1">
                <a:latin typeface="Arial" pitchFamily="34" charset="0"/>
                <a:ea typeface="標楷體" pitchFamily="65" charset="-120"/>
              </a:rPr>
              <a:t>滁州琅邪山中</a:t>
            </a:r>
            <a:endParaRPr lang="en-US" altLang="zh-TW" sz="2000" b="1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0994" name="Text Box 23"/>
          <p:cNvSpPr txBox="1">
            <a:spLocks noChangeArrowheads="1"/>
          </p:cNvSpPr>
          <p:nvPr/>
        </p:nvSpPr>
        <p:spPr bwMode="auto">
          <a:xfrm>
            <a:off x="2268538" y="476250"/>
            <a:ext cx="2087562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 2" pitchFamily="18" charset="2"/>
              <a:buChar char=""/>
              <a:defRPr sz="32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0000"/>
              <a:buFont typeface="Wingdings 2" pitchFamily="18" charset="2"/>
              <a:buChar char="³"/>
              <a:defRPr sz="28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B9B57"/>
              </a:buClr>
              <a:buSzPct val="6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B7396"/>
              </a:buClr>
              <a:buSzPct val="45000"/>
              <a:buFont typeface="Wingdings 2" pitchFamily="18" charset="2"/>
              <a:buChar char="¯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 b="1">
                <a:latin typeface="Arial" pitchFamily="34" charset="0"/>
                <a:ea typeface="標楷體" pitchFamily="65" charset="-120"/>
              </a:rPr>
              <a:t>建亭者</a:t>
            </a:r>
            <a:r>
              <a:rPr lang="en-US" altLang="zh-TW" sz="2000" b="1"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2000" b="1">
                <a:latin typeface="Arial" pitchFamily="34" charset="0"/>
                <a:ea typeface="標楷體" pitchFamily="65" charset="-120"/>
              </a:rPr>
              <a:t>山僧智僊</a:t>
            </a:r>
            <a:endParaRPr lang="zh-TW" altLang="en-US" sz="2000" b="1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0995" name="Text Box 23"/>
          <p:cNvSpPr txBox="1">
            <a:spLocks noChangeArrowheads="1"/>
          </p:cNvSpPr>
          <p:nvPr/>
        </p:nvSpPr>
        <p:spPr bwMode="auto">
          <a:xfrm>
            <a:off x="2268538" y="836613"/>
            <a:ext cx="280828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 2" pitchFamily="18" charset="2"/>
              <a:buChar char=""/>
              <a:defRPr sz="32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0000"/>
              <a:buFont typeface="Wingdings 2" pitchFamily="18" charset="2"/>
              <a:buChar char="³"/>
              <a:defRPr sz="28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B9B57"/>
              </a:buClr>
              <a:buSzPct val="6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B7396"/>
              </a:buClr>
              <a:buSzPct val="45000"/>
              <a:buFont typeface="Wingdings 2" pitchFamily="18" charset="2"/>
              <a:buChar char="¯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 b="1">
                <a:latin typeface="Arial" pitchFamily="34" charset="0"/>
                <a:ea typeface="標楷體" pitchFamily="65" charset="-120"/>
              </a:rPr>
              <a:t>命名者</a:t>
            </a:r>
            <a:r>
              <a:rPr lang="en-US" altLang="zh-TW" sz="2000" b="1"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2000" b="1">
                <a:latin typeface="Arial" pitchFamily="34" charset="0"/>
                <a:ea typeface="標楷體" pitchFamily="65" charset="-120"/>
              </a:rPr>
              <a:t>滁州太守歐陽脩</a:t>
            </a:r>
            <a:endParaRPr lang="zh-TW" altLang="en-US" sz="2000" b="1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0996" name="Line 6"/>
          <p:cNvSpPr>
            <a:spLocks noChangeShapeType="1"/>
          </p:cNvSpPr>
          <p:nvPr/>
        </p:nvSpPr>
        <p:spPr bwMode="auto">
          <a:xfrm>
            <a:off x="2376488" y="3789363"/>
            <a:ext cx="179387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930069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zh-TW" altLang="en-US" sz="4800" b="1" smtClean="0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主旨</a:t>
            </a:r>
          </a:p>
        </p:txBody>
      </p:sp>
      <p:sp>
        <p:nvSpPr>
          <p:cNvPr id="41987" name="Rectangle 3"/>
          <p:cNvSpPr>
            <a:spLocks noGrp="1"/>
          </p:cNvSpPr>
          <p:nvPr>
            <p:ph type="body" idx="4294967295"/>
          </p:nvPr>
        </p:nvSpPr>
        <p:spPr>
          <a:xfrm>
            <a:off x="0" y="1052513"/>
            <a:ext cx="9144000" cy="5805487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以「樂」為主軸：利用公務之暇，率眾出遊，抒發與民同樂之情</a:t>
            </a:r>
            <a:endParaRPr lang="en-US" altLang="zh-TW" sz="2800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　</a:t>
            </a:r>
            <a:endParaRPr lang="en-US" altLang="zh-TW" sz="2800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山水之樂</a:t>
            </a:r>
            <a:r>
              <a:rPr lang="zh-TW" altLang="zh-TW" sz="2800" b="1" smtClean="0">
                <a:latin typeface="標楷體" pitchFamily="65" charset="-120"/>
                <a:ea typeface="標楷體" pitchFamily="65" charset="-120"/>
              </a:rPr>
              <a:t>→</a:t>
            </a:r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宴飲之樂</a:t>
            </a:r>
            <a:r>
              <a:rPr lang="zh-TW" altLang="zh-TW" sz="2800" b="1" smtClean="0">
                <a:latin typeface="標楷體" pitchFamily="65" charset="-120"/>
                <a:ea typeface="標楷體" pitchFamily="65" charset="-120"/>
              </a:rPr>
              <a:t>→</a:t>
            </a:r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禽鳥之樂</a:t>
            </a:r>
            <a:r>
              <a:rPr lang="zh-TW" altLang="zh-TW" sz="2800" b="1" smtClean="0">
                <a:latin typeface="標楷體" pitchFamily="65" charset="-120"/>
                <a:ea typeface="標楷體" pitchFamily="65" charset="-120"/>
              </a:rPr>
              <a:t>→</a:t>
            </a:r>
            <a:r>
              <a:rPr lang="zh-TW" altLang="en-US" sz="2800" b="1" u="sng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與民同樂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Ø"/>
            </a:pPr>
            <a:endParaRPr lang="en-US" altLang="zh-TW" sz="2800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四個層次：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滁人遊</a:t>
            </a:r>
            <a:r>
              <a:rPr lang="zh-TW" altLang="zh-TW" sz="2800" b="1" smtClean="0">
                <a:latin typeface="標楷體" pitchFamily="65" charset="-120"/>
                <a:ea typeface="標楷體" pitchFamily="65" charset="-120"/>
              </a:rPr>
              <a:t>→</a:t>
            </a:r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太守宴</a:t>
            </a:r>
            <a:r>
              <a:rPr lang="zh-TW" altLang="zh-TW" sz="2800" b="1" smtClean="0">
                <a:latin typeface="標楷體" pitchFamily="65" charset="-120"/>
                <a:ea typeface="標楷體" pitchFamily="65" charset="-120"/>
              </a:rPr>
              <a:t>→</a:t>
            </a:r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眾賓懽</a:t>
            </a:r>
            <a:r>
              <a:rPr lang="zh-TW" altLang="zh-TW" sz="2800" b="1" smtClean="0">
                <a:latin typeface="標楷體" pitchFamily="65" charset="-120"/>
                <a:ea typeface="標楷體" pitchFamily="65" charset="-120"/>
              </a:rPr>
              <a:t>→</a:t>
            </a:r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太守醉</a:t>
            </a:r>
            <a:endParaRPr lang="en-US" altLang="zh-TW" sz="2800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Ø"/>
            </a:pPr>
            <a:endParaRPr lang="en-US" altLang="zh-TW" sz="2800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zh-TW" sz="2800" b="1" smtClean="0">
                <a:latin typeface="標楷體" pitchFamily="65" charset="-120"/>
                <a:ea typeface="標楷體" pitchFamily="65" charset="-120"/>
              </a:rPr>
              <a:t>25</a:t>
            </a:r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個「而」字轉折，</a:t>
            </a:r>
            <a:r>
              <a:rPr lang="zh-TW" altLang="en-US" sz="2800" b="1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舒緩從容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zh-TW" sz="2800" b="1" smtClean="0">
                <a:latin typeface="標楷體" pitchFamily="65" charset="-120"/>
                <a:ea typeface="標楷體" pitchFamily="65" charset="-120"/>
              </a:rPr>
              <a:t>21</a:t>
            </a:r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個「也」字收尾，</a:t>
            </a:r>
            <a:r>
              <a:rPr lang="zh-TW" altLang="en-US" sz="2800" b="1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富節奏感。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Ø"/>
            </a:pPr>
            <a:endParaRPr lang="zh-TW" altLang="en-US" sz="2800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Ø"/>
            </a:pPr>
            <a:endParaRPr lang="zh-TW" altLang="en-US" sz="2400" b="1" smtClean="0">
              <a:solidFill>
                <a:srgbClr val="1B05BB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4870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內容版面配置區 2"/>
          <p:cNvSpPr>
            <a:spLocks noGrp="1"/>
          </p:cNvSpPr>
          <p:nvPr>
            <p:ph idx="4294967295"/>
          </p:nvPr>
        </p:nvSpPr>
        <p:spPr>
          <a:xfrm>
            <a:off x="0" y="620713"/>
            <a:ext cx="9144000" cy="6165850"/>
          </a:xfrm>
        </p:spPr>
        <p:txBody>
          <a:bodyPr/>
          <a:lstStyle/>
          <a:p>
            <a:pPr>
              <a:lnSpc>
                <a:spcPct val="105000"/>
              </a:lnSpc>
              <a:buFont typeface="Arial" pitchFamily="34" charset="0"/>
              <a:buNone/>
            </a:pPr>
            <a:r>
              <a:rPr lang="zh-TW" altLang="zh-TW" b="1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◆歐陽脩的文學成就與主張</a:t>
            </a:r>
          </a:p>
          <a:p>
            <a:pPr>
              <a:lnSpc>
                <a:spcPct val="105000"/>
              </a:lnSpc>
              <a:buFont typeface="Arial" pitchFamily="34" charset="0"/>
              <a:buNone/>
            </a:pPr>
            <a:r>
              <a:rPr lang="zh-TW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(一)古文</a:t>
            </a:r>
          </a:p>
          <a:p>
            <a:pPr>
              <a:lnSpc>
                <a:spcPct val="105000"/>
              </a:lnSpc>
              <a:buFont typeface="Arial" pitchFamily="34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1.文壇盟主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2.古文名篇朋黨論、新五代史‧伶官傳序、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縱囚論、醉翁亭記、豐樂亭記、瀧岡阡表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10000"/>
              </a:lnSpc>
              <a:buFont typeface="Wingdings 2" pitchFamily="18" charset="2"/>
              <a:buNone/>
            </a:pPr>
            <a:r>
              <a:rPr lang="zh-TW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(二)散賦先驅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〈秋聲賦〉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Clr>
                <a:srgbClr val="477AB1"/>
              </a:buClr>
              <a:buFont typeface="Wingdings 2" pitchFamily="18" charset="2"/>
              <a:buNone/>
            </a:pPr>
            <a:r>
              <a:rPr lang="zh-TW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(三)詩詞名家</a:t>
            </a:r>
            <a:r>
              <a:rPr lang="zh-TW" altLang="zh-TW" b="1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「晏歐」</a:t>
            </a:r>
            <a:r>
              <a:rPr lang="zh-TW" altLang="en-US" b="1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b="1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晏殊</a:t>
            </a:r>
            <a:r>
              <a:rPr lang="zh-TW" altLang="en-US" b="1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b="1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婉約派</a:t>
            </a:r>
            <a:endParaRPr lang="en-US" altLang="zh-TW" b="1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Arial" pitchFamily="34" charset="0"/>
              <a:buNone/>
            </a:pPr>
            <a:r>
              <a:rPr lang="zh-TW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(四)史學及詩話、筆記</a:t>
            </a:r>
            <a:endParaRPr lang="en-US" altLang="zh-TW" b="1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Arial" pitchFamily="34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《新唐書》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+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宋祁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奉敕合修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pitchFamily="34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《新五代史》正史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私修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2400" b="1" smtClean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2400" b="1" smtClean="0">
                <a:latin typeface="標楷體" pitchFamily="65" charset="-120"/>
                <a:ea typeface="標楷體" pitchFamily="65" charset="-120"/>
              </a:rPr>
              <a:t>舊五代史</a:t>
            </a:r>
            <a:r>
              <a:rPr lang="en-US" altLang="zh-TW" sz="2400" b="1" smtClean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z="2400" b="1" smtClean="0">
                <a:latin typeface="標楷體" pitchFamily="65" charset="-120"/>
                <a:ea typeface="標楷體" pitchFamily="65" charset="-120"/>
              </a:rPr>
              <a:t>，北宋薛居正</a:t>
            </a:r>
            <a:endParaRPr lang="zh-TW" altLang="zh-TW" sz="2400" b="1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Clr>
                <a:srgbClr val="477AB1"/>
              </a:buClr>
              <a:buFont typeface="Wingdings 2" pitchFamily="18" charset="2"/>
              <a:buNone/>
            </a:pPr>
            <a:endParaRPr lang="zh-TW" altLang="zh-TW" b="1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10000"/>
              </a:lnSpc>
              <a:buFont typeface="Arial" pitchFamily="34" charset="0"/>
              <a:buNone/>
            </a:pP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05000"/>
              </a:lnSpc>
              <a:buFont typeface="Arial" pitchFamily="34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　　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363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 2" pitchFamily="18" charset="2"/>
              <a:buChar char=""/>
              <a:defRPr sz="32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0000"/>
              <a:buFont typeface="Wingdings 2" pitchFamily="18" charset="2"/>
              <a:buChar char="³"/>
              <a:defRPr sz="28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B9B57"/>
              </a:buClr>
              <a:buSzPct val="6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B7396"/>
              </a:buClr>
              <a:buSzPct val="45000"/>
              <a:buFont typeface="Wingdings 2" pitchFamily="18" charset="2"/>
              <a:buChar char="¯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-13</a:t>
            </a:r>
          </a:p>
        </p:txBody>
      </p:sp>
    </p:spTree>
    <p:extLst>
      <p:ext uri="{BB962C8B-B14F-4D97-AF65-F5344CB8AC3E}">
        <p14:creationId xmlns:p14="http://schemas.microsoft.com/office/powerpoint/2010/main" val="375586223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zh-TW" altLang="en-US" sz="4800" b="1" smtClean="0">
                <a:solidFill>
                  <a:srgbClr val="CC0000"/>
                </a:solidFill>
                <a:latin typeface="新細明體" pitchFamily="18" charset="-120"/>
                <a:ea typeface="華康正顏楷體W5" pitchFamily="65" charset="-120"/>
              </a:rPr>
              <a:t>寫景方式</a:t>
            </a:r>
            <a:endParaRPr lang="zh-TW" altLang="en-US" sz="4000" b="1" smtClean="0">
              <a:solidFill>
                <a:srgbClr val="CC0000"/>
              </a:solidFill>
              <a:ea typeface="新細明體" pitchFamily="18" charset="-120"/>
            </a:endParaRPr>
          </a:p>
        </p:txBody>
      </p:sp>
      <p:sp>
        <p:nvSpPr>
          <p:cNvPr id="106499" name="Rectangle 3"/>
          <p:cNvSpPr>
            <a:spLocks noGrp="1"/>
          </p:cNvSpPr>
          <p:nvPr>
            <p:ph type="body" idx="4294967295"/>
          </p:nvPr>
        </p:nvSpPr>
        <p:spPr>
          <a:xfrm>
            <a:off x="0" y="1125538"/>
            <a:ext cx="9144000" cy="5445125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30000"/>
              </a:spcBef>
            </a:pPr>
            <a:r>
              <a:rPr lang="zh-TW" altLang="zh-TW" sz="3600" b="1" smtClean="0">
                <a:solidFill>
                  <a:srgbClr val="1B05BB"/>
                </a:solidFill>
                <a:latin typeface="標楷體" pitchFamily="65" charset="-120"/>
                <a:ea typeface="標楷體" pitchFamily="65" charset="-120"/>
              </a:rPr>
              <a:t>群山→西南諸峰→琅邪→水→亭→醉翁，</a:t>
            </a:r>
            <a:endParaRPr lang="zh-TW" altLang="en-US" sz="3600" b="1" smtClean="0">
              <a:solidFill>
                <a:srgbClr val="1B05BB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spcBef>
                <a:spcPct val="30000"/>
              </a:spcBef>
            </a:pPr>
            <a:r>
              <a:rPr lang="zh-TW" altLang="zh-TW" sz="3600" b="1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層層遞進的</a:t>
            </a:r>
            <a:r>
              <a:rPr lang="zh-TW" altLang="zh-TW" sz="3600" b="1" smtClean="0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剝筍法</a:t>
            </a:r>
            <a:endParaRPr lang="zh-TW" altLang="en-US" sz="3600" b="1" smtClean="0">
              <a:solidFill>
                <a:srgbClr val="CC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spcBef>
                <a:spcPct val="30000"/>
              </a:spcBef>
            </a:pPr>
            <a:r>
              <a:rPr lang="zh-TW" altLang="en-US" sz="3600" b="1" smtClean="0">
                <a:solidFill>
                  <a:srgbClr val="1B05BB"/>
                </a:solidFill>
                <a:latin typeface="新細明體" pitchFamily="18" charset="-120"/>
                <a:ea typeface="標楷體" pitchFamily="65" charset="-120"/>
              </a:rPr>
              <a:t>由大到小，由遠到近，從全體寫到局部，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</a:pPr>
            <a:r>
              <a:rPr lang="zh-TW" altLang="en-US" sz="3600" b="1" smtClean="0">
                <a:solidFill>
                  <a:srgbClr val="1B05BB"/>
                </a:solidFill>
                <a:latin typeface="新細明體" pitchFamily="18" charset="-120"/>
                <a:ea typeface="標楷體" pitchFamily="65" charset="-120"/>
              </a:rPr>
              <a:t>如同電影藝術中的鏡頭，先拍全景，然後中景、近景，再用特寫、大特寫，步步引人入勝。</a:t>
            </a:r>
          </a:p>
        </p:txBody>
      </p:sp>
    </p:spTree>
    <p:extLst>
      <p:ext uri="{BB962C8B-B14F-4D97-AF65-F5344CB8AC3E}">
        <p14:creationId xmlns:p14="http://schemas.microsoft.com/office/powerpoint/2010/main" val="381090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9144000" cy="1143000"/>
          </a:xfrm>
        </p:spPr>
        <p:txBody>
          <a:bodyPr/>
          <a:lstStyle/>
          <a:p>
            <a:r>
              <a:rPr lang="zh-TW" altLang="en-US" sz="4000" b="1" smtClean="0">
                <a:solidFill>
                  <a:srgbClr val="CC0000"/>
                </a:solidFill>
                <a:latin typeface="新細明體" pitchFamily="18" charset="-120"/>
                <a:ea typeface="標楷體" pitchFamily="65" charset="-120"/>
              </a:rPr>
              <a:t>為何醉翁之意不在酒</a:t>
            </a:r>
            <a:r>
              <a:rPr lang="zh-TW" altLang="en-US" sz="4000" b="1" smtClean="0">
                <a:solidFill>
                  <a:srgbClr val="CC0000"/>
                </a:solidFill>
                <a:ea typeface="標楷體" pitchFamily="65" charset="-120"/>
              </a:rPr>
              <a:t>？</a:t>
            </a:r>
          </a:p>
        </p:txBody>
      </p:sp>
      <p:sp>
        <p:nvSpPr>
          <p:cNvPr id="109571" name="Rectangle 3"/>
          <p:cNvSpPr>
            <a:spLocks noGrp="1"/>
          </p:cNvSpPr>
          <p:nvPr>
            <p:ph type="body" idx="4294967295"/>
          </p:nvPr>
        </p:nvSpPr>
        <p:spPr>
          <a:xfrm>
            <a:off x="0" y="1412875"/>
            <a:ext cx="9144000" cy="5445125"/>
          </a:xfrm>
          <a:solidFill>
            <a:schemeClr val="bg1"/>
          </a:solidFill>
        </p:spPr>
        <p:txBody>
          <a:bodyPr/>
          <a:lstStyle/>
          <a:p>
            <a:r>
              <a:rPr lang="zh-TW" altLang="en-US" sz="3600" b="1" smtClean="0">
                <a:solidFill>
                  <a:srgbClr val="1B05BB"/>
                </a:solidFill>
                <a:latin typeface="標楷體" pitchFamily="65" charset="-120"/>
                <a:ea typeface="標楷體" pitchFamily="65" charset="-120"/>
              </a:rPr>
              <a:t>醉翁之意不在酒，在乎山水之間也。</a:t>
            </a:r>
          </a:p>
          <a:p>
            <a:r>
              <a:rPr lang="zh-TW" altLang="en-US" sz="3600" b="1" smtClean="0">
                <a:solidFill>
                  <a:srgbClr val="1B05BB"/>
                </a:solidFill>
                <a:latin typeface="標楷體" pitchFamily="65" charset="-120"/>
                <a:ea typeface="標楷體" pitchFamily="65" charset="-120"/>
              </a:rPr>
              <a:t>山水之樂，</a:t>
            </a:r>
            <a:r>
              <a:rPr lang="zh-TW" altLang="en-US" sz="3600" b="1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得之心而寓之酒</a:t>
            </a:r>
            <a:r>
              <a:rPr lang="zh-TW" altLang="en-US" sz="3600" b="1" smtClean="0">
                <a:solidFill>
                  <a:srgbClr val="1B05BB"/>
                </a:solidFill>
                <a:latin typeface="標楷體" pitchFamily="65" charset="-120"/>
                <a:ea typeface="標楷體" pitchFamily="65" charset="-120"/>
              </a:rPr>
              <a:t>也。 </a:t>
            </a:r>
          </a:p>
          <a:p>
            <a:endParaRPr lang="zh-TW" altLang="en-US" sz="3600" b="1" smtClean="0">
              <a:solidFill>
                <a:srgbClr val="1B05BB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b="1" smtClean="0">
                <a:solidFill>
                  <a:srgbClr val="1B05BB"/>
                </a:solidFill>
                <a:latin typeface="標楷體" pitchFamily="65" charset="-120"/>
                <a:ea typeface="標楷體" pitchFamily="65" charset="-120"/>
              </a:rPr>
              <a:t>作者正值盛年而自號醉翁</a:t>
            </a:r>
          </a:p>
          <a:p>
            <a:r>
              <a:rPr lang="zh-TW" altLang="en-US" sz="3600" b="1" smtClean="0">
                <a:solidFill>
                  <a:srgbClr val="1B05BB"/>
                </a:solidFill>
                <a:latin typeface="標楷體" pitchFamily="65" charset="-120"/>
                <a:ea typeface="標楷體" pitchFamily="65" charset="-120"/>
              </a:rPr>
              <a:t>在此有</a:t>
            </a:r>
            <a:r>
              <a:rPr lang="zh-TW" altLang="en-US" sz="3600" b="1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自我解嘲</a:t>
            </a:r>
            <a:r>
              <a:rPr lang="zh-TW" altLang="en-US" sz="3600" b="1" smtClean="0">
                <a:solidFill>
                  <a:srgbClr val="1B05BB"/>
                </a:solidFill>
                <a:latin typeface="標楷體" pitchFamily="65" charset="-120"/>
                <a:ea typeface="標楷體" pitchFamily="65" charset="-120"/>
              </a:rPr>
              <a:t>之意</a:t>
            </a:r>
          </a:p>
        </p:txBody>
      </p:sp>
    </p:spTree>
    <p:extLst>
      <p:ext uri="{BB962C8B-B14F-4D97-AF65-F5344CB8AC3E}">
        <p14:creationId xmlns:p14="http://schemas.microsoft.com/office/powerpoint/2010/main" val="383101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9144000" cy="1143000"/>
          </a:xfrm>
        </p:spPr>
        <p:txBody>
          <a:bodyPr/>
          <a:lstStyle/>
          <a:p>
            <a:pPr algn="l"/>
            <a:r>
              <a:rPr lang="zh-TW" altLang="en-US" sz="3200" b="1" smtClean="0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全文以「樂」字為文眼，請說明「禽鳥之樂」、「眾人之樂」、「太守之樂」的「樂」各有何不同？ </a:t>
            </a:r>
          </a:p>
        </p:txBody>
      </p:sp>
      <p:sp>
        <p:nvSpPr>
          <p:cNvPr id="126979" name="Rectangle 3"/>
          <p:cNvSpPr>
            <a:spLocks noGrp="1"/>
          </p:cNvSpPr>
          <p:nvPr>
            <p:ph type="body" idx="4294967295"/>
          </p:nvPr>
        </p:nvSpPr>
        <p:spPr>
          <a:xfrm>
            <a:off x="0" y="2205038"/>
            <a:ext cx="9144000" cy="4652962"/>
          </a:xfrm>
          <a:solidFill>
            <a:schemeClr val="bg1"/>
          </a:solidFill>
        </p:spPr>
        <p:txBody>
          <a:bodyPr/>
          <a:lstStyle/>
          <a:p>
            <a:r>
              <a:rPr lang="zh-TW" altLang="en-US" sz="3600" b="1" smtClean="0">
                <a:solidFill>
                  <a:srgbClr val="1B05BB"/>
                </a:solidFill>
                <a:latin typeface="標楷體" pitchFamily="65" charset="-120"/>
                <a:ea typeface="標楷體" pitchFamily="65" charset="-120"/>
              </a:rPr>
              <a:t>禽鳥之樂在享受山水自然，</a:t>
            </a:r>
          </a:p>
          <a:p>
            <a:r>
              <a:rPr lang="zh-TW" altLang="en-US" sz="3600" b="1" smtClean="0">
                <a:solidFill>
                  <a:srgbClr val="1B05BB"/>
                </a:solidFill>
                <a:latin typeface="標楷體" pitchFamily="65" charset="-120"/>
                <a:ea typeface="標楷體" pitchFamily="65" charset="-120"/>
              </a:rPr>
              <a:t>眾人之樂在安享太平盛世與從遊太守，</a:t>
            </a:r>
          </a:p>
          <a:p>
            <a:r>
              <a:rPr lang="zh-TW" altLang="en-US" sz="3600" b="1" smtClean="0">
                <a:solidFill>
                  <a:srgbClr val="1B05BB"/>
                </a:solidFill>
                <a:latin typeface="標楷體" pitchFamily="65" charset="-120"/>
                <a:ea typeface="標楷體" pitchFamily="65" charset="-120"/>
              </a:rPr>
              <a:t>太守之樂則在政通人和，與民同樂；</a:t>
            </a:r>
          </a:p>
          <a:p>
            <a:r>
              <a:rPr lang="zh-TW" altLang="en-US" sz="3600" b="1" smtClean="0">
                <a:solidFill>
                  <a:srgbClr val="1B05BB"/>
                </a:solidFill>
                <a:latin typeface="標楷體" pitchFamily="65" charset="-120"/>
                <a:ea typeface="標楷體" pitchFamily="65" charset="-120"/>
              </a:rPr>
              <a:t>三者各自著眼於不同的樂趣，境界深淺有別，其中太守之樂尤為核心。 </a:t>
            </a:r>
          </a:p>
        </p:txBody>
      </p:sp>
    </p:spTree>
    <p:extLst>
      <p:ext uri="{BB962C8B-B14F-4D97-AF65-F5344CB8AC3E}">
        <p14:creationId xmlns:p14="http://schemas.microsoft.com/office/powerpoint/2010/main" val="127239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9" grpId="0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內容版面配置區 2"/>
          <p:cNvSpPr>
            <a:spLocks noGrp="1"/>
          </p:cNvSpPr>
          <p:nvPr>
            <p:ph type="body" idx="1"/>
          </p:nvPr>
        </p:nvSpPr>
        <p:spPr>
          <a:xfrm>
            <a:off x="0" y="1412875"/>
            <a:ext cx="9144000" cy="5445125"/>
          </a:xfrm>
          <a:solidFill>
            <a:schemeClr val="bg1"/>
          </a:solidFill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zh-TW" altLang="zh-TW" sz="4400" b="1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月上柳梢頭</a:t>
            </a:r>
            <a:endParaRPr lang="zh-TW" altLang="en-US" sz="4400" b="1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zh-TW" altLang="zh-TW" sz="4400" b="1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人約黃昏後</a:t>
            </a:r>
            <a:endParaRPr lang="en-US" altLang="zh-TW" sz="3600" b="1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 algn="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zh-TW" altLang="zh-TW" sz="2800" b="1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（歐陽脩‧生查子）</a:t>
            </a:r>
            <a:endParaRPr lang="en-US" altLang="zh-TW" sz="2800" smtClean="0">
              <a:solidFill>
                <a:srgbClr val="1B05BB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</a:pPr>
            <a:r>
              <a:rPr lang="zh-TW" altLang="zh-TW" sz="2800" smtClean="0">
                <a:solidFill>
                  <a:srgbClr val="1B05BB"/>
                </a:solidFill>
                <a:latin typeface="標楷體" pitchFamily="65" charset="-120"/>
                <a:ea typeface="標楷體" pitchFamily="65" charset="-120"/>
              </a:rPr>
              <a:t>語譯</a:t>
            </a:r>
            <a:r>
              <a:rPr lang="zh-TW" altLang="en-US" sz="2800" b="1" smtClean="0">
                <a:solidFill>
                  <a:srgbClr val="1B05BB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zh-TW" sz="2800" b="1" smtClean="0">
                <a:solidFill>
                  <a:srgbClr val="1B05BB"/>
                </a:solidFill>
                <a:latin typeface="標楷體" pitchFamily="65" charset="-120"/>
                <a:ea typeface="標楷體" pitchFamily="65" charset="-120"/>
              </a:rPr>
              <a:t>月光升上柳樹枝頭，人兒也約在傍晚相見。</a:t>
            </a:r>
            <a:endParaRPr lang="zh-TW" altLang="en-US" sz="2800" b="1" smtClean="0">
              <a:solidFill>
                <a:srgbClr val="1B05BB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 typeface="Wingdings 2" pitchFamily="18" charset="2"/>
              <a:buNone/>
            </a:pPr>
            <a:endParaRPr lang="zh-TW" altLang="en-US" sz="2800" smtClean="0">
              <a:solidFill>
                <a:srgbClr val="CC0000"/>
              </a:solidFill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 typeface="Wingdings 2" pitchFamily="18" charset="2"/>
              <a:buNone/>
            </a:pPr>
            <a:r>
              <a:rPr lang="zh-TW" altLang="en-US" sz="2800" smtClean="0">
                <a:solidFill>
                  <a:srgbClr val="CC0000"/>
                </a:solidFill>
                <a:ea typeface="標楷體" pitchFamily="65" charset="-120"/>
              </a:rPr>
              <a:t>去年元夜時，花市燈如畫，月上柳梢頭，人約黃昏後。</a:t>
            </a:r>
            <a:r>
              <a:rPr lang="zh-TW" altLang="en-US" sz="2800" smtClean="0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 </a:t>
            </a:r>
            <a:endParaRPr lang="zh-TW" altLang="en-US" sz="2800" smtClean="0">
              <a:solidFill>
                <a:srgbClr val="CC0000"/>
              </a:solidFill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buFont typeface="Wingdings 2" pitchFamily="18" charset="2"/>
              <a:buNone/>
            </a:pPr>
            <a:r>
              <a:rPr lang="zh-TW" altLang="en-US" sz="2800" smtClean="0">
                <a:solidFill>
                  <a:srgbClr val="CC0000"/>
                </a:solidFill>
                <a:ea typeface="標楷體" pitchFamily="65" charset="-120"/>
              </a:rPr>
              <a:t>今年元夜時，月與燈依舊，不見去年人，淚濕春衫袖。</a:t>
            </a:r>
            <a:r>
              <a:rPr lang="zh-TW" altLang="en-US" sz="2800" b="1" smtClean="0">
                <a:solidFill>
                  <a:srgbClr val="1B05BB"/>
                </a:solidFill>
              </a:rPr>
              <a:t> </a:t>
            </a:r>
          </a:p>
        </p:txBody>
      </p:sp>
      <p:sp>
        <p:nvSpPr>
          <p:cNvPr id="46083" name="Rectangle 6"/>
          <p:cNvSpPr>
            <a:spLocks noGrp="1"/>
          </p:cNvSpPr>
          <p:nvPr>
            <p:ph type="title" idx="4294967295"/>
          </p:nvPr>
        </p:nvSpPr>
        <p:spPr>
          <a:xfrm>
            <a:off x="457200" y="3333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z="4800" b="1" smtClean="0">
                <a:solidFill>
                  <a:srgbClr val="CC0000"/>
                </a:solidFill>
                <a:ea typeface="標楷體" pitchFamily="65" charset="-120"/>
              </a:rPr>
              <a:t>歐陽脩名句</a:t>
            </a:r>
          </a:p>
        </p:txBody>
      </p:sp>
    </p:spTree>
    <p:extLst>
      <p:ext uri="{BB962C8B-B14F-4D97-AF65-F5344CB8AC3E}">
        <p14:creationId xmlns:p14="http://schemas.microsoft.com/office/powerpoint/2010/main" val="156115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內容版面配置區 2"/>
          <p:cNvSpPr>
            <a:spLocks noGrp="1"/>
          </p:cNvSpPr>
          <p:nvPr>
            <p:ph type="body" idx="1"/>
          </p:nvPr>
        </p:nvSpPr>
        <p:spPr>
          <a:xfrm>
            <a:off x="0" y="1412875"/>
            <a:ext cx="9144000" cy="5445125"/>
          </a:xfrm>
          <a:solidFill>
            <a:schemeClr val="bg1"/>
          </a:solidFill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zh-TW" altLang="zh-TW" sz="4000" b="1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人生自是有情痴</a:t>
            </a:r>
            <a:endParaRPr lang="zh-TW" altLang="en-US" sz="4000" b="1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zh-TW" altLang="zh-TW" sz="4000" b="1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此恨不關風與月</a:t>
            </a:r>
            <a:r>
              <a:rPr lang="zh-TW" altLang="en-US" sz="3600" b="1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     </a:t>
            </a:r>
            <a:endParaRPr lang="en-US" altLang="zh-TW" sz="3600" b="1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 algn="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zh-TW" altLang="zh-TW" sz="2800" b="1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（歐陽脩</a:t>
            </a:r>
            <a:r>
              <a:rPr lang="zh-TW" altLang="en-US" sz="2800" b="1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‧</a:t>
            </a:r>
            <a:r>
              <a:rPr lang="zh-TW" altLang="zh-TW" sz="2800" b="1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玉樓春）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zh-TW" altLang="zh-TW" sz="2800" smtClean="0">
                <a:solidFill>
                  <a:srgbClr val="1B05BB"/>
                </a:solidFill>
                <a:latin typeface="標楷體" pitchFamily="65" charset="-120"/>
                <a:ea typeface="標楷體" pitchFamily="65" charset="-120"/>
              </a:rPr>
              <a:t>語譯</a:t>
            </a:r>
            <a:r>
              <a:rPr lang="zh-TW" altLang="en-US" sz="2800" b="1" smtClean="0">
                <a:solidFill>
                  <a:srgbClr val="1B05BB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zh-TW" sz="2800" b="1" smtClean="0">
                <a:solidFill>
                  <a:srgbClr val="1B05BB"/>
                </a:solidFill>
                <a:latin typeface="標楷體" pitchFamily="65" charset="-120"/>
                <a:ea typeface="標楷體" pitchFamily="65" charset="-120"/>
              </a:rPr>
              <a:t>人生本</a:t>
            </a:r>
            <a:r>
              <a:rPr lang="zh-TW" altLang="en-US" sz="2800" b="1" smtClean="0">
                <a:solidFill>
                  <a:srgbClr val="1B05BB"/>
                </a:solidFill>
                <a:latin typeface="標楷體" pitchFamily="65" charset="-120"/>
                <a:ea typeface="標楷體" pitchFamily="65" charset="-120"/>
              </a:rPr>
              <a:t>應為</a:t>
            </a:r>
            <a:r>
              <a:rPr lang="zh-TW" altLang="zh-TW" sz="2800" b="1" smtClean="0">
                <a:solidFill>
                  <a:srgbClr val="1B05BB"/>
                </a:solidFill>
                <a:latin typeface="標楷體" pitchFamily="65" charset="-120"/>
                <a:ea typeface="標楷體" pitchFamily="65" charset="-120"/>
              </a:rPr>
              <a:t>情痴</a:t>
            </a:r>
            <a:r>
              <a:rPr lang="zh-TW" altLang="en-US" sz="2800" b="1" smtClean="0">
                <a:solidFill>
                  <a:srgbClr val="1B05BB"/>
                </a:solidFill>
                <a:latin typeface="標楷體" pitchFamily="65" charset="-120"/>
                <a:ea typeface="標楷體" pitchFamily="65" charset="-120"/>
              </a:rPr>
              <a:t>狂</a:t>
            </a:r>
            <a:r>
              <a:rPr lang="zh-TW" altLang="zh-TW" sz="2800" b="1" smtClean="0">
                <a:solidFill>
                  <a:srgbClr val="1B05BB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800" b="1" smtClean="0">
                <a:solidFill>
                  <a:srgbClr val="1B05BB"/>
                </a:solidFill>
                <a:latin typeface="標楷體" pitchFamily="65" charset="-120"/>
                <a:ea typeface="標楷體" pitchFamily="65" charset="-120"/>
              </a:rPr>
              <a:t>此愛此情已超越時空</a:t>
            </a:r>
            <a:r>
              <a:rPr lang="zh-TW" altLang="zh-TW" sz="2800" b="1" smtClean="0">
                <a:solidFill>
                  <a:srgbClr val="1B05BB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800" b="1" smtClean="0">
                <a:solidFill>
                  <a:srgbClr val="1B05BB"/>
                </a:solidFill>
                <a:latin typeface="標楷體" pitchFamily="65" charset="-120"/>
                <a:ea typeface="標楷體" pitchFamily="65" charset="-120"/>
              </a:rPr>
              <a:t>是不關清</a:t>
            </a:r>
            <a:r>
              <a:rPr lang="zh-TW" altLang="zh-TW" sz="2800" b="1" smtClean="0">
                <a:solidFill>
                  <a:srgbClr val="1B05BB"/>
                </a:solidFill>
                <a:latin typeface="標楷體" pitchFamily="65" charset="-120"/>
                <a:ea typeface="標楷體" pitchFamily="65" charset="-120"/>
              </a:rPr>
              <a:t>風</a:t>
            </a:r>
            <a:r>
              <a:rPr lang="zh-TW" altLang="en-US" sz="2800" b="1" smtClean="0">
                <a:solidFill>
                  <a:srgbClr val="1B05BB"/>
                </a:solidFill>
                <a:latin typeface="標楷體" pitchFamily="65" charset="-120"/>
                <a:ea typeface="標楷體" pitchFamily="65" charset="-120"/>
              </a:rPr>
              <a:t>明</a:t>
            </a:r>
            <a:r>
              <a:rPr lang="zh-TW" altLang="zh-TW" sz="2800" b="1" smtClean="0">
                <a:solidFill>
                  <a:srgbClr val="1B05BB"/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zh-TW" altLang="en-US" sz="2800" b="1" smtClean="0">
                <a:solidFill>
                  <a:srgbClr val="1B05BB"/>
                </a:solidFill>
                <a:latin typeface="標楷體" pitchFamily="65" charset="-120"/>
                <a:ea typeface="標楷體" pitchFamily="65" charset="-120"/>
              </a:rPr>
              <a:t>的人之常情</a:t>
            </a:r>
            <a:r>
              <a:rPr lang="zh-TW" altLang="zh-TW" sz="2800" b="1" smtClean="0">
                <a:solidFill>
                  <a:srgbClr val="1B05BB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2800" b="1" smtClean="0">
              <a:solidFill>
                <a:srgbClr val="1B05BB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zh-TW" altLang="en-US" sz="2800" b="1" smtClean="0">
              <a:solidFill>
                <a:srgbClr val="1B05BB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lnSpc>
                <a:spcPct val="90000"/>
              </a:lnSpc>
              <a:buFont typeface="Wingdings 2" pitchFamily="18" charset="2"/>
              <a:buNone/>
            </a:pPr>
            <a:r>
              <a:rPr lang="zh-TW" altLang="en-US" sz="2800" smtClean="0">
                <a:solidFill>
                  <a:srgbClr val="CC0000"/>
                </a:solidFill>
                <a:ea typeface="標楷體" pitchFamily="65" charset="-120"/>
              </a:rPr>
              <a:t>尊前擬把歸期說。未語春容先慘咽。</a:t>
            </a:r>
          </a:p>
          <a:p>
            <a:pPr algn="ctr">
              <a:lnSpc>
                <a:spcPct val="90000"/>
              </a:lnSpc>
              <a:buFont typeface="Wingdings 2" pitchFamily="18" charset="2"/>
              <a:buNone/>
            </a:pPr>
            <a:r>
              <a:rPr lang="zh-TW" altLang="en-US" sz="2800" smtClean="0">
                <a:solidFill>
                  <a:srgbClr val="CC0000"/>
                </a:solidFill>
                <a:ea typeface="標楷體" pitchFamily="65" charset="-120"/>
              </a:rPr>
              <a:t>人生自是有情痴，此恨不關風與月。</a:t>
            </a:r>
          </a:p>
          <a:p>
            <a:pPr algn="ctr">
              <a:lnSpc>
                <a:spcPct val="90000"/>
              </a:lnSpc>
              <a:buFont typeface="Wingdings 2" pitchFamily="18" charset="2"/>
              <a:buNone/>
            </a:pPr>
            <a:r>
              <a:rPr lang="zh-TW" altLang="en-US" sz="2800" smtClean="0">
                <a:solidFill>
                  <a:srgbClr val="CC0000"/>
                </a:solidFill>
                <a:ea typeface="標楷體" pitchFamily="65" charset="-120"/>
              </a:rPr>
              <a:t>離歌且莫翻新闋。一曲能教腸寸結。</a:t>
            </a:r>
          </a:p>
          <a:p>
            <a:pPr algn="ctr">
              <a:lnSpc>
                <a:spcPct val="90000"/>
              </a:lnSpc>
              <a:buFont typeface="Wingdings 2" pitchFamily="18" charset="2"/>
              <a:buNone/>
            </a:pPr>
            <a:r>
              <a:rPr lang="zh-TW" altLang="en-US" sz="2800" smtClean="0">
                <a:solidFill>
                  <a:srgbClr val="CC0000"/>
                </a:solidFill>
                <a:ea typeface="標楷體" pitchFamily="65" charset="-120"/>
              </a:rPr>
              <a:t>直須看盡洛城花，始共春風容易別。</a:t>
            </a:r>
          </a:p>
        </p:txBody>
      </p:sp>
      <p:sp>
        <p:nvSpPr>
          <p:cNvPr id="47107" name="Rectangle 6"/>
          <p:cNvSpPr>
            <a:spLocks/>
          </p:cNvSpPr>
          <p:nvPr/>
        </p:nvSpPr>
        <p:spPr bwMode="auto">
          <a:xfrm>
            <a:off x="457200" y="3333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 2" pitchFamily="18" charset="2"/>
              <a:buChar char=""/>
              <a:defRPr sz="32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0000"/>
              <a:buFont typeface="Wingdings 2" pitchFamily="18" charset="2"/>
              <a:buChar char="³"/>
              <a:defRPr sz="28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B9B57"/>
              </a:buClr>
              <a:buSzPct val="6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B7396"/>
              </a:buClr>
              <a:buSzPct val="45000"/>
              <a:buFont typeface="Wingdings 2" pitchFamily="18" charset="2"/>
              <a:buChar char="¯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zh-TW" altLang="en-US" sz="4800" b="1">
                <a:solidFill>
                  <a:srgbClr val="CC0000"/>
                </a:solidFill>
                <a:latin typeface="Maiandra GD" pitchFamily="34" charset="0"/>
                <a:ea typeface="標楷體" pitchFamily="65" charset="-120"/>
              </a:rPr>
              <a:t>歐陽脩名句</a:t>
            </a:r>
          </a:p>
        </p:txBody>
      </p:sp>
    </p:spTree>
    <p:extLst>
      <p:ext uri="{BB962C8B-B14F-4D97-AF65-F5344CB8AC3E}">
        <p14:creationId xmlns:p14="http://schemas.microsoft.com/office/powerpoint/2010/main" val="187116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內容版面配置區 2"/>
          <p:cNvSpPr>
            <a:spLocks noGrp="1"/>
          </p:cNvSpPr>
          <p:nvPr>
            <p:ph type="body" idx="1"/>
          </p:nvPr>
        </p:nvSpPr>
        <p:spPr>
          <a:xfrm>
            <a:off x="0" y="1412875"/>
            <a:ext cx="9144000" cy="5445125"/>
          </a:xfrm>
          <a:solidFill>
            <a:schemeClr val="bg1"/>
          </a:solidFill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zh-TW" altLang="en-US" sz="4000" b="1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淚眼</a:t>
            </a:r>
            <a:r>
              <a:rPr lang="zh-TW" altLang="zh-TW" sz="4000" b="1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問花花不語，</a:t>
            </a:r>
            <a:endParaRPr lang="en-US" altLang="zh-TW" sz="4000" b="1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zh-TW" altLang="en-US" sz="4000" b="1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sz="4000" b="1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亂紅飛過秋千去。</a:t>
            </a:r>
            <a:r>
              <a:rPr lang="en-US" altLang="zh-TW" sz="4000" b="1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	</a:t>
            </a:r>
          </a:p>
          <a:p>
            <a:pPr algn="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zh-TW" altLang="zh-TW" b="1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（歐陽脩</a:t>
            </a:r>
            <a:r>
              <a:rPr lang="zh-TW" altLang="en-US" b="1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‧</a:t>
            </a:r>
            <a:r>
              <a:rPr lang="zh-TW" altLang="zh-TW" b="1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蝶戀花）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zh-TW" altLang="zh-TW" smtClean="0">
                <a:solidFill>
                  <a:srgbClr val="1B05BB"/>
                </a:solidFill>
                <a:latin typeface="標楷體" pitchFamily="65" charset="-120"/>
                <a:ea typeface="標楷體" pitchFamily="65" charset="-120"/>
              </a:rPr>
              <a:t>語譯</a:t>
            </a:r>
            <a:r>
              <a:rPr lang="zh-TW" altLang="en-US" b="1" smtClean="0">
                <a:solidFill>
                  <a:srgbClr val="1B05BB"/>
                </a:solidFill>
                <a:latin typeface="標楷體" pitchFamily="65" charset="-120"/>
                <a:ea typeface="標楷體" pitchFamily="65" charset="-120"/>
              </a:rPr>
              <a:t>：含</a:t>
            </a:r>
            <a:r>
              <a:rPr lang="zh-TW" altLang="zh-TW" b="1" smtClean="0">
                <a:solidFill>
                  <a:srgbClr val="1B05BB"/>
                </a:solidFill>
                <a:latin typeface="標楷體" pitchFamily="65" charset="-120"/>
                <a:ea typeface="標楷體" pitchFamily="65" charset="-120"/>
              </a:rPr>
              <a:t>著淚問花</a:t>
            </a:r>
            <a:r>
              <a:rPr lang="zh-TW" altLang="en-US" b="1" smtClean="0">
                <a:solidFill>
                  <a:srgbClr val="1B05BB"/>
                </a:solidFill>
                <a:latin typeface="標楷體" pitchFamily="65" charset="-120"/>
                <a:ea typeface="標楷體" pitchFamily="65" charset="-120"/>
              </a:rPr>
              <a:t>你在何方</a:t>
            </a:r>
            <a:r>
              <a:rPr lang="zh-TW" altLang="zh-TW" b="1" smtClean="0">
                <a:solidFill>
                  <a:srgbClr val="1B05BB"/>
                </a:solidFill>
                <a:latin typeface="標楷體" pitchFamily="65" charset="-120"/>
                <a:ea typeface="標楷體" pitchFamily="65" charset="-120"/>
              </a:rPr>
              <a:t>，花卻不回答</a:t>
            </a:r>
            <a:r>
              <a:rPr lang="zh-TW" altLang="en-US" b="1" smtClean="0">
                <a:solidFill>
                  <a:srgbClr val="1B05BB"/>
                </a:solidFill>
                <a:latin typeface="標楷體" pitchFamily="65" charset="-120"/>
                <a:ea typeface="標楷體" pitchFamily="65" charset="-120"/>
              </a:rPr>
              <a:t>我</a:t>
            </a:r>
            <a:r>
              <a:rPr lang="zh-TW" altLang="zh-TW" b="1" smtClean="0">
                <a:solidFill>
                  <a:srgbClr val="1B05BB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b="1" smtClean="0">
                <a:solidFill>
                  <a:srgbClr val="1B05BB"/>
                </a:solidFill>
                <a:latin typeface="標楷體" pitchFamily="65" charset="-120"/>
                <a:ea typeface="標楷體" pitchFamily="65" charset="-120"/>
              </a:rPr>
              <a:t>只見</a:t>
            </a:r>
            <a:r>
              <a:rPr lang="zh-TW" altLang="zh-TW" b="1" smtClean="0">
                <a:solidFill>
                  <a:srgbClr val="1B05BB"/>
                </a:solidFill>
                <a:latin typeface="標楷體" pitchFamily="65" charset="-120"/>
                <a:ea typeface="標楷體" pitchFamily="65" charset="-120"/>
              </a:rPr>
              <a:t>飄揚</a:t>
            </a:r>
            <a:r>
              <a:rPr lang="zh-TW" altLang="en-US" b="1" smtClean="0">
                <a:solidFill>
                  <a:srgbClr val="1B05BB"/>
                </a:solidFill>
                <a:latin typeface="標楷體" pitchFamily="65" charset="-120"/>
                <a:ea typeface="標楷體" pitchFamily="65" charset="-120"/>
              </a:rPr>
              <a:t>的花瓣紛紛</a:t>
            </a:r>
            <a:r>
              <a:rPr lang="zh-TW" altLang="zh-TW" b="1" smtClean="0">
                <a:solidFill>
                  <a:srgbClr val="1B05BB"/>
                </a:solidFill>
                <a:latin typeface="標楷體" pitchFamily="65" charset="-120"/>
                <a:ea typeface="標楷體" pitchFamily="65" charset="-120"/>
              </a:rPr>
              <a:t>飛過秋千</a:t>
            </a:r>
            <a:r>
              <a:rPr lang="zh-TW" altLang="en-US" b="1" smtClean="0">
                <a:solidFill>
                  <a:srgbClr val="1B05BB"/>
                </a:solidFill>
                <a:latin typeface="標楷體" pitchFamily="65" charset="-120"/>
                <a:ea typeface="標楷體" pitchFamily="65" charset="-120"/>
              </a:rPr>
              <a:t>，離我</a:t>
            </a:r>
            <a:r>
              <a:rPr lang="zh-TW" altLang="zh-TW" b="1" smtClean="0">
                <a:solidFill>
                  <a:srgbClr val="1B05BB"/>
                </a:solidFill>
                <a:latin typeface="標楷體" pitchFamily="65" charset="-120"/>
                <a:ea typeface="標楷體" pitchFamily="65" charset="-120"/>
              </a:rPr>
              <a:t>而去。</a:t>
            </a:r>
            <a:endParaRPr lang="zh-TW" altLang="en-US" b="1" smtClean="0">
              <a:solidFill>
                <a:srgbClr val="1B05BB"/>
              </a:solidFill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zh-TW" altLang="en-US" smtClean="0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庭院深深深幾許。楊柳堆煙，簾幕無重數。</a:t>
            </a:r>
          </a:p>
          <a:p>
            <a:pPr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zh-TW" altLang="en-US" smtClean="0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玉勒雕鞍遊冶。樓高不見章臺路。</a:t>
            </a:r>
          </a:p>
          <a:p>
            <a:pPr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zh-TW" altLang="en-US" smtClean="0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○雨橫風狂三月暮。門掩黃昏，無計留春住。</a:t>
            </a:r>
          </a:p>
          <a:p>
            <a:pPr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zh-TW" altLang="en-US" smtClean="0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淚眼問花花不語。亂紅飛過鞦韆去。 </a:t>
            </a:r>
          </a:p>
        </p:txBody>
      </p:sp>
      <p:sp>
        <p:nvSpPr>
          <p:cNvPr id="48131" name="Rectangle 6"/>
          <p:cNvSpPr>
            <a:spLocks/>
          </p:cNvSpPr>
          <p:nvPr/>
        </p:nvSpPr>
        <p:spPr bwMode="auto">
          <a:xfrm>
            <a:off x="457200" y="3333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 2" pitchFamily="18" charset="2"/>
              <a:buChar char=""/>
              <a:defRPr sz="32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0000"/>
              <a:buFont typeface="Wingdings 2" pitchFamily="18" charset="2"/>
              <a:buChar char="³"/>
              <a:defRPr sz="28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B9B57"/>
              </a:buClr>
              <a:buSzPct val="6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B7396"/>
              </a:buClr>
              <a:buSzPct val="45000"/>
              <a:buFont typeface="Wingdings 2" pitchFamily="18" charset="2"/>
              <a:buChar char="¯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zh-TW" altLang="en-US" sz="4800" b="1">
                <a:solidFill>
                  <a:srgbClr val="CC0000"/>
                </a:solidFill>
                <a:latin typeface="Maiandra GD" pitchFamily="34" charset="0"/>
                <a:ea typeface="標楷體" pitchFamily="65" charset="-120"/>
              </a:rPr>
              <a:t>歐陽脩名句</a:t>
            </a:r>
          </a:p>
        </p:txBody>
      </p:sp>
    </p:spTree>
    <p:extLst>
      <p:ext uri="{BB962C8B-B14F-4D97-AF65-F5344CB8AC3E}">
        <p14:creationId xmlns:p14="http://schemas.microsoft.com/office/powerpoint/2010/main" val="36056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內容版面配置區 2"/>
          <p:cNvSpPr>
            <a:spLocks noGrp="1"/>
          </p:cNvSpPr>
          <p:nvPr>
            <p:ph type="body" idx="1"/>
          </p:nvPr>
        </p:nvSpPr>
        <p:spPr>
          <a:xfrm>
            <a:off x="457200" y="1412875"/>
            <a:ext cx="8435975" cy="5026025"/>
          </a:xfrm>
          <a:solidFill>
            <a:schemeClr val="bg1"/>
          </a:solidFill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zh-TW" altLang="zh-TW" sz="4400" b="1" smtClean="0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憂勞可以興國，</a:t>
            </a:r>
            <a:endParaRPr lang="en-US" altLang="zh-TW" sz="4400" b="1" smtClean="0">
              <a:solidFill>
                <a:schemeClr val="hlink"/>
              </a:solidFill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zh-TW" altLang="zh-TW" sz="4400" b="1" smtClean="0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逸豫可以亡身。</a:t>
            </a:r>
            <a:r>
              <a:rPr lang="en-US" altLang="zh-TW" sz="3600" b="1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	</a:t>
            </a:r>
          </a:p>
          <a:p>
            <a:pPr algn="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zh-TW" altLang="zh-TW" sz="3600" b="1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（歐陽脩</a:t>
            </a:r>
            <a:r>
              <a:rPr lang="zh-TW" altLang="en-US" sz="3600" b="1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‧</a:t>
            </a:r>
            <a:r>
              <a:rPr lang="zh-TW" altLang="zh-TW" sz="3600" b="1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新五代史伶官傳序）</a:t>
            </a:r>
            <a:endParaRPr lang="en-US" altLang="zh-TW" sz="3600" smtClean="0">
              <a:solidFill>
                <a:srgbClr val="1B05BB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altLang="zh-TW" smtClean="0">
              <a:solidFill>
                <a:srgbClr val="1B05BB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</a:pPr>
            <a:r>
              <a:rPr lang="zh-TW" altLang="zh-TW" sz="3600" smtClean="0">
                <a:solidFill>
                  <a:srgbClr val="1B05BB"/>
                </a:solidFill>
                <a:latin typeface="標楷體" pitchFamily="65" charset="-120"/>
                <a:ea typeface="標楷體" pitchFamily="65" charset="-120"/>
              </a:rPr>
              <a:t>語譯</a:t>
            </a:r>
            <a:r>
              <a:rPr lang="zh-TW" altLang="en-US" sz="3600" b="1" smtClean="0">
                <a:solidFill>
                  <a:srgbClr val="1B05BB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zh-TW" sz="3600" b="1" smtClean="0">
                <a:solidFill>
                  <a:srgbClr val="1B05BB"/>
                </a:solidFill>
                <a:latin typeface="標楷體" pitchFamily="65" charset="-120"/>
                <a:ea typeface="標楷體" pitchFamily="65" charset="-120"/>
              </a:rPr>
              <a:t>憂勞可以使國家振興，而貪圖享樂則連自身的生命都保不住。</a:t>
            </a:r>
            <a:endParaRPr lang="zh-TW" altLang="en-US" sz="3600" b="1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50000"/>
              </a:spcBef>
            </a:pPr>
            <a:r>
              <a:rPr lang="zh-TW" altLang="en-US" sz="3600" smtClean="0">
                <a:solidFill>
                  <a:srgbClr val="1B05BB"/>
                </a:solidFill>
                <a:latin typeface="標楷體" pitchFamily="65" charset="-120"/>
                <a:ea typeface="標楷體" pitchFamily="65" charset="-120"/>
              </a:rPr>
              <a:t>注釋：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zh-TW" altLang="en-US" sz="3600" b="1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zh-TW" sz="3600" b="1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逸豫：安樂。</a:t>
            </a:r>
            <a:endParaRPr lang="zh-TW" altLang="en-US" sz="3600" b="1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9155" name="Rectangle 6"/>
          <p:cNvSpPr>
            <a:spLocks/>
          </p:cNvSpPr>
          <p:nvPr/>
        </p:nvSpPr>
        <p:spPr bwMode="auto">
          <a:xfrm>
            <a:off x="457200" y="3333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 2" pitchFamily="18" charset="2"/>
              <a:buChar char=""/>
              <a:defRPr sz="32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0000"/>
              <a:buFont typeface="Wingdings 2" pitchFamily="18" charset="2"/>
              <a:buChar char="³"/>
              <a:defRPr sz="28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B9B57"/>
              </a:buClr>
              <a:buSzPct val="6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B7396"/>
              </a:buClr>
              <a:buSzPct val="45000"/>
              <a:buFont typeface="Wingdings 2" pitchFamily="18" charset="2"/>
              <a:buChar char="¯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zh-TW" altLang="en-US" sz="4800" b="1">
                <a:solidFill>
                  <a:srgbClr val="CC0000"/>
                </a:solidFill>
                <a:latin typeface="Maiandra GD" pitchFamily="34" charset="0"/>
                <a:ea typeface="標楷體" pitchFamily="65" charset="-120"/>
              </a:rPr>
              <a:t>歐陽脩名句</a:t>
            </a:r>
          </a:p>
        </p:txBody>
      </p:sp>
    </p:spTree>
    <p:extLst>
      <p:ext uri="{BB962C8B-B14F-4D97-AF65-F5344CB8AC3E}">
        <p14:creationId xmlns:p14="http://schemas.microsoft.com/office/powerpoint/2010/main" val="87396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內容版面配置區 2"/>
          <p:cNvSpPr>
            <a:spLocks noGrp="1"/>
          </p:cNvSpPr>
          <p:nvPr>
            <p:ph idx="1"/>
          </p:nvPr>
        </p:nvSpPr>
        <p:spPr>
          <a:xfrm>
            <a:off x="0" y="1412875"/>
            <a:ext cx="9144000" cy="5445125"/>
          </a:xfrm>
          <a:solidFill>
            <a:schemeClr val="bg1"/>
          </a:solidFill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zh-TW" altLang="zh-TW" sz="4400" b="1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禍患常積於忽微，</a:t>
            </a:r>
            <a:endParaRPr lang="en-US" altLang="zh-TW" sz="4400" b="1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zh-TW" altLang="zh-TW" sz="4400" b="1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而智勇多困於所溺。</a:t>
            </a:r>
            <a:endParaRPr lang="zh-TW" altLang="en-US" sz="4400" b="1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 algn="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zh-TW" altLang="zh-TW" sz="3600" b="1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（歐陽脩</a:t>
            </a:r>
            <a:r>
              <a:rPr lang="zh-TW" altLang="en-US" sz="3600" b="1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‧</a:t>
            </a:r>
            <a:r>
              <a:rPr lang="zh-TW" altLang="zh-TW" sz="3600" b="1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新五代史伶官傳序）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altLang="zh-TW" sz="3400" smtClean="0">
              <a:solidFill>
                <a:srgbClr val="1B05BB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</a:pPr>
            <a:r>
              <a:rPr lang="zh-TW" altLang="zh-TW" sz="3600" smtClean="0">
                <a:solidFill>
                  <a:srgbClr val="1B05BB"/>
                </a:solidFill>
                <a:latin typeface="標楷體" pitchFamily="65" charset="-120"/>
                <a:ea typeface="標楷體" pitchFamily="65" charset="-120"/>
              </a:rPr>
              <a:t>語譯</a:t>
            </a:r>
            <a:r>
              <a:rPr lang="zh-TW" altLang="en-US" sz="3600" b="1" smtClean="0">
                <a:solidFill>
                  <a:srgbClr val="1B05BB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zh-TW" sz="3600" b="1" smtClean="0">
                <a:solidFill>
                  <a:srgbClr val="1B05BB"/>
                </a:solidFill>
                <a:latin typeface="標楷體" pitchFamily="65" charset="-120"/>
                <a:ea typeface="標楷體" pitchFamily="65" charset="-120"/>
              </a:rPr>
              <a:t>禍患常常是由細小的事情積累發展起來的，而聰明勇敢的人總是被自己所溺愛的事物逼到困境。</a:t>
            </a:r>
            <a:endParaRPr lang="zh-TW" altLang="en-US" sz="3600" b="1" smtClean="0">
              <a:solidFill>
                <a:srgbClr val="1B05BB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0179" name="Rectangle 6"/>
          <p:cNvSpPr>
            <a:spLocks/>
          </p:cNvSpPr>
          <p:nvPr/>
        </p:nvSpPr>
        <p:spPr bwMode="auto">
          <a:xfrm>
            <a:off x="457200" y="3333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 2" pitchFamily="18" charset="2"/>
              <a:buChar char=""/>
              <a:defRPr sz="32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0000"/>
              <a:buFont typeface="Wingdings 2" pitchFamily="18" charset="2"/>
              <a:buChar char="³"/>
              <a:defRPr sz="28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B9B57"/>
              </a:buClr>
              <a:buSzPct val="6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B7396"/>
              </a:buClr>
              <a:buSzPct val="45000"/>
              <a:buFont typeface="Wingdings 2" pitchFamily="18" charset="2"/>
              <a:buChar char="¯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zh-TW" altLang="en-US" sz="4800" b="1">
                <a:solidFill>
                  <a:srgbClr val="CC0000"/>
                </a:solidFill>
                <a:latin typeface="Maiandra GD" pitchFamily="34" charset="0"/>
                <a:ea typeface="標楷體" pitchFamily="65" charset="-120"/>
              </a:rPr>
              <a:t>歐陽脩名句</a:t>
            </a:r>
          </a:p>
        </p:txBody>
      </p:sp>
    </p:spTree>
    <p:extLst>
      <p:ext uri="{BB962C8B-B14F-4D97-AF65-F5344CB8AC3E}">
        <p14:creationId xmlns:p14="http://schemas.microsoft.com/office/powerpoint/2010/main" val="408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內容版面配置區 2"/>
          <p:cNvSpPr>
            <a:spLocks noGrp="1"/>
          </p:cNvSpPr>
          <p:nvPr>
            <p:ph idx="1"/>
          </p:nvPr>
        </p:nvSpPr>
        <p:spPr>
          <a:xfrm>
            <a:off x="481013" y="1412875"/>
            <a:ext cx="8662987" cy="5026025"/>
          </a:xfrm>
          <a:solidFill>
            <a:schemeClr val="bg1"/>
          </a:solidFill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zh-TW" altLang="zh-TW" sz="4400" b="1" smtClean="0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君子之修身也，</a:t>
            </a:r>
            <a:endParaRPr lang="en-US" altLang="zh-TW" sz="4400" b="1" smtClean="0">
              <a:solidFill>
                <a:schemeClr val="hlink"/>
              </a:solidFill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zh-TW" altLang="zh-TW" sz="4400" b="1" smtClean="0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內正其心，外正其容。</a:t>
            </a:r>
            <a:endParaRPr lang="en-US" altLang="zh-TW" sz="4400" b="1" smtClean="0">
              <a:solidFill>
                <a:schemeClr val="hlink"/>
              </a:solidFill>
              <a:latin typeface="標楷體" pitchFamily="65" charset="-120"/>
              <a:ea typeface="標楷體" pitchFamily="65" charset="-120"/>
            </a:endParaRPr>
          </a:p>
          <a:p>
            <a:pPr algn="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zh-TW" altLang="zh-TW" sz="3600" b="1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（歐陽脩</a:t>
            </a:r>
            <a:r>
              <a:rPr lang="zh-TW" altLang="en-US" sz="3600" b="1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‧</a:t>
            </a:r>
            <a:r>
              <a:rPr lang="zh-TW" altLang="zh-TW" sz="3600" b="1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辨左氏）</a:t>
            </a:r>
            <a:endParaRPr lang="en-US" altLang="zh-TW" sz="3600" smtClean="0">
              <a:solidFill>
                <a:srgbClr val="1B05BB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50000"/>
              </a:spcBef>
            </a:pPr>
            <a:r>
              <a:rPr lang="zh-TW" altLang="zh-TW" sz="3600" smtClean="0">
                <a:solidFill>
                  <a:srgbClr val="1B05BB"/>
                </a:solidFill>
                <a:latin typeface="標楷體" pitchFamily="65" charset="-120"/>
                <a:ea typeface="標楷體" pitchFamily="65" charset="-120"/>
              </a:rPr>
              <a:t>語譯</a:t>
            </a:r>
            <a:r>
              <a:rPr lang="zh-TW" altLang="en-US" sz="3600" b="1" smtClean="0">
                <a:solidFill>
                  <a:srgbClr val="1B05BB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zh-TW" sz="3600" b="1" smtClean="0">
                <a:solidFill>
                  <a:srgbClr val="1B05BB"/>
                </a:solidFill>
                <a:latin typeface="標楷體" pitchFamily="65" charset="-120"/>
                <a:ea typeface="標楷體" pitchFamily="65" charset="-120"/>
              </a:rPr>
              <a:t>君子的自身修養，在內要做到心地正直，在外要做到容貌端莊。</a:t>
            </a:r>
            <a:endParaRPr lang="zh-TW" altLang="en-US" sz="3600" b="1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50000"/>
              </a:spcBef>
            </a:pPr>
            <a:r>
              <a:rPr lang="zh-TW" altLang="en-US" sz="3600" smtClean="0">
                <a:solidFill>
                  <a:srgbClr val="1B05BB"/>
                </a:solidFill>
                <a:latin typeface="標楷體" pitchFamily="65" charset="-120"/>
                <a:ea typeface="標楷體" pitchFamily="65" charset="-120"/>
              </a:rPr>
              <a:t>注釋：</a:t>
            </a:r>
          </a:p>
          <a:p>
            <a:pPr eaLnBrk="1" hangingPunct="1">
              <a:buFont typeface="Wingdings 2" pitchFamily="18" charset="2"/>
              <a:buNone/>
            </a:pPr>
            <a:r>
              <a:rPr lang="zh-TW" altLang="en-US" sz="3600" b="1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zh-TW" b="1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修身：提高自身的修養。</a:t>
            </a:r>
            <a:endParaRPr lang="zh-TW" altLang="en-US" b="1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zh-TW" altLang="en-US" b="1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zh-TW" b="1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容：指外表儀態。</a:t>
            </a:r>
            <a:endParaRPr lang="zh-TW" altLang="en-US" b="1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1203" name="Rectangle 6"/>
          <p:cNvSpPr>
            <a:spLocks/>
          </p:cNvSpPr>
          <p:nvPr/>
        </p:nvSpPr>
        <p:spPr bwMode="auto">
          <a:xfrm>
            <a:off x="457200" y="3333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 2" pitchFamily="18" charset="2"/>
              <a:buChar char=""/>
              <a:defRPr sz="32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0000"/>
              <a:buFont typeface="Wingdings 2" pitchFamily="18" charset="2"/>
              <a:buChar char="³"/>
              <a:defRPr sz="28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B9B57"/>
              </a:buClr>
              <a:buSzPct val="6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B7396"/>
              </a:buClr>
              <a:buSzPct val="45000"/>
              <a:buFont typeface="Wingdings 2" pitchFamily="18" charset="2"/>
              <a:buChar char="¯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zh-TW" altLang="en-US" sz="4800" b="1">
                <a:solidFill>
                  <a:srgbClr val="CC0000"/>
                </a:solidFill>
                <a:latin typeface="Maiandra GD" pitchFamily="34" charset="0"/>
                <a:ea typeface="標楷體" pitchFamily="65" charset="-120"/>
              </a:rPr>
              <a:t>歐陽脩名句</a:t>
            </a:r>
          </a:p>
        </p:txBody>
      </p:sp>
    </p:spTree>
    <p:extLst>
      <p:ext uri="{BB962C8B-B14F-4D97-AF65-F5344CB8AC3E}">
        <p14:creationId xmlns:p14="http://schemas.microsoft.com/office/powerpoint/2010/main" val="60853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內容版面配置區 2"/>
          <p:cNvSpPr>
            <a:spLocks noGrp="1"/>
          </p:cNvSpPr>
          <p:nvPr>
            <p:ph type="body" idx="1"/>
          </p:nvPr>
        </p:nvSpPr>
        <p:spPr>
          <a:xfrm>
            <a:off x="0" y="1412875"/>
            <a:ext cx="9144000" cy="5445125"/>
          </a:xfrm>
          <a:solidFill>
            <a:schemeClr val="bg1"/>
          </a:solidFill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zh-TW" altLang="zh-TW" sz="4400" b="1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喜怒哀樂之動乎</a:t>
            </a:r>
            <a:r>
              <a:rPr lang="zh-TW" altLang="zh-TW" sz="4400" b="1" smtClean="0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中必見</a:t>
            </a:r>
            <a:r>
              <a:rPr lang="zh-TW" altLang="zh-TW" sz="4400" b="1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乎外。</a:t>
            </a:r>
            <a:r>
              <a:rPr lang="en-US" altLang="zh-TW" sz="4400" b="1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	</a:t>
            </a:r>
          </a:p>
          <a:p>
            <a:pPr algn="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zh-TW" altLang="zh-TW" sz="3600" b="1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（歐陽脩</a:t>
            </a:r>
            <a:r>
              <a:rPr lang="zh-TW" altLang="en-US" sz="3600" b="1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‧</a:t>
            </a:r>
            <a:r>
              <a:rPr lang="zh-TW" altLang="zh-TW" sz="3600" b="1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辨左氏）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altLang="zh-TW" sz="3600" smtClean="0">
              <a:solidFill>
                <a:srgbClr val="1B05BB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zh-TW" altLang="zh-TW" sz="3600" smtClean="0">
                <a:solidFill>
                  <a:srgbClr val="1B05BB"/>
                </a:solidFill>
                <a:latin typeface="標楷體" pitchFamily="65" charset="-120"/>
                <a:ea typeface="標楷體" pitchFamily="65" charset="-120"/>
              </a:rPr>
              <a:t>語譯</a:t>
            </a:r>
            <a:r>
              <a:rPr lang="zh-TW" altLang="en-US" sz="3600" b="1" smtClean="0">
                <a:solidFill>
                  <a:srgbClr val="1B05BB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zh-TW" sz="3600" b="1" smtClean="0">
                <a:solidFill>
                  <a:srgbClr val="1B05BB"/>
                </a:solidFill>
                <a:latin typeface="標楷體" pitchFamily="65" charset="-120"/>
                <a:ea typeface="標楷體" pitchFamily="65" charset="-120"/>
              </a:rPr>
              <a:t>心中萌生喜怒哀樂之感情，就必然會在外部表情上流露出來。</a:t>
            </a:r>
            <a:endParaRPr lang="zh-TW" altLang="en-US" sz="3600" b="1" smtClean="0">
              <a:solidFill>
                <a:srgbClr val="1B05BB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zh-TW" altLang="en-US" sz="3600" smtClean="0">
                <a:solidFill>
                  <a:srgbClr val="1B05BB"/>
                </a:solidFill>
                <a:latin typeface="標楷體" pitchFamily="65" charset="-120"/>
                <a:ea typeface="標楷體" pitchFamily="65" charset="-120"/>
              </a:rPr>
              <a:t>注釋：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zh-TW" altLang="en-US" sz="3600" b="1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zh-TW" sz="3600" b="1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中：內心。</a:t>
            </a:r>
            <a:endParaRPr lang="zh-TW" altLang="en-US" sz="3600" b="1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zh-TW" altLang="en-US" sz="3600" b="1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zh-TW" sz="3600" b="1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見：表現、流露。</a:t>
            </a:r>
            <a:endParaRPr lang="en-US" altLang="zh-TW" sz="3600" b="1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2227" name="AutoShape 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315325" y="6076950"/>
            <a:ext cx="504825" cy="4476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611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2" y="14285"/>
                </a:moveTo>
                <a:lnTo>
                  <a:pt x="21600" y="8310"/>
                </a:lnTo>
                <a:lnTo>
                  <a:pt x="18630" y="8310"/>
                </a:lnTo>
                <a:cubicBezTo>
                  <a:pt x="18630" y="3721"/>
                  <a:pt x="14430" y="0"/>
                  <a:pt x="9250" y="0"/>
                </a:cubicBezTo>
                <a:cubicBezTo>
                  <a:pt x="4141" y="0"/>
                  <a:pt x="0" y="3799"/>
                  <a:pt x="0" y="8485"/>
                </a:cubicBezTo>
                <a:lnTo>
                  <a:pt x="0" y="21600"/>
                </a:lnTo>
                <a:lnTo>
                  <a:pt x="6110" y="21600"/>
                </a:lnTo>
                <a:lnTo>
                  <a:pt x="6110" y="8310"/>
                </a:lnTo>
                <a:cubicBezTo>
                  <a:pt x="6110" y="6947"/>
                  <a:pt x="7362" y="5842"/>
                  <a:pt x="8907" y="5842"/>
                </a:cubicBezTo>
                <a:lnTo>
                  <a:pt x="9725" y="5842"/>
                </a:lnTo>
                <a:cubicBezTo>
                  <a:pt x="11269" y="5842"/>
                  <a:pt x="12520" y="6947"/>
                  <a:pt x="12520" y="8310"/>
                </a:cubicBezTo>
                <a:lnTo>
                  <a:pt x="9725" y="8310"/>
                </a:lnTo>
                <a:lnTo>
                  <a:pt x="15662" y="14285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 defTabSz="912813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 2" pitchFamily="18" charset="2"/>
              <a:buChar char=""/>
              <a:defRPr sz="32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1pPr>
            <a:lvl2pPr marL="742950" indent="-285750" defTabSz="912813" eaLnBrk="0" hangingPunct="0">
              <a:spcBef>
                <a:spcPct val="20000"/>
              </a:spcBef>
              <a:buClr>
                <a:schemeClr val="accent2"/>
              </a:buClr>
              <a:buSzPct val="50000"/>
              <a:buFont typeface="Wingdings 2" pitchFamily="18" charset="2"/>
              <a:buChar char="³"/>
              <a:defRPr sz="28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2pPr>
            <a:lvl3pPr marL="1143000" indent="-228600" defTabSz="912813" eaLnBrk="0" hangingPunct="0">
              <a:spcBef>
                <a:spcPct val="20000"/>
              </a:spcBef>
              <a:buClr>
                <a:srgbClr val="7B9B57"/>
              </a:buClr>
              <a:buSzPct val="6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3pPr>
            <a:lvl4pPr marL="1600200" indent="-228600" defTabSz="912813" eaLnBrk="0" hangingPunct="0">
              <a:spcBef>
                <a:spcPct val="20000"/>
              </a:spcBef>
              <a:buClr>
                <a:srgbClr val="8B7396"/>
              </a:buClr>
              <a:buSzPct val="45000"/>
              <a:buFont typeface="Wingdings 2" pitchFamily="18" charset="2"/>
              <a:buChar char="¯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4pPr>
            <a:lvl5pPr marL="2057400" indent="-228600" defTabSz="912813" eaLnBrk="0" hangingPunct="0">
              <a:spcBef>
                <a:spcPct val="20000"/>
              </a:spcBef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800" b="1">
                <a:solidFill>
                  <a:srgbClr val="FFFF00"/>
                </a:solidFill>
                <a:latin typeface="Verdana" pitchFamily="34" charset="0"/>
              </a:rPr>
              <a:t>   </a:t>
            </a:r>
            <a:r>
              <a:rPr lang="zh-TW" altLang="en-US" sz="1200" b="1">
                <a:solidFill>
                  <a:srgbClr val="FFFF00"/>
                </a:solidFill>
                <a:latin typeface="Verdana" pitchFamily="34" charset="0"/>
                <a:hlinkClick r:id="rId2" action="ppaction://hlinksldjump"/>
              </a:rPr>
              <a:t>回目次</a:t>
            </a:r>
            <a:endParaRPr lang="zh-TW" altLang="en-US" sz="1200" b="1">
              <a:solidFill>
                <a:srgbClr val="FFFF00"/>
              </a:solidFill>
              <a:latin typeface="Verdana" pitchFamily="34" charset="0"/>
            </a:endParaRPr>
          </a:p>
        </p:txBody>
      </p:sp>
      <p:sp>
        <p:nvSpPr>
          <p:cNvPr id="52228" name="Rectangle 6"/>
          <p:cNvSpPr>
            <a:spLocks/>
          </p:cNvSpPr>
          <p:nvPr/>
        </p:nvSpPr>
        <p:spPr bwMode="auto">
          <a:xfrm>
            <a:off x="457200" y="3333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 2" pitchFamily="18" charset="2"/>
              <a:buChar char=""/>
              <a:defRPr sz="32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0000"/>
              <a:buFont typeface="Wingdings 2" pitchFamily="18" charset="2"/>
              <a:buChar char="³"/>
              <a:defRPr sz="28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B9B57"/>
              </a:buClr>
              <a:buSzPct val="6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B7396"/>
              </a:buClr>
              <a:buSzPct val="45000"/>
              <a:buFont typeface="Wingdings 2" pitchFamily="18" charset="2"/>
              <a:buChar char="¯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zh-TW" altLang="en-US" sz="4800" b="1">
                <a:solidFill>
                  <a:srgbClr val="CC0000"/>
                </a:solidFill>
                <a:latin typeface="Maiandra GD" pitchFamily="34" charset="0"/>
                <a:ea typeface="標楷體" pitchFamily="65" charset="-120"/>
              </a:rPr>
              <a:t>歐陽脩名句</a:t>
            </a:r>
          </a:p>
        </p:txBody>
      </p:sp>
    </p:spTree>
    <p:extLst>
      <p:ext uri="{BB962C8B-B14F-4D97-AF65-F5344CB8AC3E}">
        <p14:creationId xmlns:p14="http://schemas.microsoft.com/office/powerpoint/2010/main" val="363940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000" b="1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文</a:t>
            </a:r>
          </a:p>
        </p:txBody>
      </p:sp>
      <p:sp>
        <p:nvSpPr>
          <p:cNvPr id="16387" name="內容版面配置區 2"/>
          <p:cNvSpPr>
            <a:spLocks noGrp="1"/>
          </p:cNvSpPr>
          <p:nvPr>
            <p:ph idx="1"/>
          </p:nvPr>
        </p:nvSpPr>
        <p:spPr>
          <a:xfrm>
            <a:off x="0" y="1557338"/>
            <a:ext cx="9036050" cy="4525962"/>
          </a:xfrm>
        </p:spPr>
        <p:txBody>
          <a:bodyPr/>
          <a:lstStyle/>
          <a:p>
            <a:r>
              <a:rPr lang="en-US" altLang="zh-TW" sz="4000" b="1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4000" b="1" smtClean="0">
                <a:latin typeface="標楷體" pitchFamily="65" charset="-120"/>
                <a:ea typeface="標楷體" pitchFamily="65" charset="-120"/>
              </a:rPr>
              <a:t>韻文：</a:t>
            </a:r>
            <a:endParaRPr lang="en-US" altLang="zh-TW" sz="4000" b="1" smtClean="0">
              <a:latin typeface="標楷體" pitchFamily="65" charset="-120"/>
              <a:ea typeface="標楷體" pitchFamily="65" charset="-120"/>
            </a:endParaRPr>
          </a:p>
          <a:p>
            <a:pPr lvl="2"/>
            <a:r>
              <a:rPr lang="zh-TW" altLang="en-US" sz="3200" b="1" smtClean="0">
                <a:latin typeface="標楷體" pitchFamily="65" charset="-120"/>
                <a:ea typeface="標楷體" pitchFamily="65" charset="-120"/>
              </a:rPr>
              <a:t>詩經</a:t>
            </a:r>
            <a:r>
              <a:rPr lang="en-US" altLang="zh-TW" sz="3200" b="1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3200" b="1" smtClean="0">
                <a:latin typeface="標楷體" pitchFamily="65" charset="-120"/>
                <a:ea typeface="標楷體" pitchFamily="65" charset="-120"/>
              </a:rPr>
              <a:t>楚辭</a:t>
            </a:r>
            <a:r>
              <a:rPr lang="en-US" altLang="zh-TW" sz="3200" b="1" smtClean="0">
                <a:latin typeface="標楷體" pitchFamily="65" charset="-120"/>
                <a:ea typeface="標楷體" pitchFamily="65" charset="-120"/>
              </a:rPr>
              <a:t>.</a:t>
            </a:r>
          </a:p>
          <a:p>
            <a:pPr lvl="2"/>
            <a:r>
              <a:rPr lang="zh-TW" altLang="en-US" sz="3200" b="1" smtClean="0">
                <a:latin typeface="標楷體" pitchFamily="65" charset="-120"/>
                <a:ea typeface="標楷體" pitchFamily="65" charset="-120"/>
              </a:rPr>
              <a:t>漢賦</a:t>
            </a:r>
            <a:r>
              <a:rPr lang="en-US" altLang="zh-TW" sz="3200" b="1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3200" b="1" smtClean="0">
                <a:latin typeface="標楷體" pitchFamily="65" charset="-120"/>
                <a:ea typeface="標楷體" pitchFamily="65" charset="-120"/>
              </a:rPr>
              <a:t>古詩</a:t>
            </a:r>
            <a:r>
              <a:rPr lang="en-US" altLang="zh-TW" sz="3200" b="1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3200" b="1" smtClean="0">
                <a:latin typeface="標楷體" pitchFamily="65" charset="-120"/>
                <a:ea typeface="標楷體" pitchFamily="65" charset="-120"/>
              </a:rPr>
              <a:t>樂府詩</a:t>
            </a:r>
            <a:endParaRPr lang="en-US" altLang="zh-TW" sz="3200" b="1" smtClean="0">
              <a:latin typeface="標楷體" pitchFamily="65" charset="-120"/>
              <a:ea typeface="標楷體" pitchFamily="65" charset="-120"/>
            </a:endParaRPr>
          </a:p>
          <a:p>
            <a:pPr lvl="2"/>
            <a:r>
              <a:rPr lang="zh-TW" altLang="en-US" sz="3200" b="1" smtClean="0">
                <a:latin typeface="標楷體" pitchFamily="65" charset="-120"/>
                <a:ea typeface="標楷體" pitchFamily="65" charset="-120"/>
              </a:rPr>
              <a:t>唐詩</a:t>
            </a:r>
            <a:r>
              <a:rPr lang="en-US" altLang="zh-TW" sz="3200" b="1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3200" b="1" smtClean="0">
                <a:latin typeface="標楷體" pitchFamily="65" charset="-120"/>
                <a:ea typeface="標楷體" pitchFamily="65" charset="-120"/>
              </a:rPr>
              <a:t>宋詞</a:t>
            </a:r>
            <a:r>
              <a:rPr lang="en-US" altLang="zh-TW" sz="3200" b="1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3200" b="1" smtClean="0">
                <a:latin typeface="標楷體" pitchFamily="65" charset="-120"/>
                <a:ea typeface="標楷體" pitchFamily="65" charset="-120"/>
              </a:rPr>
              <a:t>元曲</a:t>
            </a:r>
            <a:endParaRPr lang="en-US" altLang="zh-TW" sz="3200" b="1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4000" b="1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4000" b="1" smtClean="0">
                <a:latin typeface="標楷體" pitchFamily="65" charset="-120"/>
                <a:ea typeface="標楷體" pitchFamily="65" charset="-120"/>
              </a:rPr>
              <a:t>散文：</a:t>
            </a:r>
            <a:endParaRPr lang="en-US" altLang="zh-TW" sz="4000" b="1" smtClean="0">
              <a:latin typeface="標楷體" pitchFamily="65" charset="-120"/>
              <a:ea typeface="標楷體" pitchFamily="65" charset="-120"/>
            </a:endParaRPr>
          </a:p>
          <a:p>
            <a:pPr lvl="2"/>
            <a:r>
              <a:rPr lang="zh-TW" altLang="en-US" sz="3200" b="1" smtClean="0">
                <a:latin typeface="標楷體" pitchFamily="65" charset="-120"/>
                <a:ea typeface="標楷體" pitchFamily="65" charset="-120"/>
              </a:rPr>
              <a:t>散文</a:t>
            </a:r>
            <a:endParaRPr lang="en-US" altLang="zh-TW" sz="3200" b="1" smtClean="0">
              <a:latin typeface="標楷體" pitchFamily="65" charset="-120"/>
              <a:ea typeface="標楷體" pitchFamily="65" charset="-120"/>
            </a:endParaRPr>
          </a:p>
          <a:p>
            <a:pPr lvl="2"/>
            <a:r>
              <a:rPr lang="zh-TW" altLang="en-US" sz="3200" b="1" smtClean="0">
                <a:latin typeface="標楷體" pitchFamily="65" charset="-120"/>
                <a:ea typeface="標楷體" pitchFamily="65" charset="-120"/>
              </a:rPr>
              <a:t>小說</a:t>
            </a:r>
          </a:p>
        </p:txBody>
      </p:sp>
    </p:spTree>
    <p:extLst>
      <p:ext uri="{BB962C8B-B14F-4D97-AF65-F5344CB8AC3E}">
        <p14:creationId xmlns:p14="http://schemas.microsoft.com/office/powerpoint/2010/main" val="4913181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滁州醉翁亭聯</a:t>
            </a:r>
          </a:p>
        </p:txBody>
      </p:sp>
      <p:sp>
        <p:nvSpPr>
          <p:cNvPr id="5325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4400" b="1" smtClean="0">
                <a:latin typeface="標楷體" pitchFamily="65" charset="-120"/>
                <a:ea typeface="標楷體" pitchFamily="65" charset="-120"/>
              </a:rPr>
              <a:t>翁去八百載醉鄉猶在</a:t>
            </a:r>
            <a:endParaRPr lang="en-US" altLang="zh-TW" sz="4400" b="1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400" b="1" smtClean="0">
                <a:latin typeface="標楷體" pitchFamily="65" charset="-120"/>
                <a:ea typeface="標楷體" pitchFamily="65" charset="-120"/>
              </a:rPr>
              <a:t>山行六七里亭影不孤</a:t>
            </a:r>
          </a:p>
        </p:txBody>
      </p:sp>
    </p:spTree>
    <p:extLst>
      <p:ext uri="{BB962C8B-B14F-4D97-AF65-F5344CB8AC3E}">
        <p14:creationId xmlns:p14="http://schemas.microsoft.com/office/powerpoint/2010/main" val="4470004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1"/>
          <p:cNvSpPr>
            <a:spLocks noChangeArrowheads="1"/>
          </p:cNvSpPr>
          <p:nvPr/>
        </p:nvSpPr>
        <p:spPr bwMode="auto">
          <a:xfrm>
            <a:off x="144463" y="765175"/>
            <a:ext cx="882015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6600" b="1">
                <a:latin typeface="Arial" charset="0"/>
                <a:ea typeface="標楷體" pitchFamily="65" charset="-120"/>
              </a:rPr>
              <a:t>課前引導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TW" sz="1200" b="1">
              <a:latin typeface="Arial" charset="0"/>
              <a:ea typeface="標楷體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1"/>
          <p:cNvSpPr>
            <a:spLocks noChangeArrowheads="1"/>
          </p:cNvSpPr>
          <p:nvPr/>
        </p:nvSpPr>
        <p:spPr bwMode="auto">
          <a:xfrm>
            <a:off x="2627313" y="-242888"/>
            <a:ext cx="4176712" cy="115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動畫欣</a:t>
            </a: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賞</a:t>
            </a:r>
            <a:endParaRPr lang="en-US" altLang="zh-TW" sz="440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9699" name="Rectangle 17"/>
          <p:cNvSpPr>
            <a:spLocks noChangeArrowheads="1"/>
          </p:cNvSpPr>
          <p:nvPr/>
        </p:nvSpPr>
        <p:spPr bwMode="auto">
          <a:xfrm>
            <a:off x="2520950" y="4027488"/>
            <a:ext cx="2844800" cy="554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66654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b="1">
                <a:latin typeface="Arial" charset="0"/>
                <a:ea typeface="標楷體" pitchFamily="65" charset="-120"/>
                <a:hlinkClick r:id="rId3"/>
              </a:rPr>
              <a:t>歐陽脩借閱典籍</a:t>
            </a:r>
            <a:endParaRPr lang="en-US" altLang="zh-TW" b="1">
              <a:latin typeface="Arial" charset="0"/>
              <a:ea typeface="標楷體" pitchFamily="65" charset="-120"/>
            </a:endParaRPr>
          </a:p>
        </p:txBody>
      </p:sp>
      <p:pic>
        <p:nvPicPr>
          <p:cNvPr id="29700" name="Picture 20" descr="67656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268413"/>
            <a:ext cx="460216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21" descr="下一頁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Text Box 22"/>
          <p:cNvSpPr txBox="1">
            <a:spLocks noChangeArrowheads="1"/>
          </p:cNvSpPr>
          <p:nvPr/>
        </p:nvSpPr>
        <p:spPr bwMode="auto">
          <a:xfrm>
            <a:off x="5795963" y="4437063"/>
            <a:ext cx="1944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zh-TW" altLang="en-US" sz="1200">
                <a:latin typeface="Arial" charset="0"/>
              </a:rPr>
              <a:t>建議使用</a:t>
            </a:r>
            <a:r>
              <a:rPr lang="en-US" altLang="zh-TW" sz="1200">
                <a:latin typeface="Arial" charset="0"/>
              </a:rPr>
              <a:t>Google Chrome </a:t>
            </a:r>
            <a:r>
              <a:rPr lang="zh-TW" altLang="en-US" sz="1200">
                <a:latin typeface="Arial" charset="0"/>
              </a:rPr>
              <a:t>瀏覽器播放</a:t>
            </a:r>
          </a:p>
        </p:txBody>
      </p:sp>
      <p:pic>
        <p:nvPicPr>
          <p:cNvPr id="29703" name="Picture 5" descr="D:\City\公事\THE PEOPLE\10202\102-PPT-II修訂\icon2\課前引導\0動畫.pn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951288"/>
            <a:ext cx="663575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內容版面配置區 2"/>
          <p:cNvSpPr>
            <a:spLocks/>
          </p:cNvSpPr>
          <p:nvPr/>
        </p:nvSpPr>
        <p:spPr bwMode="auto">
          <a:xfrm>
            <a:off x="1331913" y="1485900"/>
            <a:ext cx="6911975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  <a:buFont typeface="Arial" charset="0"/>
              <a:buNone/>
            </a:pPr>
            <a:r>
              <a:rPr kumimoji="0" lang="zh-TW" altLang="en-US" b="1">
                <a:ea typeface="標楷體" pitchFamily="65" charset="-120"/>
              </a:rPr>
              <a:t>一、了解歐陽脩的生平與文學地位。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kumimoji="0" lang="zh-TW" altLang="en-US" b="1">
                <a:ea typeface="標楷體" pitchFamily="65" charset="-120"/>
              </a:rPr>
              <a:t>二、學習運用層遞法描述景物。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kumimoji="0" lang="zh-TW" altLang="en-US" b="1">
                <a:ea typeface="標楷體" pitchFamily="65" charset="-120"/>
              </a:rPr>
              <a:t>三、培養以順處逆的人生態度。</a:t>
            </a:r>
            <a:endParaRPr kumimoji="0" lang="zh-TW" altLang="en-US" b="1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0723" name="標題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6600" b="1">
                <a:solidFill>
                  <a:srgbClr val="003399"/>
                </a:solidFill>
                <a:latin typeface="標楷體" pitchFamily="65" charset="-120"/>
                <a:ea typeface="標楷體" pitchFamily="65" charset="-120"/>
              </a:rPr>
              <a:t>學習重點</a:t>
            </a:r>
          </a:p>
        </p:txBody>
      </p:sp>
      <p:pic>
        <p:nvPicPr>
          <p:cNvPr id="30724" name="Picture 8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直排文字版面配置區 4"/>
          <p:cNvSpPr txBox="1">
            <a:spLocks/>
          </p:cNvSpPr>
          <p:nvPr/>
        </p:nvSpPr>
        <p:spPr bwMode="auto">
          <a:xfrm>
            <a:off x="468313" y="1773238"/>
            <a:ext cx="6994525" cy="358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FontTx/>
              <a:buNone/>
            </a:pPr>
            <a:r>
              <a:rPr lang="zh-TW" altLang="en-US" sz="3600" b="1">
                <a:latin typeface="標楷體" pitchFamily="65" charset="-120"/>
                <a:ea typeface="標楷體" pitchFamily="65" charset="-120"/>
              </a:rPr>
              <a:t>一、</a:t>
            </a:r>
            <a:r>
              <a:rPr lang="zh-TW" altLang="en-US" sz="3600" b="1">
                <a:latin typeface="標楷體" pitchFamily="65" charset="-120"/>
                <a:ea typeface="標楷體" pitchFamily="65" charset="-120"/>
                <a:hlinkClick r:id="rId3" action="ppaction://hlinksldjump"/>
              </a:rPr>
              <a:t>文章題解</a:t>
            </a:r>
            <a:endParaRPr lang="en-US" altLang="zh-TW" sz="3600" b="1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3600" b="1">
                <a:latin typeface="標楷體" pitchFamily="65" charset="-120"/>
                <a:ea typeface="標楷體" pitchFamily="65" charset="-120"/>
              </a:rPr>
              <a:t>二、</a:t>
            </a:r>
            <a:r>
              <a:rPr lang="zh-TW" altLang="en-US" sz="3600" b="1">
                <a:latin typeface="標楷體" pitchFamily="65" charset="-120"/>
                <a:ea typeface="標楷體" pitchFamily="65" charset="-120"/>
                <a:hlinkClick r:id="rId4" action="ppaction://hlinksldjump"/>
              </a:rPr>
              <a:t>作者介紹</a:t>
            </a:r>
            <a:endParaRPr lang="en-US" altLang="zh-TW" sz="3600" b="1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3600" b="1">
                <a:latin typeface="標楷體" pitchFamily="65" charset="-120"/>
                <a:ea typeface="標楷體" pitchFamily="65" charset="-120"/>
              </a:rPr>
              <a:t>三、</a:t>
            </a:r>
            <a:r>
              <a:rPr lang="zh-TW" altLang="en-US" sz="3600" b="1">
                <a:latin typeface="標楷體" pitchFamily="65" charset="-120"/>
                <a:ea typeface="標楷體" pitchFamily="65" charset="-120"/>
                <a:hlinkClick r:id="rId5" action="ppaction://hlinksldjump"/>
              </a:rPr>
              <a:t>課文</a:t>
            </a:r>
            <a:endParaRPr lang="en-US" altLang="zh-TW" sz="3600" b="1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3600" b="1">
                <a:latin typeface="標楷體" pitchFamily="65" charset="-120"/>
                <a:ea typeface="標楷體" pitchFamily="65" charset="-120"/>
              </a:rPr>
              <a:t>四、</a:t>
            </a:r>
            <a:r>
              <a:rPr lang="zh-TW" altLang="en-US" sz="3600" b="1">
                <a:latin typeface="標楷體" pitchFamily="65" charset="-120"/>
                <a:ea typeface="標楷體" pitchFamily="65" charset="-120"/>
                <a:hlinkClick r:id="rId6" action="ppaction://hlinksldjump"/>
              </a:rPr>
              <a:t>結構表</a:t>
            </a:r>
            <a:endParaRPr lang="zh-TW" altLang="en-US" sz="3600" b="1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3600" b="1">
                <a:latin typeface="標楷體" pitchFamily="65" charset="-120"/>
                <a:ea typeface="標楷體" pitchFamily="65" charset="-120"/>
              </a:rPr>
              <a:t>五、</a:t>
            </a:r>
            <a:r>
              <a:rPr lang="zh-TW" altLang="en-US" sz="3600" b="1">
                <a:latin typeface="標楷體" pitchFamily="65" charset="-120"/>
                <a:ea typeface="標楷體" pitchFamily="65" charset="-120"/>
                <a:hlinkClick r:id="rId7" action="ppaction://hlinksldjump"/>
              </a:rPr>
              <a:t>課文賞析</a:t>
            </a:r>
            <a:endParaRPr lang="zh-TW" altLang="en-US" sz="3600" b="1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3600" b="1">
                <a:latin typeface="標楷體" pitchFamily="65" charset="-120"/>
                <a:ea typeface="標楷體" pitchFamily="65" charset="-120"/>
              </a:rPr>
              <a:t>六、</a:t>
            </a:r>
            <a:r>
              <a:rPr lang="zh-TW" altLang="en-US" sz="3600" b="1">
                <a:latin typeface="標楷體" pitchFamily="65" charset="-120"/>
                <a:ea typeface="標楷體" pitchFamily="65" charset="-120"/>
                <a:hlinkClick r:id="rId8" action="ppaction://hlinksldjump"/>
              </a:rPr>
              <a:t>問題討論</a:t>
            </a:r>
            <a:endParaRPr lang="zh-TW" altLang="en-US" sz="3600" b="1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3600" b="1">
                <a:latin typeface="標楷體" pitchFamily="65" charset="-120"/>
                <a:ea typeface="標楷體" pitchFamily="65" charset="-120"/>
              </a:rPr>
              <a:t>七、</a:t>
            </a:r>
            <a:r>
              <a:rPr lang="zh-TW" altLang="en-US" sz="3600" b="1">
                <a:latin typeface="標楷體" pitchFamily="65" charset="-120"/>
                <a:ea typeface="標楷體" pitchFamily="65" charset="-120"/>
                <a:hlinkClick r:id="rId9" action="ppaction://hlinksldjump"/>
              </a:rPr>
              <a:t>應用練習</a:t>
            </a:r>
            <a:endParaRPr lang="zh-TW" altLang="en-US" sz="3600" b="1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3600" b="1">
                <a:latin typeface="標楷體" pitchFamily="65" charset="-120"/>
                <a:ea typeface="標楷體" pitchFamily="65" charset="-120"/>
              </a:rPr>
              <a:t>八、</a:t>
            </a:r>
            <a:r>
              <a:rPr lang="zh-TW" altLang="en-US" sz="3600" b="1">
                <a:latin typeface="標楷體" pitchFamily="65" charset="-120"/>
                <a:ea typeface="標楷體" pitchFamily="65" charset="-120"/>
                <a:hlinkClick r:id="rId10" action="ppaction://hlinksldjump"/>
              </a:rPr>
              <a:t>統測精選</a:t>
            </a:r>
            <a:endParaRPr lang="en-US" altLang="zh-TW" sz="3600" b="1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3600" b="1">
                <a:latin typeface="標楷體" pitchFamily="65" charset="-120"/>
                <a:ea typeface="標楷體" pitchFamily="65" charset="-120"/>
              </a:rPr>
              <a:t>九、</a:t>
            </a:r>
            <a:r>
              <a:rPr lang="zh-TW" altLang="en-US" sz="3600" b="1">
                <a:latin typeface="標楷體" pitchFamily="65" charset="-120"/>
                <a:ea typeface="標楷體" pitchFamily="65" charset="-120"/>
                <a:hlinkClick r:id="rId11" action="ppaction://hlinksldjump"/>
              </a:rPr>
              <a:t>延伸閱讀</a:t>
            </a:r>
            <a:endParaRPr lang="zh-TW" altLang="en-US" sz="3600" b="1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3600" b="1">
                <a:latin typeface="標楷體" pitchFamily="65" charset="-120"/>
                <a:ea typeface="標楷體" pitchFamily="65" charset="-120"/>
              </a:rPr>
              <a:t>十、</a:t>
            </a:r>
            <a:r>
              <a:rPr lang="zh-TW" altLang="en-US" sz="3600" b="1">
                <a:latin typeface="標楷體" pitchFamily="65" charset="-120"/>
                <a:ea typeface="標楷體" pitchFamily="65" charset="-120"/>
                <a:hlinkClick r:id="rId12" action="ppaction://hlinksldjump"/>
              </a:rPr>
              <a:t>網路資源</a:t>
            </a:r>
            <a:endParaRPr lang="zh-TW" altLang="en-US" sz="3600" b="1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1747" name="直排標題 3"/>
          <p:cNvSpPr txBox="1">
            <a:spLocks/>
          </p:cNvSpPr>
          <p:nvPr/>
        </p:nvSpPr>
        <p:spPr bwMode="auto">
          <a:xfrm>
            <a:off x="7945438" y="274638"/>
            <a:ext cx="1090612" cy="585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latin typeface="標楷體" pitchFamily="65" charset="-120"/>
                <a:ea typeface="標楷體" pitchFamily="65" charset="-120"/>
              </a:rPr>
              <a:t>目錄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副標題 6"/>
          <p:cNvSpPr>
            <a:spLocks/>
          </p:cNvSpPr>
          <p:nvPr/>
        </p:nvSpPr>
        <p:spPr bwMode="auto">
          <a:xfrm>
            <a:off x="1692275" y="2205038"/>
            <a:ext cx="5545138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buFontTx/>
              <a:buNone/>
            </a:pPr>
            <a:r>
              <a:rPr lang="zh-TW" altLang="en-US" sz="58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一、文章題解</a:t>
            </a:r>
          </a:p>
        </p:txBody>
      </p:sp>
      <p:pic>
        <p:nvPicPr>
          <p:cNvPr id="32771" name="Picture 5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內容版面配置區 2"/>
          <p:cNvSpPr>
            <a:spLocks noGrp="1"/>
          </p:cNvSpPr>
          <p:nvPr>
            <p:ph idx="4294967295"/>
          </p:nvPr>
        </p:nvSpPr>
        <p:spPr>
          <a:xfrm>
            <a:off x="395288" y="836613"/>
            <a:ext cx="8675687" cy="4525962"/>
          </a:xfrm>
        </p:spPr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　　本文選自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歐陽文忠公集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，屬雜記類　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古文。醉翁亭　位於今安徽省滁　州市，為宋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琅　邪　山　琅邪寺和尚智僊　所建。宋仁宗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慶曆五年（西元一○四五年），歐陽脩因支持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政治改革主張，得罪守舊派人士，而被貶為滁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州知州。公務之暇　，他率眾出遊，放情於山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水詩酒，翌　年　寫下此文。</a:t>
            </a:r>
          </a:p>
        </p:txBody>
      </p:sp>
      <p:sp>
        <p:nvSpPr>
          <p:cNvPr id="33795" name="標題 1"/>
          <p:cNvSpPr>
            <a:spLocks/>
          </p:cNvSpPr>
          <p:nvPr/>
        </p:nvSpPr>
        <p:spPr bwMode="auto">
          <a:xfrm>
            <a:off x="395288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文章題解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-1</a:t>
            </a:r>
          </a:p>
        </p:txBody>
      </p:sp>
      <p:pic>
        <p:nvPicPr>
          <p:cNvPr id="33796" name="Picture 10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0" y="5170488"/>
            <a:ext cx="269875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797" name="Group 37"/>
          <p:cNvGrpSpPr>
            <a:grpSpLocks/>
          </p:cNvGrpSpPr>
          <p:nvPr/>
        </p:nvGrpSpPr>
        <p:grpSpPr bwMode="auto">
          <a:xfrm>
            <a:off x="6156325" y="1700213"/>
            <a:ext cx="433388" cy="431800"/>
            <a:chOff x="3878" y="1071"/>
            <a:chExt cx="273" cy="272"/>
          </a:xfrm>
        </p:grpSpPr>
        <p:sp>
          <p:nvSpPr>
            <p:cNvPr id="33815" name="Text Box 8"/>
            <p:cNvSpPr txBox="1">
              <a:spLocks noChangeArrowheads="1"/>
            </p:cNvSpPr>
            <p:nvPr/>
          </p:nvSpPr>
          <p:spPr bwMode="auto">
            <a:xfrm>
              <a:off x="3878" y="1071"/>
              <a:ext cx="231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latin typeface="Arial" charset="0"/>
                  <a:ea typeface="標楷體" pitchFamily="65" charset="-120"/>
                </a:rPr>
                <a:t>ㄔㄨ</a:t>
              </a:r>
            </a:p>
          </p:txBody>
        </p:sp>
        <p:pic>
          <p:nvPicPr>
            <p:cNvPr id="33816" name="Picture 14" descr="黑-二聲-小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5" y="1117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798" name="Group 17"/>
          <p:cNvGrpSpPr>
            <a:grpSpLocks/>
          </p:cNvGrpSpPr>
          <p:nvPr/>
        </p:nvGrpSpPr>
        <p:grpSpPr bwMode="auto">
          <a:xfrm>
            <a:off x="827088" y="2420938"/>
            <a:ext cx="433387" cy="431800"/>
            <a:chOff x="793" y="2795"/>
            <a:chExt cx="273" cy="272"/>
          </a:xfrm>
        </p:grpSpPr>
        <p:sp>
          <p:nvSpPr>
            <p:cNvPr id="33813" name="Text Box 18"/>
            <p:cNvSpPr txBox="1">
              <a:spLocks noChangeArrowheads="1"/>
            </p:cNvSpPr>
            <p:nvPr/>
          </p:nvSpPr>
          <p:spPr bwMode="auto">
            <a:xfrm>
              <a:off x="793" y="2795"/>
              <a:ext cx="231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latin typeface="Arial" charset="0"/>
                  <a:ea typeface="標楷體" pitchFamily="65" charset="-120"/>
                </a:rPr>
                <a:t>ㄌㄤ</a:t>
              </a:r>
            </a:p>
          </p:txBody>
        </p:sp>
        <p:pic>
          <p:nvPicPr>
            <p:cNvPr id="33814" name="Picture 19" descr="黑-二聲-小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" y="2886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799" name="Group 36"/>
          <p:cNvGrpSpPr>
            <a:grpSpLocks/>
          </p:cNvGrpSpPr>
          <p:nvPr/>
        </p:nvGrpSpPr>
        <p:grpSpPr bwMode="auto">
          <a:xfrm>
            <a:off x="1690688" y="2420938"/>
            <a:ext cx="433387" cy="431800"/>
            <a:chOff x="1065" y="1525"/>
            <a:chExt cx="273" cy="272"/>
          </a:xfrm>
        </p:grpSpPr>
        <p:sp>
          <p:nvSpPr>
            <p:cNvPr id="33811" name="Text Box 21"/>
            <p:cNvSpPr txBox="1">
              <a:spLocks noChangeArrowheads="1"/>
            </p:cNvSpPr>
            <p:nvPr/>
          </p:nvSpPr>
          <p:spPr bwMode="auto">
            <a:xfrm>
              <a:off x="1065" y="1525"/>
              <a:ext cx="231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latin typeface="Arial" charset="0"/>
                  <a:ea typeface="標楷體" pitchFamily="65" charset="-120"/>
                </a:rPr>
                <a:t>ㄧㄝ</a:t>
              </a:r>
            </a:p>
          </p:txBody>
        </p:sp>
        <p:pic>
          <p:nvPicPr>
            <p:cNvPr id="33812" name="Picture 22" descr="黑-二聲-小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2" y="1570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800" name="Group 26"/>
          <p:cNvGrpSpPr>
            <a:grpSpLocks/>
          </p:cNvGrpSpPr>
          <p:nvPr/>
        </p:nvGrpSpPr>
        <p:grpSpPr bwMode="auto">
          <a:xfrm>
            <a:off x="3778250" y="4292600"/>
            <a:ext cx="433388" cy="576263"/>
            <a:chOff x="2381" y="2523"/>
            <a:chExt cx="273" cy="363"/>
          </a:xfrm>
        </p:grpSpPr>
        <p:sp>
          <p:nvSpPr>
            <p:cNvPr id="33809" name="Text Box 24"/>
            <p:cNvSpPr txBox="1">
              <a:spLocks noChangeArrowheads="1"/>
            </p:cNvSpPr>
            <p:nvPr/>
          </p:nvSpPr>
          <p:spPr bwMode="auto">
            <a:xfrm>
              <a:off x="2381" y="2523"/>
              <a:ext cx="231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latin typeface="Arial" charset="0"/>
                  <a:ea typeface="標楷體" pitchFamily="65" charset="-120"/>
                </a:rPr>
                <a:t>ㄒㄧㄚ</a:t>
              </a:r>
            </a:p>
          </p:txBody>
        </p:sp>
        <p:pic>
          <p:nvPicPr>
            <p:cNvPr id="33810" name="Picture 25" descr="黑-二聲-小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8" y="2659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801" name="Group 29"/>
          <p:cNvGrpSpPr>
            <a:grpSpLocks/>
          </p:cNvGrpSpPr>
          <p:nvPr/>
        </p:nvGrpSpPr>
        <p:grpSpPr bwMode="auto">
          <a:xfrm>
            <a:off x="2484438" y="5170488"/>
            <a:ext cx="433387" cy="274637"/>
            <a:chOff x="1564" y="2976"/>
            <a:chExt cx="273" cy="173"/>
          </a:xfrm>
        </p:grpSpPr>
        <p:sp>
          <p:nvSpPr>
            <p:cNvPr id="33807" name="Text Box 27"/>
            <p:cNvSpPr txBox="1">
              <a:spLocks noChangeArrowheads="1"/>
            </p:cNvSpPr>
            <p:nvPr/>
          </p:nvSpPr>
          <p:spPr bwMode="auto">
            <a:xfrm>
              <a:off x="1564" y="2976"/>
              <a:ext cx="22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latin typeface="Arial" charset="0"/>
                  <a:ea typeface="標楷體" pitchFamily="65" charset="-120"/>
                </a:rPr>
                <a:t>一</a:t>
              </a:r>
            </a:p>
          </p:txBody>
        </p:sp>
        <p:pic>
          <p:nvPicPr>
            <p:cNvPr id="33808" name="Picture 28" descr="黑-四聲-小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1" y="2976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802" name="Text Box 30"/>
          <p:cNvSpPr txBox="1">
            <a:spLocks noChangeArrowheads="1"/>
          </p:cNvSpPr>
          <p:nvPr/>
        </p:nvSpPr>
        <p:spPr bwMode="auto">
          <a:xfrm>
            <a:off x="5795963" y="2276475"/>
            <a:ext cx="36671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200" b="1">
                <a:latin typeface="Arial" charset="0"/>
                <a:ea typeface="標楷體" pitchFamily="65" charset="-120"/>
              </a:rPr>
              <a:t>ㄒㄧㄢ</a:t>
            </a:r>
          </a:p>
        </p:txBody>
      </p:sp>
      <p:pic>
        <p:nvPicPr>
          <p:cNvPr id="33803" name="Picture 10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938" y="1104900"/>
            <a:ext cx="269875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4" name="Picture 10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338" y="2493963"/>
            <a:ext cx="269875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5" name="Picture 10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773238"/>
            <a:ext cx="269875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6" name="Picture 35" descr="下一頁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內容版面配置區 2"/>
          <p:cNvSpPr>
            <a:spLocks noGrp="1"/>
          </p:cNvSpPr>
          <p:nvPr>
            <p:ph idx="4294967295"/>
          </p:nvPr>
        </p:nvSpPr>
        <p:spPr>
          <a:xfrm>
            <a:off x="611188" y="765175"/>
            <a:ext cx="8229600" cy="4525963"/>
          </a:xfrm>
        </p:spPr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　　本文雖是為亭作記，然而焦點既不在「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亭」，也不在「醉翁」，而是以「樂」字為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貫串全文的主軸　。作者藉著對山水之美與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宴遊之樂的描寫，含蓄委婉的表現以順處逆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的心境，並側面反映自己在滁州的治績，抒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發與民同樂的政治理想。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endParaRPr lang="zh-TW" altLang="en-US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4819" name="標題 1"/>
          <p:cNvSpPr>
            <a:spLocks/>
          </p:cNvSpPr>
          <p:nvPr/>
        </p:nvSpPr>
        <p:spPr bwMode="auto">
          <a:xfrm>
            <a:off x="395288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文章題解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-2</a:t>
            </a:r>
          </a:p>
        </p:txBody>
      </p:sp>
      <p:pic>
        <p:nvPicPr>
          <p:cNvPr id="34820" name="Picture 10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425" y="2420938"/>
            <a:ext cx="269875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8" descr="下一頁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內容版面配置區 2"/>
          <p:cNvSpPr>
            <a:spLocks noGrp="1"/>
          </p:cNvSpPr>
          <p:nvPr>
            <p:ph idx="4294967295"/>
          </p:nvPr>
        </p:nvSpPr>
        <p:spPr>
          <a:xfrm>
            <a:off x="250825" y="620713"/>
            <a:ext cx="8893175" cy="5545137"/>
          </a:xfrm>
        </p:spPr>
        <p:txBody>
          <a:bodyPr wrap="none"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altLang="zh-TW" b="1" smtClean="0">
                <a:solidFill>
                  <a:srgbClr val="0000FF"/>
                </a:solidFill>
                <a:ea typeface="標楷體" pitchFamily="65" charset="-120"/>
              </a:rPr>
              <a:t>◆</a:t>
            </a:r>
            <a:r>
              <a:rPr lang="zh-TW" altLang="en-US" b="1" smtClean="0">
                <a:solidFill>
                  <a:srgbClr val="0000FF"/>
                </a:solidFill>
                <a:ea typeface="標楷體" pitchFamily="65" charset="-120"/>
              </a:rPr>
              <a:t>寫作背景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　　慶曆五年，歐陽脩上書仁宗，請求重新起用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范仲淹等人，上書未被採納，反倒激怒了反對派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，此時恰巧發生「歐陽脩外甥女張氏案」，歐陽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脩便在楊日嚴精心設計下，被誣陷與張女有曖昧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關係。八月，歐陽脩受到「落龍圖閣直學士，罷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都轉運按察使，降知制誥　，知滁州」的懲戒。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貶達滁州後，歐陽脩做了當地太守，勤政愛民，</a:t>
            </a:r>
          </a:p>
        </p:txBody>
      </p:sp>
      <p:sp>
        <p:nvSpPr>
          <p:cNvPr id="35843" name="標題 1"/>
          <p:cNvSpPr>
            <a:spLocks/>
          </p:cNvSpPr>
          <p:nvPr/>
        </p:nvSpPr>
        <p:spPr bwMode="auto">
          <a:xfrm>
            <a:off x="395288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文章題解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-3</a:t>
            </a:r>
          </a:p>
        </p:txBody>
      </p:sp>
      <p:pic>
        <p:nvPicPr>
          <p:cNvPr id="35844" name="Picture 10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845" name="Group 19"/>
          <p:cNvGrpSpPr>
            <a:grpSpLocks/>
          </p:cNvGrpSpPr>
          <p:nvPr/>
        </p:nvGrpSpPr>
        <p:grpSpPr bwMode="auto">
          <a:xfrm>
            <a:off x="4781550" y="4868863"/>
            <a:ext cx="438150" cy="431800"/>
            <a:chOff x="5008" y="3475"/>
            <a:chExt cx="276" cy="272"/>
          </a:xfrm>
        </p:grpSpPr>
        <p:sp>
          <p:nvSpPr>
            <p:cNvPr id="35846" name="Text Box 20"/>
            <p:cNvSpPr txBox="1">
              <a:spLocks noChangeArrowheads="1"/>
            </p:cNvSpPr>
            <p:nvPr/>
          </p:nvSpPr>
          <p:spPr bwMode="auto">
            <a:xfrm>
              <a:off x="5008" y="3475"/>
              <a:ext cx="231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solidFill>
                    <a:srgbClr val="0099FF"/>
                  </a:solidFill>
                  <a:latin typeface="Arial" charset="0"/>
                  <a:ea typeface="標楷體" pitchFamily="65" charset="-120"/>
                </a:rPr>
                <a:t>ㄍㄠ</a:t>
              </a:r>
            </a:p>
          </p:txBody>
        </p:sp>
        <p:pic>
          <p:nvPicPr>
            <p:cNvPr id="35847" name="Picture 21" descr="四聲-小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" y="3566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內容版面配置區 2"/>
          <p:cNvSpPr>
            <a:spLocks noGrp="1"/>
          </p:cNvSpPr>
          <p:nvPr>
            <p:ph idx="4294967295"/>
          </p:nvPr>
        </p:nvSpPr>
        <p:spPr>
          <a:xfrm>
            <a:off x="179388" y="908050"/>
            <a:ext cx="8820150" cy="4525963"/>
          </a:xfrm>
        </p:spPr>
        <p:txBody>
          <a:bodyPr wrap="none"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很得愛戴。琅邪山的智僊和尚蓋了一座亭子，請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他命名，他便為亭子取名醉翁亭。公務之餘，徜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徉於山水之間，寫了不少的詩文。此篇便是寫山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水之樂、宴酣之樂、與民同樂之樂，隱約呈現他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mtClean="0">
                <a:ea typeface="標楷體" pitchFamily="65" charset="-120"/>
              </a:rPr>
              <a:t>為政有成，並流露民胞物與的情懷。</a:t>
            </a:r>
          </a:p>
        </p:txBody>
      </p:sp>
      <p:sp>
        <p:nvSpPr>
          <p:cNvPr id="36867" name="標題 1"/>
          <p:cNvSpPr>
            <a:spLocks/>
          </p:cNvSpPr>
          <p:nvPr/>
        </p:nvSpPr>
        <p:spPr bwMode="auto">
          <a:xfrm>
            <a:off x="395288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文章題解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-4</a:t>
            </a:r>
          </a:p>
        </p:txBody>
      </p:sp>
      <p:pic>
        <p:nvPicPr>
          <p:cNvPr id="36868" name="Picture 5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散文   </a:t>
            </a:r>
            <a:r>
              <a:rPr lang="en-US" altLang="zh-TW" b="1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b="1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先秦名著</a:t>
            </a:r>
            <a:endParaRPr lang="zh-TW" altLang="en-US" smtClean="0"/>
          </a:p>
        </p:txBody>
      </p:sp>
      <p:sp>
        <p:nvSpPr>
          <p:cNvPr id="17411" name="文字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zh-TW" altLang="en-US" sz="3200" b="1" smtClean="0">
                <a:latin typeface="標楷體" pitchFamily="65" charset="-120"/>
                <a:ea typeface="標楷體" pitchFamily="65" charset="-120"/>
              </a:rPr>
              <a:t>尚書</a:t>
            </a:r>
            <a:r>
              <a:rPr lang="en-US" altLang="zh-TW" sz="3200" b="1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3200" b="1" smtClean="0">
                <a:latin typeface="標楷體" pitchFamily="65" charset="-120"/>
                <a:ea typeface="標楷體" pitchFamily="65" charset="-120"/>
              </a:rPr>
              <a:t>散文之祖</a:t>
            </a:r>
            <a:endParaRPr lang="en-US" altLang="zh-TW" sz="3200" b="1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sz="3200" b="1" smtClean="0">
                <a:latin typeface="標楷體" pitchFamily="65" charset="-120"/>
                <a:ea typeface="標楷體" pitchFamily="65" charset="-120"/>
              </a:rPr>
              <a:t>諸子</a:t>
            </a:r>
            <a:r>
              <a:rPr lang="en-US" altLang="zh-TW" sz="3200" b="1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3200" b="1" smtClean="0">
                <a:latin typeface="標楷體" pitchFamily="65" charset="-120"/>
                <a:ea typeface="標楷體" pitchFamily="65" charset="-120"/>
              </a:rPr>
              <a:t>論孟、荀子、莊子、韓非子</a:t>
            </a:r>
            <a:endParaRPr lang="en-US" altLang="zh-TW" sz="3200" b="1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sz="3200" b="1" smtClean="0">
                <a:latin typeface="標楷體" pitchFamily="65" charset="-120"/>
                <a:ea typeface="標楷體" pitchFamily="65" charset="-120"/>
              </a:rPr>
              <a:t>左傳</a:t>
            </a:r>
            <a:r>
              <a:rPr lang="en-US" altLang="zh-TW" sz="3200" b="1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32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燭之武退秦師</a:t>
            </a:r>
            <a:endParaRPr lang="en-US" altLang="zh-TW" sz="3200" b="1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sz="3200" b="1" smtClean="0">
                <a:latin typeface="標楷體" pitchFamily="65" charset="-120"/>
                <a:ea typeface="標楷體" pitchFamily="65" charset="-120"/>
              </a:rPr>
              <a:t>國語</a:t>
            </a:r>
            <a:endParaRPr lang="en-US" altLang="zh-TW" sz="3200" b="1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sz="3200" b="1" smtClean="0">
                <a:latin typeface="標楷體" pitchFamily="65" charset="-120"/>
                <a:ea typeface="標楷體" pitchFamily="65" charset="-120"/>
              </a:rPr>
              <a:t>戰國策</a:t>
            </a:r>
            <a:r>
              <a:rPr lang="en-US" altLang="zh-TW" sz="3200" b="1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32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馮諼客孟嘗君</a:t>
            </a:r>
            <a:r>
              <a:rPr lang="en-US" altLang="zh-TW" sz="3200" b="1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200" b="1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3200" b="1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3200" b="1" smtClean="0">
                <a:latin typeface="標楷體" pitchFamily="65" charset="-120"/>
                <a:ea typeface="標楷體" pitchFamily="65" charset="-120"/>
              </a:rPr>
            </a:br>
            <a:endParaRPr lang="zh-TW" altLang="en-US" sz="3200" smtClean="0"/>
          </a:p>
        </p:txBody>
      </p:sp>
    </p:spTree>
    <p:extLst>
      <p:ext uri="{BB962C8B-B14F-4D97-AF65-F5344CB8AC3E}">
        <p14:creationId xmlns:p14="http://schemas.microsoft.com/office/powerpoint/2010/main" val="391072813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5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直排文字版面配置區 4"/>
          <p:cNvSpPr>
            <a:spLocks/>
          </p:cNvSpPr>
          <p:nvPr/>
        </p:nvSpPr>
        <p:spPr bwMode="auto">
          <a:xfrm>
            <a:off x="323850" y="836613"/>
            <a:ext cx="860425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r>
              <a:rPr kumimoji="0" lang="zh-TW" altLang="en-US" b="1">
                <a:ea typeface="標楷體" pitchFamily="65" charset="-120"/>
              </a:rPr>
              <a:t>雜記類</a:t>
            </a:r>
            <a:r>
              <a:rPr kumimoji="0" lang="zh-TW" altLang="en-US">
                <a:ea typeface="標楷體" pitchFamily="65" charset="-120"/>
              </a:rPr>
              <a:t>：文章以敘事、記事為主</a:t>
            </a:r>
            <a:r>
              <a:rPr kumimoji="0" lang="zh-TW" altLang="en-US"/>
              <a:t>，</a:t>
            </a:r>
            <a:r>
              <a:rPr kumimoji="0" lang="zh-TW" altLang="en-US">
                <a:ea typeface="標楷體" pitchFamily="65" charset="-120"/>
              </a:rPr>
              <a:t>大體可分為四類：臺閣名勝記、山水遊記、圖畫器物記、人事雜記。本文屬臺閣名勝記。</a:t>
            </a:r>
          </a:p>
        </p:txBody>
      </p:sp>
      <p:pic>
        <p:nvPicPr>
          <p:cNvPr id="37892" name="Picture 6" descr="下ICON-回題解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6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直排文字版面配置區 4"/>
          <p:cNvSpPr>
            <a:spLocks/>
          </p:cNvSpPr>
          <p:nvPr/>
        </p:nvSpPr>
        <p:spPr bwMode="auto">
          <a:xfrm>
            <a:off x="395288" y="981075"/>
            <a:ext cx="8569325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zh-TW" altLang="en-US" sz="3000" b="1">
                <a:latin typeface="標楷體" pitchFamily="65" charset="-120"/>
                <a:ea typeface="標楷體" pitchFamily="65" charset="-120"/>
              </a:rPr>
              <a:t>醉翁亭</a:t>
            </a:r>
            <a:r>
              <a:rPr kumimoji="0" lang="zh-TW" altLang="en-US" sz="3000">
                <a:latin typeface="標楷體" pitchFamily="65" charset="-120"/>
                <a:ea typeface="標楷體" pitchFamily="65" charset="-120"/>
              </a:rPr>
              <a:t>：歐陽脩被貶到滁州後，每當公事閒暇之際，便上山和智僊和尚飲酒、縱談。為方便歐陽脩遊樂，智僊特在途中山道旁建了一座亭子，歐陽脩作</a:t>
            </a:r>
            <a:r>
              <a:rPr kumimoji="0" lang="en-US" altLang="zh-TW" sz="3000">
                <a:latin typeface="標楷體" pitchFamily="65" charset="-120"/>
                <a:ea typeface="標楷體" pitchFamily="65" charset="-120"/>
              </a:rPr>
              <a:t>〈</a:t>
            </a:r>
            <a:r>
              <a:rPr kumimoji="0" lang="zh-TW" altLang="en-US" sz="3000">
                <a:latin typeface="標楷體" pitchFamily="65" charset="-120"/>
                <a:ea typeface="標楷體" pitchFamily="65" charset="-120"/>
              </a:rPr>
              <a:t>醉翁亭記</a:t>
            </a:r>
            <a:r>
              <a:rPr kumimoji="0" lang="en-US" altLang="zh-TW" sz="3000">
                <a:latin typeface="標楷體" pitchFamily="65" charset="-120"/>
                <a:ea typeface="標楷體" pitchFamily="65" charset="-120"/>
              </a:rPr>
              <a:t>〉</a:t>
            </a:r>
            <a:r>
              <a:rPr kumimoji="0" lang="zh-TW" altLang="en-US" sz="3000">
                <a:latin typeface="標楷體" pitchFamily="65" charset="-120"/>
                <a:ea typeface="標楷體" pitchFamily="65" charset="-120"/>
              </a:rPr>
              <a:t>以描述，醉翁亭因此聞名。此後他常在此飲酒、辦公，所以後人說他：「為政風流樂歲豐，每將公事了亭中。」</a:t>
            </a:r>
            <a:r>
              <a:rPr kumimoji="0" lang="en-US" altLang="zh-TW" sz="3000">
                <a:latin typeface="標楷體" pitchFamily="65" charset="-120"/>
                <a:ea typeface="標楷體" pitchFamily="65" charset="-120"/>
              </a:rPr>
              <a:t>〈</a:t>
            </a:r>
            <a:r>
              <a:rPr kumimoji="0" lang="zh-TW" altLang="en-US" sz="3000">
                <a:latin typeface="標楷體" pitchFamily="65" charset="-120"/>
                <a:ea typeface="標楷體" pitchFamily="65" charset="-120"/>
              </a:rPr>
              <a:t>醉翁亭記</a:t>
            </a:r>
            <a:r>
              <a:rPr kumimoji="0" lang="en-US" altLang="zh-TW" sz="3000">
                <a:latin typeface="標楷體" pitchFamily="65" charset="-120"/>
                <a:ea typeface="標楷體" pitchFamily="65" charset="-120"/>
              </a:rPr>
              <a:t>〉</a:t>
            </a:r>
            <a:r>
              <a:rPr kumimoji="0" lang="zh-TW" altLang="en-US" sz="3000">
                <a:latin typeface="標楷體" pitchFamily="65" charset="-120"/>
                <a:ea typeface="標楷體" pitchFamily="65" charset="-120"/>
              </a:rPr>
              <a:t>作於仁宗慶曆六年，醉翁亭裡此記的碑初刻於慶曆八年，因刻得較淺而漸漸磨損，因此在哲宗元祐六年時，滁州知州請蘇軾重書，此即「歐文蘇字」碑，文革時被毀，今有複製品。</a:t>
            </a:r>
          </a:p>
        </p:txBody>
      </p:sp>
      <p:pic>
        <p:nvPicPr>
          <p:cNvPr id="38916" name="Picture 7" descr="下ICON-回題解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直排文字版面配置區 4"/>
          <p:cNvSpPr>
            <a:spLocks/>
          </p:cNvSpPr>
          <p:nvPr/>
        </p:nvSpPr>
        <p:spPr bwMode="auto">
          <a:xfrm>
            <a:off x="468313" y="836613"/>
            <a:ext cx="8280400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</a:pPr>
            <a:r>
              <a:rPr kumimoji="0" lang="zh-TW" altLang="en-US" b="1">
                <a:latin typeface="標楷體" pitchFamily="65" charset="-120"/>
                <a:ea typeface="標楷體" pitchFamily="65" charset="-120"/>
              </a:rPr>
              <a:t>琅邪山</a:t>
            </a: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：琅邪山古稱摩陀嶺，位於安徽省滁州巿西南五公里處。琅邪山有眾多的名勝古蹟，據史書記載，琅邪名勝是唐大曆年間刺史李幼卿開始開發的。其後，唐、宋著名文士相繼出守滁州，進一步開發山川名勝，尤其是宋代歐陽脩謫知滁州，寫下名篇</a:t>
            </a:r>
            <a:r>
              <a:rPr kumimoji="0" lang="en-US" altLang="zh-TW">
                <a:latin typeface="標楷體" pitchFamily="65" charset="-120"/>
                <a:ea typeface="標楷體" pitchFamily="65" charset="-120"/>
              </a:rPr>
              <a:t>〈</a:t>
            </a: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醉翁亭記</a:t>
            </a:r>
            <a:r>
              <a:rPr kumimoji="0" lang="en-US" altLang="zh-TW">
                <a:latin typeface="標楷體" pitchFamily="65" charset="-120"/>
                <a:ea typeface="標楷體" pitchFamily="65" charset="-120"/>
              </a:rPr>
              <a:t>〉</a:t>
            </a: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、</a:t>
            </a:r>
            <a:r>
              <a:rPr kumimoji="0" lang="en-US" altLang="zh-TW">
                <a:latin typeface="標楷體" pitchFamily="65" charset="-120"/>
                <a:ea typeface="標楷體" pitchFamily="65" charset="-120"/>
              </a:rPr>
              <a:t>〈</a:t>
            </a: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豐樂亭記</a:t>
            </a:r>
            <a:r>
              <a:rPr kumimoji="0" lang="en-US" altLang="zh-TW">
                <a:latin typeface="標楷體" pitchFamily="65" charset="-120"/>
                <a:ea typeface="標楷體" pitchFamily="65" charset="-120"/>
              </a:rPr>
              <a:t>〉</a:t>
            </a: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，「滁之山水得歐公之文而愈光」（曾鞏），遂使琅邪山聲名日隆。</a:t>
            </a:r>
          </a:p>
        </p:txBody>
      </p:sp>
      <p:pic>
        <p:nvPicPr>
          <p:cNvPr id="39940" name="Picture 6" descr="下ICON-回題解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8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直排文字版面配置區 4"/>
          <p:cNvSpPr>
            <a:spLocks/>
          </p:cNvSpPr>
          <p:nvPr/>
        </p:nvSpPr>
        <p:spPr bwMode="auto">
          <a:xfrm>
            <a:off x="684213" y="981075"/>
            <a:ext cx="771525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r>
              <a:rPr kumimoji="0" lang="zh-TW" altLang="en-US" b="1">
                <a:ea typeface="標楷體" pitchFamily="65" charset="-120"/>
              </a:rPr>
              <a:t>翌年</a:t>
            </a:r>
            <a:r>
              <a:rPr kumimoji="0" lang="zh-TW" altLang="en-US">
                <a:ea typeface="標楷體" pitchFamily="65" charset="-120"/>
              </a:rPr>
              <a:t>：次年。</a:t>
            </a:r>
          </a:p>
          <a:p>
            <a:endParaRPr kumimoji="0" lang="zh-TW" altLang="en-US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0964" name="Picture 9" descr="下ICON-回題解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5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直排文字版面配置區 4"/>
          <p:cNvSpPr>
            <a:spLocks/>
          </p:cNvSpPr>
          <p:nvPr/>
        </p:nvSpPr>
        <p:spPr bwMode="auto">
          <a:xfrm>
            <a:off x="468313" y="908050"/>
            <a:ext cx="8424862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</a:pPr>
            <a:r>
              <a:rPr kumimoji="0" lang="zh-TW" altLang="en-US" b="1">
                <a:ea typeface="標楷體" pitchFamily="65" charset="-120"/>
              </a:rPr>
              <a:t>以「樂」字為貫串全文的主軸</a:t>
            </a:r>
            <a:r>
              <a:rPr kumimoji="0" lang="zh-TW" altLang="en-US">
                <a:ea typeface="標楷體" pitchFamily="65" charset="-120"/>
              </a:rPr>
              <a:t>：寫作者領會到山水之樂、宴酣之樂、與民同樂之樂。</a:t>
            </a:r>
          </a:p>
          <a:p>
            <a:pPr>
              <a:lnSpc>
                <a:spcPct val="120000"/>
              </a:lnSpc>
            </a:pPr>
            <a:endParaRPr kumimoji="0" lang="zh-TW" altLang="en-US">
              <a:ea typeface="標楷體" pitchFamily="65" charset="-120"/>
            </a:endParaRPr>
          </a:p>
          <a:p>
            <a:pPr>
              <a:lnSpc>
                <a:spcPct val="120000"/>
              </a:lnSpc>
            </a:pPr>
            <a:endParaRPr kumimoji="0" lang="zh-TW" altLang="en-US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1988" name="Picture 6" descr="下ICON-回題解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zh-TW" altLang="en-US" sz="4400" b="1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43011" name="Text Box 5"/>
          <p:cNvSpPr txBox="1">
            <a:spLocks noChangeArrowheads="1"/>
          </p:cNvSpPr>
          <p:nvPr/>
        </p:nvSpPr>
        <p:spPr bwMode="auto">
          <a:xfrm>
            <a:off x="2051050" y="2206625"/>
            <a:ext cx="51133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6000" b="1">
                <a:latin typeface="Arial" charset="0"/>
                <a:ea typeface="標楷體" pitchFamily="65" charset="-120"/>
              </a:rPr>
              <a:t>二、作者介紹</a:t>
            </a:r>
          </a:p>
        </p:txBody>
      </p:sp>
      <p:pic>
        <p:nvPicPr>
          <p:cNvPr id="43012" name="Picture 6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內容版面配置區 2"/>
          <p:cNvSpPr>
            <a:spLocks noGrp="1"/>
          </p:cNvSpPr>
          <p:nvPr>
            <p:ph idx="4294967295"/>
          </p:nvPr>
        </p:nvSpPr>
        <p:spPr>
          <a:xfrm>
            <a:off x="323850" y="776288"/>
            <a:ext cx="8640763" cy="5245100"/>
          </a:xfrm>
        </p:spPr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　　歐陽脩，字永叔　，號醉翁　，晚號六一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居士　，北宋吉州廬陵（今江西省永豐縣）人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。生於真宗景德四年（西元一○○七年），卒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於神宗熙寧五年（西元一○七二年），年六十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六。</a:t>
            </a:r>
          </a:p>
        </p:txBody>
      </p:sp>
      <p:sp>
        <p:nvSpPr>
          <p:cNvPr id="44035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-1</a:t>
            </a:r>
          </a:p>
        </p:txBody>
      </p:sp>
      <p:pic>
        <p:nvPicPr>
          <p:cNvPr id="44036" name="Picture 1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063625"/>
            <a:ext cx="269875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14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788" y="1052513"/>
            <a:ext cx="269875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1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752600"/>
            <a:ext cx="269875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17" descr="下一頁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內容版面配置區 2"/>
          <p:cNvSpPr>
            <a:spLocks noGrp="1"/>
          </p:cNvSpPr>
          <p:nvPr>
            <p:ph idx="4294967295"/>
          </p:nvPr>
        </p:nvSpPr>
        <p:spPr>
          <a:xfrm>
            <a:off x="395288" y="765175"/>
            <a:ext cx="8640762" cy="5245100"/>
          </a:xfrm>
        </p:spPr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　　歐陽脩四歲喪父　，母親鄭氏獨力撫養並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親自授讀，常以蘆荻　畫地教其學字　。宋仁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宗天聖八年（西元一○三○年）進士及第後，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歷任地方和朝廷官職，支持韓琦、范仲淹等人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推行新政　，因耿介直言，屢遭貶謫，曾任滁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州、揚州（今江蘇省揚州市）、潁　州（今安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徽省阜　陽市）知州。晚年官至樞　密副使　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、參知政事　，後辭官退隱，卒諡文忠。</a:t>
            </a:r>
          </a:p>
        </p:txBody>
      </p:sp>
      <p:sp>
        <p:nvSpPr>
          <p:cNvPr id="45059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-2</a:t>
            </a:r>
          </a:p>
        </p:txBody>
      </p:sp>
      <p:pic>
        <p:nvPicPr>
          <p:cNvPr id="45060" name="Picture 1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1700213"/>
            <a:ext cx="269875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 Box 7"/>
          <p:cNvSpPr txBox="1">
            <a:spLocks noChangeArrowheads="1"/>
          </p:cNvSpPr>
          <p:nvPr/>
        </p:nvSpPr>
        <p:spPr bwMode="auto">
          <a:xfrm>
            <a:off x="6588125" y="5084763"/>
            <a:ext cx="366713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200" b="1">
                <a:latin typeface="Arial" charset="0"/>
                <a:ea typeface="標楷體" pitchFamily="65" charset="-120"/>
              </a:rPr>
              <a:t>ㄕㄨ</a:t>
            </a:r>
          </a:p>
        </p:txBody>
      </p:sp>
      <p:grpSp>
        <p:nvGrpSpPr>
          <p:cNvPr id="45062" name="Group 14"/>
          <p:cNvGrpSpPr>
            <a:grpSpLocks/>
          </p:cNvGrpSpPr>
          <p:nvPr/>
        </p:nvGrpSpPr>
        <p:grpSpPr bwMode="auto">
          <a:xfrm>
            <a:off x="1685925" y="5013325"/>
            <a:ext cx="438150" cy="503238"/>
            <a:chOff x="5416" y="2523"/>
            <a:chExt cx="276" cy="317"/>
          </a:xfrm>
        </p:grpSpPr>
        <p:sp>
          <p:nvSpPr>
            <p:cNvPr id="45074" name="Text Box 6"/>
            <p:cNvSpPr txBox="1">
              <a:spLocks noChangeArrowheads="1"/>
            </p:cNvSpPr>
            <p:nvPr/>
          </p:nvSpPr>
          <p:spPr bwMode="auto">
            <a:xfrm>
              <a:off x="5416" y="2523"/>
              <a:ext cx="231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latin typeface="Arial" charset="0"/>
                  <a:ea typeface="標楷體" pitchFamily="65" charset="-120"/>
                </a:rPr>
                <a:t>ㄈㄨ</a:t>
              </a:r>
            </a:p>
          </p:txBody>
        </p:sp>
        <p:pic>
          <p:nvPicPr>
            <p:cNvPr id="45075" name="Picture 9" descr="黑-四聲-小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6" y="2614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5063" name="Group 12"/>
          <p:cNvGrpSpPr>
            <a:grpSpLocks/>
          </p:cNvGrpSpPr>
          <p:nvPr/>
        </p:nvGrpSpPr>
        <p:grpSpPr bwMode="auto">
          <a:xfrm>
            <a:off x="4140200" y="1701800"/>
            <a:ext cx="431800" cy="503238"/>
            <a:chOff x="2200" y="1072"/>
            <a:chExt cx="272" cy="317"/>
          </a:xfrm>
        </p:grpSpPr>
        <p:sp>
          <p:nvSpPr>
            <p:cNvPr id="45072" name="Text Box 8"/>
            <p:cNvSpPr txBox="1">
              <a:spLocks noChangeArrowheads="1"/>
            </p:cNvSpPr>
            <p:nvPr/>
          </p:nvSpPr>
          <p:spPr bwMode="auto">
            <a:xfrm>
              <a:off x="2200" y="1072"/>
              <a:ext cx="231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latin typeface="Arial" charset="0"/>
                  <a:ea typeface="標楷體" pitchFamily="65" charset="-120"/>
                </a:rPr>
                <a:t>ㄉㄧ</a:t>
              </a:r>
            </a:p>
          </p:txBody>
        </p:sp>
        <p:pic>
          <p:nvPicPr>
            <p:cNvPr id="45073" name="Picture 10" descr="黑-二聲-小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6" y="1117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5064" name="Group 19"/>
          <p:cNvGrpSpPr>
            <a:grpSpLocks/>
          </p:cNvGrpSpPr>
          <p:nvPr/>
        </p:nvGrpSpPr>
        <p:grpSpPr bwMode="auto">
          <a:xfrm>
            <a:off x="6588125" y="4365625"/>
            <a:ext cx="431800" cy="503238"/>
            <a:chOff x="3878" y="2750"/>
            <a:chExt cx="272" cy="317"/>
          </a:xfrm>
        </p:grpSpPr>
        <p:sp>
          <p:nvSpPr>
            <p:cNvPr id="45070" name="Text Box 4"/>
            <p:cNvSpPr txBox="1">
              <a:spLocks noChangeArrowheads="1"/>
            </p:cNvSpPr>
            <p:nvPr/>
          </p:nvSpPr>
          <p:spPr bwMode="auto">
            <a:xfrm>
              <a:off x="3878" y="2750"/>
              <a:ext cx="231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latin typeface="Arial" charset="0"/>
                  <a:ea typeface="標楷體" pitchFamily="65" charset="-120"/>
                </a:rPr>
                <a:t>ㄧㄥ</a:t>
              </a:r>
            </a:p>
          </p:txBody>
        </p:sp>
        <p:pic>
          <p:nvPicPr>
            <p:cNvPr id="45071" name="Picture 11" descr="黑-三聲-小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4" y="2841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5065" name="Picture 14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768725"/>
            <a:ext cx="269875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6" name="Picture 14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157788"/>
            <a:ext cx="269875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7" name="Picture 14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363" y="5805488"/>
            <a:ext cx="269875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8" name="Picture 18" descr="下一頁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9" name="Picture 14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052513"/>
            <a:ext cx="269875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內容版面配置區 2"/>
          <p:cNvSpPr>
            <a:spLocks noGrp="1"/>
          </p:cNvSpPr>
          <p:nvPr>
            <p:ph idx="4294967295"/>
          </p:nvPr>
        </p:nvSpPr>
        <p:spPr>
          <a:xfrm>
            <a:off x="144463" y="765175"/>
            <a:ext cx="9036050" cy="5245100"/>
          </a:xfrm>
        </p:spPr>
        <p:txBody>
          <a:bodyPr wrap="none"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　　歐陽脩是北宋詩文革新　運動的領袖，他反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對宋初浮豔晦澀的文風，力主明道致用　，積極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提拔後進三蘇　、曾鞏、王安石等。他的散文　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說理平易、抒情委婉，為唐宋古文八大家之一。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其詩　常以淺近的語言蘊含深遠的情韻，詞則婉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約清麗，後人將其詩文輯為《歐陽文忠公集》。</a:t>
            </a:r>
          </a:p>
        </p:txBody>
      </p:sp>
      <p:sp>
        <p:nvSpPr>
          <p:cNvPr id="46083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-3</a:t>
            </a:r>
          </a:p>
        </p:txBody>
      </p:sp>
      <p:pic>
        <p:nvPicPr>
          <p:cNvPr id="46084" name="Picture 1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052513"/>
            <a:ext cx="269875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14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400300"/>
            <a:ext cx="269875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1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700213"/>
            <a:ext cx="269875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14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789363"/>
            <a:ext cx="269875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8" name="Picture 14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2420938"/>
            <a:ext cx="269875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9" name="Picture 19" descr="下一頁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內容版面配置區 2"/>
          <p:cNvSpPr>
            <a:spLocks noGrp="1"/>
          </p:cNvSpPr>
          <p:nvPr>
            <p:ph idx="4294967295"/>
          </p:nvPr>
        </p:nvSpPr>
        <p:spPr>
          <a:xfrm>
            <a:off x="215900" y="765175"/>
            <a:ext cx="8748713" cy="2436813"/>
          </a:xfrm>
        </p:spPr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　　歐陽脩亦精史學，自撰《新五代史》 ，並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與宋祁　合撰《新唐書》　。又喜愛收集金石文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字，著有《集古錄》，是開創金石學　的先導人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物。</a:t>
            </a:r>
          </a:p>
        </p:txBody>
      </p:sp>
      <p:sp>
        <p:nvSpPr>
          <p:cNvPr id="47107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-4</a:t>
            </a:r>
          </a:p>
        </p:txBody>
      </p:sp>
      <p:pic>
        <p:nvPicPr>
          <p:cNvPr id="47108" name="Picture 1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700213"/>
            <a:ext cx="269875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109" name="Group 6"/>
          <p:cNvGrpSpPr>
            <a:grpSpLocks/>
          </p:cNvGrpSpPr>
          <p:nvPr/>
        </p:nvGrpSpPr>
        <p:grpSpPr bwMode="auto">
          <a:xfrm>
            <a:off x="1476375" y="1700213"/>
            <a:ext cx="431800" cy="503237"/>
            <a:chOff x="2200" y="1072"/>
            <a:chExt cx="272" cy="317"/>
          </a:xfrm>
        </p:grpSpPr>
        <p:sp>
          <p:nvSpPr>
            <p:cNvPr id="47113" name="Text Box 7"/>
            <p:cNvSpPr txBox="1">
              <a:spLocks noChangeArrowheads="1"/>
            </p:cNvSpPr>
            <p:nvPr/>
          </p:nvSpPr>
          <p:spPr bwMode="auto">
            <a:xfrm>
              <a:off x="2200" y="1072"/>
              <a:ext cx="231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latin typeface="Arial" charset="0"/>
                  <a:ea typeface="標楷體" pitchFamily="65" charset="-120"/>
                </a:rPr>
                <a:t>ㄑㄧ</a:t>
              </a:r>
            </a:p>
          </p:txBody>
        </p:sp>
        <p:pic>
          <p:nvPicPr>
            <p:cNvPr id="47114" name="Picture 8" descr="黑-二聲-小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6" y="1117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7110" name="Picture 1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1052513"/>
            <a:ext cx="269875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14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400300"/>
            <a:ext cx="269875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2" name="Picture 11" descr="下一頁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散文    </a:t>
            </a:r>
            <a:r>
              <a:rPr lang="en-US" altLang="zh-TW" b="1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b="1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漢魏晉南北朝名篇</a:t>
            </a:r>
            <a:endParaRPr lang="zh-TW" altLang="en-US" smtClean="0"/>
          </a:p>
        </p:txBody>
      </p:sp>
      <p:sp>
        <p:nvSpPr>
          <p:cNvPr id="1843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57250" lvl="1" indent="-457200"/>
            <a:r>
              <a:rPr lang="zh-TW" altLang="en-US" sz="3200" b="1" smtClean="0">
                <a:latin typeface="標楷體" pitchFamily="65" charset="-120"/>
                <a:ea typeface="標楷體" pitchFamily="65" charset="-120"/>
              </a:rPr>
              <a:t>賈誼－</a:t>
            </a:r>
            <a:r>
              <a:rPr lang="zh-TW" altLang="en-US" sz="32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過秦論</a:t>
            </a:r>
            <a:endParaRPr lang="en-US" altLang="zh-TW" sz="3200" b="1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857250" lvl="1" indent="-457200"/>
            <a:r>
              <a:rPr lang="zh-TW" altLang="en-US" sz="3200" b="1" smtClean="0">
                <a:latin typeface="標楷體" pitchFamily="65" charset="-120"/>
                <a:ea typeface="標楷體" pitchFamily="65" charset="-120"/>
              </a:rPr>
              <a:t>諸葛亮－</a:t>
            </a:r>
            <a:r>
              <a:rPr lang="zh-TW" altLang="en-US" sz="32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出師表</a:t>
            </a:r>
            <a:endParaRPr lang="en-US" altLang="zh-TW" sz="3200" b="1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857250" lvl="1" indent="-457200"/>
            <a:r>
              <a:rPr lang="zh-TW" altLang="en-US" sz="3200" b="1" smtClean="0">
                <a:latin typeface="標楷體" pitchFamily="65" charset="-120"/>
                <a:ea typeface="標楷體" pitchFamily="65" charset="-120"/>
              </a:rPr>
              <a:t>李密－</a:t>
            </a:r>
            <a:r>
              <a:rPr lang="zh-TW" altLang="en-US" sz="32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陳情表</a:t>
            </a:r>
            <a:endParaRPr lang="en-US" altLang="zh-TW" sz="3200" b="1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857250" lvl="1" indent="-457200"/>
            <a:r>
              <a:rPr lang="zh-TW" altLang="en-US" sz="3200" b="1" smtClean="0">
                <a:latin typeface="標楷體" pitchFamily="65" charset="-120"/>
                <a:ea typeface="標楷體" pitchFamily="65" charset="-120"/>
              </a:rPr>
              <a:t>曹丕－</a:t>
            </a:r>
            <a:r>
              <a:rPr lang="zh-TW" altLang="en-US" sz="32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典論論文</a:t>
            </a:r>
            <a:endParaRPr lang="en-US" altLang="zh-TW" sz="3200" b="1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857250" lvl="1" indent="-457200"/>
            <a:r>
              <a:rPr lang="zh-TW" altLang="en-US" sz="3200" b="1" smtClean="0">
                <a:latin typeface="標楷體" pitchFamily="65" charset="-120"/>
                <a:ea typeface="標楷體" pitchFamily="65" charset="-120"/>
              </a:rPr>
              <a:t>曹植－</a:t>
            </a:r>
            <a:r>
              <a:rPr lang="zh-TW" altLang="en-US" sz="32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與楊德祖書</a:t>
            </a:r>
            <a:endParaRPr lang="en-US" altLang="zh-TW" sz="3200" b="1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857250" lvl="1" indent="-457200"/>
            <a:r>
              <a:rPr lang="zh-TW" altLang="en-US" sz="3200" b="1" smtClean="0">
                <a:latin typeface="標楷體" pitchFamily="65" charset="-120"/>
                <a:ea typeface="標楷體" pitchFamily="65" charset="-120"/>
              </a:rPr>
              <a:t>王羲之－</a:t>
            </a:r>
            <a:r>
              <a:rPr lang="zh-TW" altLang="en-US" sz="32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蘭亭集序</a:t>
            </a:r>
            <a:endParaRPr lang="en-US" altLang="zh-TW" sz="3200" b="1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857250" lvl="1" indent="-457200"/>
            <a:r>
              <a:rPr lang="zh-TW" altLang="en-US" sz="3200" b="1" smtClean="0">
                <a:latin typeface="標楷體" pitchFamily="65" charset="-120"/>
                <a:ea typeface="標楷體" pitchFamily="65" charset="-120"/>
              </a:rPr>
              <a:t>陶淵明－</a:t>
            </a:r>
            <a:r>
              <a:rPr lang="zh-TW" altLang="en-US" sz="32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桃花源記</a:t>
            </a:r>
            <a:r>
              <a:rPr lang="zh-TW" altLang="en-US" sz="3200" b="1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3200" b="1" smtClean="0">
                <a:latin typeface="標楷體" pitchFamily="65" charset="-120"/>
                <a:ea typeface="標楷體" pitchFamily="65" charset="-120"/>
              </a:rPr>
            </a:br>
            <a:endParaRPr lang="zh-TW" altLang="en-US" sz="3200" smtClean="0"/>
          </a:p>
        </p:txBody>
      </p:sp>
    </p:spTree>
    <p:extLst>
      <p:ext uri="{BB962C8B-B14F-4D97-AF65-F5344CB8AC3E}">
        <p14:creationId xmlns:p14="http://schemas.microsoft.com/office/powerpoint/2010/main" val="39343888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內容版面配置區 2"/>
          <p:cNvSpPr>
            <a:spLocks noGrp="1"/>
          </p:cNvSpPr>
          <p:nvPr>
            <p:ph idx="4294967295"/>
          </p:nvPr>
        </p:nvSpPr>
        <p:spPr>
          <a:xfrm>
            <a:off x="179388" y="631825"/>
            <a:ext cx="8964612" cy="58928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zh-TW" altLang="zh-TW" b="1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◆歐陽脩生平</a:t>
            </a:r>
          </a:p>
          <a:p>
            <a:pPr>
              <a:buFont typeface="Arial" charset="0"/>
              <a:buNone/>
            </a:pPr>
            <a:r>
              <a:rPr lang="zh-TW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(一)歐母教子，偶得韓文</a:t>
            </a:r>
          </a:p>
          <a:p>
            <a:pPr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　　歐陽脩四歲時，父親歐陽觀病死泰州任上，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留下二十九歲的妻子鄭氏及年幼的一子一女。少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年時期的歐陽脩在母親的嚴格督導下，夜以繼日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的熟讀儒家經典，學寫當時流行的西崑體詩歌和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駢體文。歐陽脩偶然在鄰居李堯輔家中翻撿到一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本《韓愈文集》的殘卷，讀後覺得韓文深厚雄博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，變化無窮，發誓在取得功名後，一定要全力學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習韓文，寫出載道的文章來。</a:t>
            </a:r>
          </a:p>
        </p:txBody>
      </p:sp>
      <p:sp>
        <p:nvSpPr>
          <p:cNvPr id="48131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-5</a:t>
            </a:r>
          </a:p>
        </p:txBody>
      </p:sp>
      <p:pic>
        <p:nvPicPr>
          <p:cNvPr id="48132" name="Picture 6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內容版面配置區 2"/>
          <p:cNvSpPr>
            <a:spLocks noGrp="1"/>
          </p:cNvSpPr>
          <p:nvPr>
            <p:ph idx="4294967295"/>
          </p:nvPr>
        </p:nvSpPr>
        <p:spPr>
          <a:xfrm>
            <a:off x="179388" y="622300"/>
            <a:ext cx="8785225" cy="5759450"/>
          </a:xfrm>
        </p:spPr>
        <p:txBody>
          <a:bodyPr/>
          <a:lstStyle/>
          <a:p>
            <a:pPr>
              <a:lnSpc>
                <a:spcPct val="105000"/>
              </a:lnSpc>
              <a:buFont typeface="Arial" charset="0"/>
              <a:buNone/>
            </a:pPr>
            <a:r>
              <a:rPr lang="zh-TW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(二)連中三元，編纂「崇文」</a:t>
            </a:r>
          </a:p>
          <a:p>
            <a:pPr>
              <a:lnSpc>
                <a:spcPct val="105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　　天聖八年歐陽脩參加省試，由著名文學家晏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05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殊主持。晏殊將歐陽脩列為第一，高中進士。加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05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上前兩場的監元與解元，是為連中三元，這在宋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05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代的科舉史上是不多見的。對於晏殊，歐陽脩始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05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終懷有知遇之恩，即使日後兩人的政見曾有較大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05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的分歧，但仍然敬重如初。二人都是北宋初期代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05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表詞家，呈現了清婉的詞風，後世並稱為「晏歐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05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」。天聖九年他到洛陽任職，留守錢惟演很看重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9155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-6</a:t>
            </a:r>
          </a:p>
        </p:txBody>
      </p:sp>
      <p:pic>
        <p:nvPicPr>
          <p:cNvPr id="49156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內容版面配置區 2"/>
          <p:cNvSpPr>
            <a:spLocks noGrp="1"/>
          </p:cNvSpPr>
          <p:nvPr>
            <p:ph idx="4294967295"/>
          </p:nvPr>
        </p:nvSpPr>
        <p:spPr>
          <a:xfrm>
            <a:off x="179388" y="765175"/>
            <a:ext cx="8785225" cy="5245100"/>
          </a:xfrm>
        </p:spPr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他。在洛陽他結交了尹洙（字師魯）、梅堯臣（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字聖俞）；尹作古文，梅工詩，互相切磋研究，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後遂成為文學革新的重要同伴。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　　歐陽脩於仁宗景祐年間入京，任館閣校勘，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整理三館（史館、昭文館、集賢院）祕閣的圖書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，他仿照唐代開元年間編四部書目的體例編成總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目，耗時七年才完成《崇文總目》。</a:t>
            </a:r>
          </a:p>
        </p:txBody>
      </p:sp>
      <p:sp>
        <p:nvSpPr>
          <p:cNvPr id="50179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-7</a:t>
            </a:r>
          </a:p>
        </p:txBody>
      </p:sp>
      <p:pic>
        <p:nvPicPr>
          <p:cNvPr id="50180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內容版面配置區 2"/>
          <p:cNvSpPr>
            <a:spLocks noGrp="1"/>
          </p:cNvSpPr>
          <p:nvPr>
            <p:ph idx="4294967295"/>
          </p:nvPr>
        </p:nvSpPr>
        <p:spPr>
          <a:xfrm>
            <a:off x="179388" y="620713"/>
            <a:ext cx="8856662" cy="5616575"/>
          </a:xfrm>
        </p:spPr>
        <p:txBody>
          <a:bodyPr wrap="none"/>
          <a:lstStyle/>
          <a:p>
            <a:pPr>
              <a:lnSpc>
                <a:spcPct val="105000"/>
              </a:lnSpc>
              <a:buFont typeface="Arial" charset="0"/>
              <a:buNone/>
            </a:pPr>
            <a:r>
              <a:rPr lang="zh-TW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(三)小人當道，直言反擊</a:t>
            </a:r>
          </a:p>
          <a:p>
            <a:pPr>
              <a:lnSpc>
                <a:spcPct val="105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　　范仲淹常對國家大事發表意見，多次直接批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05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評宰相呂夷簡，因而被貶到饒州。歐陽脩當時身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05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為小小的吏部員外郎，卻勇於寫下〈與高司諫書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05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〉，直指高若訥「不復知人間有羞恥事」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，他因</a:t>
            </a:r>
          </a:p>
          <a:p>
            <a:pPr>
              <a:lnSpc>
                <a:spcPct val="105000"/>
              </a:lnSpc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為替范仲淹鳴不平而遠謫數年，此後歷任地方官</a:t>
            </a:r>
          </a:p>
          <a:p>
            <a:pPr>
              <a:lnSpc>
                <a:spcPct val="105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。仁宗慶曆三年，歐陽脩召還京師，知諫院，此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05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時杜衍、韓琦、范仲淹等人執政，歐陽脩、王素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05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、余靖等為諫官，他們致力於朝政的改革，想致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1203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-8</a:t>
            </a:r>
          </a:p>
        </p:txBody>
      </p:sp>
      <p:pic>
        <p:nvPicPr>
          <p:cNvPr id="51204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內容版面配置區 2"/>
          <p:cNvSpPr>
            <a:spLocks noGrp="1"/>
          </p:cNvSpPr>
          <p:nvPr>
            <p:ph idx="4294967295"/>
          </p:nvPr>
        </p:nvSpPr>
        <p:spPr>
          <a:xfrm>
            <a:off x="179388" y="765175"/>
            <a:ext cx="8820150" cy="5245100"/>
          </a:xfrm>
        </p:spPr>
        <p:txBody>
          <a:bodyPr wrap="none"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天下於太平，一時被譽為清流，但卻被王拱宸等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人誣告為結黨營私，范、韓等人相繼以黨議罷去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。為此，歐陽脩寫了著名政論〈朋黨論〉，提出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君子以同道為朋，小人以同利為朋，要求朝廷「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但當退小人之偽朋，用君子之真朋，則天下治矣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」。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endParaRPr lang="zh-TW" altLang="zh-TW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2227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-9</a:t>
            </a:r>
          </a:p>
        </p:txBody>
      </p:sp>
      <p:pic>
        <p:nvPicPr>
          <p:cNvPr id="52228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內容版面配置區 2"/>
          <p:cNvSpPr>
            <a:spLocks noGrp="1"/>
          </p:cNvSpPr>
          <p:nvPr>
            <p:ph idx="4294967295"/>
          </p:nvPr>
        </p:nvSpPr>
        <p:spPr>
          <a:xfrm>
            <a:off x="179388" y="692150"/>
            <a:ext cx="8786812" cy="5543550"/>
          </a:xfrm>
        </p:spPr>
        <p:txBody>
          <a:bodyPr wrap="none"/>
          <a:lstStyle/>
          <a:p>
            <a:pPr>
              <a:lnSpc>
                <a:spcPct val="105000"/>
              </a:lnSpc>
              <a:buFont typeface="Arial" charset="0"/>
              <a:buNone/>
            </a:pPr>
            <a:r>
              <a:rPr lang="zh-TW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(四)政績卓著，文學革新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　　從慶曆五年到至和元年的十年間，歐陽脩歷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守滁州、揚州、潁州、應天府等地。他在地方上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興修水利，為民謀利，政績卓著。至和元年，歐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陽脩回到朝廷，八月受命修纂《新唐書》。仁宗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嘉祐二年，歐陽脩擔任科舉的主考官，主持禮部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貢舉，決心藉由擔任這個要職的機會，痛改當時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所盛行風格險怪奇澀的「太學體」。這次的考試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3251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-10</a:t>
            </a:r>
          </a:p>
        </p:txBody>
      </p:sp>
      <p:pic>
        <p:nvPicPr>
          <p:cNvPr id="53252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6059488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內容版面配置區 2"/>
          <p:cNvSpPr>
            <a:spLocks noGrp="1"/>
          </p:cNvSpPr>
          <p:nvPr>
            <p:ph idx="4294967295"/>
          </p:nvPr>
        </p:nvSpPr>
        <p:spPr>
          <a:xfrm>
            <a:off x="179388" y="692150"/>
            <a:ext cx="8713787" cy="5832475"/>
          </a:xfrm>
        </p:spPr>
        <p:txBody>
          <a:bodyPr wrap="none"/>
          <a:lstStyle/>
          <a:p>
            <a:pPr>
              <a:lnSpc>
                <a:spcPct val="109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，上榜的人選中，日後竟然有三位名列唐宋古文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09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八大家之林──蘇軾、蘇轍和曾鞏，由此可見歐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09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陽脩的識人之明。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09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　　歐陽脩身處北宋初盛時期，一方面以平易之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09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筆揮灑散文、詩詞等動人篇章，一方面提拔後進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09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，不遺餘力。他使屢試不中的曾鞏蒙受知遇，不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09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善科考的蘇洵備受讚譽，行事獨特的王安石深受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09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影響，更拔擢了蘇軾、蘇轍兄弟，使得古文的革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09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新運動終底於成。</a:t>
            </a:r>
          </a:p>
        </p:txBody>
      </p:sp>
      <p:sp>
        <p:nvSpPr>
          <p:cNvPr id="54275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-11</a:t>
            </a:r>
          </a:p>
        </p:txBody>
      </p:sp>
      <p:pic>
        <p:nvPicPr>
          <p:cNvPr id="54276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內容版面配置區 2"/>
          <p:cNvSpPr>
            <a:spLocks noGrp="1"/>
          </p:cNvSpPr>
          <p:nvPr>
            <p:ph idx="4294967295"/>
          </p:nvPr>
        </p:nvSpPr>
        <p:spPr>
          <a:xfrm>
            <a:off x="250825" y="692150"/>
            <a:ext cx="8785225" cy="5832475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zh-TW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(五)位極人臣，功成身退</a:t>
            </a:r>
          </a:p>
          <a:p>
            <a:pPr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　　  嘉祐五年</a:t>
            </a:r>
            <a:r>
              <a:rPr lang="zh-TW" altLang="en-US" smtClean="0"/>
              <a:t>，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歐陽脩奉命編修的《新唐書》撰成，六年閏八月升參知政事（副宰相），從此主持國家大計。當時韓琦為相，包拯在樞密，司馬光在諫院，一時正人君子在朝，同心協力於國家政務。歐陽脩平生直言直語，雖曾輔佐英宗、神宗二君執政，功勞極大，但怨恨他、誹謗他的人越來越多，因此歐陽脩也極力請求罷退。熙寧四年，以太子少師歸隱潁州，飲酒讀書，逍遙林下，但僅僅過了一年多，就在熙寧五年閏七月溘  然長逝，年六十六。</a:t>
            </a:r>
          </a:p>
        </p:txBody>
      </p:sp>
      <p:sp>
        <p:nvSpPr>
          <p:cNvPr id="55299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-12</a:t>
            </a:r>
          </a:p>
        </p:txBody>
      </p:sp>
      <p:grpSp>
        <p:nvGrpSpPr>
          <p:cNvPr id="55300" name="Group 7"/>
          <p:cNvGrpSpPr>
            <a:grpSpLocks/>
          </p:cNvGrpSpPr>
          <p:nvPr/>
        </p:nvGrpSpPr>
        <p:grpSpPr bwMode="auto">
          <a:xfrm>
            <a:off x="3924300" y="5734050"/>
            <a:ext cx="438150" cy="431800"/>
            <a:chOff x="5008" y="3475"/>
            <a:chExt cx="276" cy="272"/>
          </a:xfrm>
        </p:grpSpPr>
        <p:sp>
          <p:nvSpPr>
            <p:cNvPr id="55302" name="Text Box 4"/>
            <p:cNvSpPr txBox="1">
              <a:spLocks noChangeArrowheads="1"/>
            </p:cNvSpPr>
            <p:nvPr/>
          </p:nvSpPr>
          <p:spPr bwMode="auto">
            <a:xfrm>
              <a:off x="5008" y="3475"/>
              <a:ext cx="231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solidFill>
                    <a:srgbClr val="0099FF"/>
                  </a:solidFill>
                  <a:latin typeface="Arial" charset="0"/>
                  <a:ea typeface="標楷體" pitchFamily="65" charset="-120"/>
                </a:rPr>
                <a:t>ㄎㄜ</a:t>
              </a:r>
            </a:p>
          </p:txBody>
        </p:sp>
        <p:pic>
          <p:nvPicPr>
            <p:cNvPr id="55303" name="Picture 5" descr="四聲-小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" y="3566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5301" name="Picture 8" descr="下一頁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內容版面配置區 2"/>
          <p:cNvSpPr>
            <a:spLocks noGrp="1"/>
          </p:cNvSpPr>
          <p:nvPr>
            <p:ph idx="4294967295"/>
          </p:nvPr>
        </p:nvSpPr>
        <p:spPr>
          <a:xfrm>
            <a:off x="466725" y="777875"/>
            <a:ext cx="8281988" cy="5459413"/>
          </a:xfrm>
        </p:spPr>
        <p:txBody>
          <a:bodyPr/>
          <a:lstStyle/>
          <a:p>
            <a:pPr>
              <a:lnSpc>
                <a:spcPct val="105000"/>
              </a:lnSpc>
              <a:buFont typeface="Arial" charset="0"/>
              <a:buNone/>
            </a:pPr>
            <a:r>
              <a:rPr lang="zh-TW" altLang="zh-TW" b="1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◆歐陽脩的文學成就與主張</a:t>
            </a:r>
          </a:p>
          <a:p>
            <a:pPr>
              <a:lnSpc>
                <a:spcPct val="105000"/>
              </a:lnSpc>
              <a:buFont typeface="Arial" charset="0"/>
              <a:buNone/>
            </a:pPr>
            <a:r>
              <a:rPr lang="zh-TW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(一)古文</a:t>
            </a:r>
          </a:p>
          <a:p>
            <a:pPr>
              <a:lnSpc>
                <a:spcPct val="105000"/>
              </a:lnSpc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1.文壇盟主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05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　　歐陽脩是北宋詩文革新運動的領袖</a:t>
            </a:r>
            <a:r>
              <a:rPr lang="zh-TW" altLang="en-US" smtClean="0"/>
              <a:t>，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他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05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的文學成就以散文最高，是唐宋古文八大家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05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之一，中唐時韓柳的古文運動至此大功告成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05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。歐陽脩繼承了韓愈古文運動的精神，在散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05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文理論上，提出：「道勝者，文不難而自至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05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」（〈答吳充秀才書〉），主張明道致用，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6323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-13</a:t>
            </a:r>
          </a:p>
        </p:txBody>
      </p:sp>
      <p:pic>
        <p:nvPicPr>
          <p:cNvPr id="56324" name="Picture 5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內容版面配置區 2"/>
          <p:cNvSpPr>
            <a:spLocks noGrp="1"/>
          </p:cNvSpPr>
          <p:nvPr>
            <p:ph idx="4294967295"/>
          </p:nvPr>
        </p:nvSpPr>
        <p:spPr>
          <a:xfrm>
            <a:off x="250825" y="692150"/>
            <a:ext cx="8785225" cy="58324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力倡文從字順、簡而有法、平易自然的散文，反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對當時流行浮靡僻澀之文，帶動北宋古文運動的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發展。一生積極獎掖後進，宋代古文六家中之其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餘五家──王安石、曾鞏、三蘇父子，或為其門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生，或受其賞識提拔。經過了門生曾鞏、蘇軾、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蘇轍，朋友蘇洵和後學王安石等人的繼承與創新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，古文的風潮因而生生不息，從南宋理學家、明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代中葉唐宋派，一直延續到清朝的桐城派與湘鄉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派。清代桐城派的古文家，推崇歐陽脩的敘事散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文獨得司馬遷神韻，稱為「六一風神」。</a:t>
            </a:r>
          </a:p>
        </p:txBody>
      </p:sp>
      <p:sp>
        <p:nvSpPr>
          <p:cNvPr id="57347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-14</a:t>
            </a:r>
          </a:p>
        </p:txBody>
      </p:sp>
      <p:pic>
        <p:nvPicPr>
          <p:cNvPr id="57348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1143000"/>
          </a:xfrm>
        </p:spPr>
        <p:txBody>
          <a:bodyPr/>
          <a:lstStyle/>
          <a:p>
            <a:r>
              <a:rPr lang="zh-TW" altLang="en-US" b="1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散文  </a:t>
            </a:r>
            <a:r>
              <a:rPr lang="en-US" altLang="zh-TW" b="1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b="1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唐宋古文八大家</a:t>
            </a:r>
            <a:r>
              <a:rPr lang="en-US" altLang="zh-TW" b="1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800" b="1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明茅坤編 </a:t>
            </a:r>
            <a:endParaRPr lang="zh-TW" altLang="en-US" sz="2800" b="1" smtClean="0">
              <a:solidFill>
                <a:srgbClr val="0000FF"/>
              </a:solidFill>
            </a:endParaRPr>
          </a:p>
        </p:txBody>
      </p:sp>
      <p:sp>
        <p:nvSpPr>
          <p:cNvPr id="19459" name="內容版面配置區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zh-TW" altLang="en-US" b="1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韓愈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：韓昌黎。諫迎佛骨貶潮州刺史，主張文以載道，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昌黎先生集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】</a:t>
            </a: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師說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祭十二郎文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。唐代古文運動的領袖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1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柳宗元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：柳柳州。永州司馬，兼儒、釋、道三家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柳河東集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】 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永州八記、始得西山宴遊記</a:t>
            </a:r>
            <a:endParaRPr lang="en-US" altLang="zh-TW" b="1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139085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內容版面配置區 2"/>
          <p:cNvSpPr>
            <a:spLocks noGrp="1"/>
          </p:cNvSpPr>
          <p:nvPr>
            <p:ph idx="4294967295"/>
          </p:nvPr>
        </p:nvSpPr>
        <p:spPr>
          <a:xfrm>
            <a:off x="179388" y="776288"/>
            <a:ext cx="8856662" cy="5748337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2.古文名篇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　　歐陽脩一生寫了五百餘篇散文，各體兼備，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有政論文、史論文、記事文、抒情文等。他的散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文大都內容充實，氣勢充沛，具有平易自然、流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暢婉轉的藝術風格。敘事既得委婉之妙，又簡括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有法；議論紆徐有致，卻富有內在的邏輯力量；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章法結構既能曲折變化，而又十分嚴密。其〈朋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黨論〉、《新五代史‧伶官傳序》、〈縱囚論〉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、〈與高司諫書〉、〈醉翁亭記〉、〈豐樂亭記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〉、〈瀧　岡阡表〉等，都是歷代傳誦的佳作。</a:t>
            </a:r>
          </a:p>
        </p:txBody>
      </p:sp>
      <p:sp>
        <p:nvSpPr>
          <p:cNvPr id="58371" name="Rectangle 2"/>
          <p:cNvSpPr txBox="1">
            <a:spLocks noChangeArrowheads="1"/>
          </p:cNvSpPr>
          <p:nvPr/>
        </p:nvSpPr>
        <p:spPr bwMode="auto">
          <a:xfrm>
            <a:off x="468313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-15</a:t>
            </a: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1908175" y="5589588"/>
            <a:ext cx="366713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200" b="1">
                <a:solidFill>
                  <a:srgbClr val="0099FF"/>
                </a:solidFill>
                <a:latin typeface="Arial" charset="0"/>
                <a:ea typeface="標楷體" pitchFamily="65" charset="-120"/>
              </a:rPr>
              <a:t>ㄕㄨㄤ</a:t>
            </a:r>
          </a:p>
        </p:txBody>
      </p:sp>
      <p:pic>
        <p:nvPicPr>
          <p:cNvPr id="58373" name="Picture 5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內容版面配置區 2"/>
          <p:cNvSpPr>
            <a:spLocks noGrp="1"/>
          </p:cNvSpPr>
          <p:nvPr>
            <p:ph idx="4294967295"/>
          </p:nvPr>
        </p:nvSpPr>
        <p:spPr>
          <a:xfrm>
            <a:off x="323850" y="692150"/>
            <a:ext cx="8675688" cy="5761038"/>
          </a:xfrm>
        </p:spPr>
        <p:txBody>
          <a:bodyPr/>
          <a:lstStyle/>
          <a:p>
            <a:pPr>
              <a:lnSpc>
                <a:spcPct val="110000"/>
              </a:lnSpc>
              <a:buFont typeface="Arial" charset="0"/>
              <a:buNone/>
            </a:pPr>
            <a:r>
              <a:rPr lang="zh-TW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(二)散賦先驅</a:t>
            </a: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　　除了對古文的創作與提倡不遺餘力外，歐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陽脩的賦也很有特色。著名的〈秋聲賦〉運用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各種比喻，把無形的秋聲描摹得非常生動，彷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彿可聞。這篇賦將唐代以來的「律體」轉變為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「散體」，既繼承了賦體的場景鋪敘和主客問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答，也超越了傳統辭賦的嚴謹格律，融合了寫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景、抒情與議論，生動而具體。對於賦的發展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具有開拓意義，成為北宋散賦的先驅。</a:t>
            </a:r>
          </a:p>
        </p:txBody>
      </p:sp>
      <p:sp>
        <p:nvSpPr>
          <p:cNvPr id="59395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-16</a:t>
            </a:r>
          </a:p>
        </p:txBody>
      </p:sp>
      <p:pic>
        <p:nvPicPr>
          <p:cNvPr id="59396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內容版面配置區 2"/>
          <p:cNvSpPr>
            <a:spLocks noGrp="1"/>
          </p:cNvSpPr>
          <p:nvPr>
            <p:ph idx="4294967295"/>
          </p:nvPr>
        </p:nvSpPr>
        <p:spPr>
          <a:xfrm>
            <a:off x="395288" y="704850"/>
            <a:ext cx="8569325" cy="5245100"/>
          </a:xfrm>
        </p:spPr>
        <p:txBody>
          <a:bodyPr/>
          <a:lstStyle/>
          <a:p>
            <a:pPr>
              <a:lnSpc>
                <a:spcPct val="110000"/>
              </a:lnSpc>
              <a:buFont typeface="Arial" charset="0"/>
              <a:buNone/>
            </a:pPr>
            <a:r>
              <a:rPr lang="zh-TW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(三)詩詞名家</a:t>
            </a: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　　歐陽脩一方面在古文中融入駢文之美，另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一方面與詩友梅堯臣等人將散文和議論的語氣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融入詩中，一掃西崑體的雕琢與晦澀，也開啟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了宋詩「以文為詩」、「以議論為詩」的風尚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，其後如王安石、蘇軾等名家，或多或少受到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他的影響。</a:t>
            </a:r>
          </a:p>
        </p:txBody>
      </p:sp>
      <p:sp>
        <p:nvSpPr>
          <p:cNvPr id="60419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-17</a:t>
            </a:r>
          </a:p>
        </p:txBody>
      </p:sp>
      <p:pic>
        <p:nvPicPr>
          <p:cNvPr id="60420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內容版面配置區 2"/>
          <p:cNvSpPr>
            <a:spLocks noGrp="1"/>
          </p:cNvSpPr>
          <p:nvPr>
            <p:ph idx="4294967295"/>
          </p:nvPr>
        </p:nvSpPr>
        <p:spPr>
          <a:xfrm>
            <a:off x="468313" y="765175"/>
            <a:ext cx="8675687" cy="5245100"/>
          </a:xfrm>
        </p:spPr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　　北宋的詞壇中，歐陽脩和晏殊同為北宋初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年的代表作家，後世並稱「晏歐」，上承南唐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馮延巳「清婉深秀」的風格。其中晏殊的詞風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婉麗典雅，而歐陽脩的詞風則語近情深，成為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北宋初年婉約派的兩位代表詞家。</a:t>
            </a:r>
          </a:p>
        </p:txBody>
      </p:sp>
      <p:sp>
        <p:nvSpPr>
          <p:cNvPr id="61443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-18</a:t>
            </a:r>
          </a:p>
        </p:txBody>
      </p:sp>
      <p:pic>
        <p:nvPicPr>
          <p:cNvPr id="61444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內容版面配置區 2"/>
          <p:cNvSpPr>
            <a:spLocks noGrp="1"/>
          </p:cNvSpPr>
          <p:nvPr>
            <p:ph idx="4294967295"/>
          </p:nvPr>
        </p:nvSpPr>
        <p:spPr>
          <a:xfrm>
            <a:off x="179388" y="704850"/>
            <a:ext cx="8785225" cy="58197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zh-TW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(四)史學及詩話、筆記</a:t>
            </a:r>
          </a:p>
          <a:p>
            <a:pPr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　　在文學創作之外，歐陽脩的治學態度十分嚴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謹</a:t>
            </a:r>
            <a:r>
              <a:rPr lang="zh-TW" altLang="en-US" smtClean="0"/>
              <a:t>，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他和宋祁奉敕合修的《新唐書》和私修的正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史《新五代史》，皆成為史學的重要經典；他的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《集古錄》與《六一詩話》也分別成為日後考古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與詩話體裁的重要來源。歐陽脩的筆記也頗有特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色，他的筆記作品有《歸田錄》、《筆說》、《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試筆》等。其中，《歸田錄》記述了朝廷遺事、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職官制度、社會風習和士大夫的趣事軼聞，以及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介紹自己的寫作經驗，非常具有價值。</a:t>
            </a:r>
          </a:p>
        </p:txBody>
      </p:sp>
      <p:sp>
        <p:nvSpPr>
          <p:cNvPr id="62467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-19</a:t>
            </a:r>
          </a:p>
        </p:txBody>
      </p:sp>
      <p:pic>
        <p:nvPicPr>
          <p:cNvPr id="62468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內容版面配置區 2"/>
          <p:cNvSpPr>
            <a:spLocks noGrp="1"/>
          </p:cNvSpPr>
          <p:nvPr>
            <p:ph idx="4294967295"/>
          </p:nvPr>
        </p:nvSpPr>
        <p:spPr>
          <a:xfrm>
            <a:off x="179388" y="765175"/>
            <a:ext cx="8785225" cy="5040313"/>
          </a:xfrm>
        </p:spPr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　　《五代史記》（後稱《新五代史》）於歐陽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脩二十九歲時開始編修，歷時十八年完成，呈現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簡練的史實與精闢的史識。其中《新五代史‧伶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官傳序》即為名作之一，文中檢討了後唐莊宗李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存勗　因為寵信優伶而身死國亡的歷程，進而歸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結到「憂勞可以興國，逸豫可以亡身」的主旨。</a:t>
            </a:r>
          </a:p>
        </p:txBody>
      </p:sp>
      <p:sp>
        <p:nvSpPr>
          <p:cNvPr id="63491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-20</a:t>
            </a:r>
          </a:p>
        </p:txBody>
      </p:sp>
      <p:pic>
        <p:nvPicPr>
          <p:cNvPr id="63492" name="Picture 7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3493" name="Group 15"/>
          <p:cNvGrpSpPr>
            <a:grpSpLocks/>
          </p:cNvGrpSpPr>
          <p:nvPr/>
        </p:nvGrpSpPr>
        <p:grpSpPr bwMode="auto">
          <a:xfrm>
            <a:off x="1042988" y="3644900"/>
            <a:ext cx="431800" cy="647700"/>
            <a:chOff x="1837" y="1117"/>
            <a:chExt cx="272" cy="408"/>
          </a:xfrm>
        </p:grpSpPr>
        <p:sp>
          <p:nvSpPr>
            <p:cNvPr id="63494" name="Text Box 16"/>
            <p:cNvSpPr txBox="1">
              <a:spLocks noChangeArrowheads="1"/>
            </p:cNvSpPr>
            <p:nvPr/>
          </p:nvSpPr>
          <p:spPr bwMode="auto">
            <a:xfrm>
              <a:off x="1837" y="1117"/>
              <a:ext cx="231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b="1">
                  <a:solidFill>
                    <a:srgbClr val="0099FF"/>
                  </a:solidFill>
                  <a:latin typeface="Arial" charset="0"/>
                  <a:ea typeface="標楷體" pitchFamily="65" charset="-120"/>
                </a:rPr>
                <a:t>ㄒ ㄩ</a:t>
              </a:r>
            </a:p>
          </p:txBody>
        </p:sp>
        <p:pic>
          <p:nvPicPr>
            <p:cNvPr id="63495" name="Picture 17" descr="四聲-小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3" y="1207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內容版面配置區 2"/>
          <p:cNvSpPr>
            <a:spLocks noGrp="1"/>
          </p:cNvSpPr>
          <p:nvPr>
            <p:ph idx="4294967295"/>
          </p:nvPr>
        </p:nvSpPr>
        <p:spPr>
          <a:xfrm>
            <a:off x="468313" y="765175"/>
            <a:ext cx="8496300" cy="3455988"/>
          </a:xfrm>
        </p:spPr>
        <p:txBody>
          <a:bodyPr wrap="none"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b="1" smtClean="0">
                <a:solidFill>
                  <a:srgbClr val="0000FF"/>
                </a:solidFill>
                <a:ea typeface="標楷體" pitchFamily="65" charset="-120"/>
              </a:rPr>
              <a:t>◆唐宋古文八大家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smtClean="0">
                <a:ea typeface="標楷體" pitchFamily="65" charset="-120"/>
              </a:rPr>
              <a:t>　　明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‧</a:t>
            </a:r>
            <a:r>
              <a:rPr lang="zh-TW" altLang="zh-TW" smtClean="0">
                <a:ea typeface="標楷體" pitchFamily="65" charset="-120"/>
              </a:rPr>
              <a:t>茅坤選錄《唐宋八大家文鈔》，唐代</a:t>
            </a:r>
            <a:endParaRPr lang="zh-TW" altLang="en-US" smtClean="0"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smtClean="0">
                <a:ea typeface="標楷體" pitchFamily="65" charset="-120"/>
              </a:rPr>
              <a:t>有韓愈、柳宗元二家，而宋代有歐陽脩、曾鞏</a:t>
            </a:r>
            <a:endParaRPr lang="zh-TW" altLang="en-US" smtClean="0"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smtClean="0">
                <a:ea typeface="標楷體" pitchFamily="65" charset="-120"/>
              </a:rPr>
              <a:t>、王安石、蘇洵、蘇軾、蘇轍六家。簡介如下：</a:t>
            </a:r>
          </a:p>
        </p:txBody>
      </p:sp>
      <p:sp>
        <p:nvSpPr>
          <p:cNvPr id="64515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-21</a:t>
            </a:r>
          </a:p>
        </p:txBody>
      </p:sp>
      <p:pic>
        <p:nvPicPr>
          <p:cNvPr id="64516" name="Picture 22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-22</a:t>
            </a:r>
          </a:p>
        </p:txBody>
      </p:sp>
      <p:graphicFrame>
        <p:nvGraphicFramePr>
          <p:cNvPr id="855088" name="Group 48"/>
          <p:cNvGraphicFramePr>
            <a:graphicFrameLocks noGrp="1"/>
          </p:cNvGraphicFramePr>
          <p:nvPr/>
        </p:nvGraphicFramePr>
        <p:xfrm>
          <a:off x="250825" y="957263"/>
          <a:ext cx="8785225" cy="4622800"/>
        </p:xfrm>
        <a:graphic>
          <a:graphicData uri="http://schemas.openxmlformats.org/drawingml/2006/table">
            <a:tbl>
              <a:tblPr/>
              <a:tblGrid>
                <a:gridCol w="649288"/>
                <a:gridCol w="1295400"/>
                <a:gridCol w="4824412"/>
                <a:gridCol w="2016125"/>
              </a:tblGrid>
              <a:tr h="7191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TW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字號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風格特色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著作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39036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韓愈</a:t>
                      </a:r>
                    </a:p>
                  </a:txBody>
                  <a:tcPr vert="eaVert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字：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退之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世稱：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韓昌黎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韓文公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TW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1.</a:t>
                      </a: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倡導古文運動，推崇先秦、兩漢質樸自然的散文，反對六朝華而不實的駢文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2.</a:t>
                      </a: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其散文出於經，偏重「道」。雄渾深厚，筆力遒勁，長於議論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3.</a:t>
                      </a: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其詩奇崛險怪，以文為詩，為奇險派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《</a:t>
                      </a: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昌黎先生集</a:t>
                      </a: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》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5557" name="Picture 20" descr="下一頁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-23</a:t>
            </a:r>
          </a:p>
        </p:txBody>
      </p:sp>
      <p:graphicFrame>
        <p:nvGraphicFramePr>
          <p:cNvPr id="856099" name="Group 35"/>
          <p:cNvGraphicFramePr>
            <a:graphicFrameLocks noGrp="1"/>
          </p:cNvGraphicFramePr>
          <p:nvPr/>
        </p:nvGraphicFramePr>
        <p:xfrm>
          <a:off x="250825" y="957263"/>
          <a:ext cx="8785225" cy="4622800"/>
        </p:xfrm>
        <a:graphic>
          <a:graphicData uri="http://schemas.openxmlformats.org/drawingml/2006/table">
            <a:tbl>
              <a:tblPr/>
              <a:tblGrid>
                <a:gridCol w="649288"/>
                <a:gridCol w="1584325"/>
                <a:gridCol w="4175125"/>
                <a:gridCol w="2376487"/>
              </a:tblGrid>
              <a:tr h="7191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TW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字號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風格特色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著作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39036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柳宗元</a:t>
                      </a:r>
                    </a:p>
                  </a:txBody>
                  <a:tcPr vert="eaVert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字：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子厚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世稱：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柳河東</a:t>
                      </a: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柳柳州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TW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1.</a:t>
                      </a: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其散文出於史，偏重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「文」。雄深雅健，峻潔精奇，長於敘述，尤工於遊記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2.</a:t>
                      </a: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其詩疏淡簡樸，幽深冷峻，為自然派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3.</a:t>
                      </a: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與韓愈均為古文運動之要角，並稱「韓柳」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《</a:t>
                      </a: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柳河東集</a:t>
                      </a: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6581" name="Picture 20" descr="下一頁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-24</a:t>
            </a:r>
          </a:p>
        </p:txBody>
      </p:sp>
      <p:graphicFrame>
        <p:nvGraphicFramePr>
          <p:cNvPr id="571455" name="Group 63"/>
          <p:cNvGraphicFramePr>
            <a:graphicFrameLocks noGrp="1"/>
          </p:cNvGraphicFramePr>
          <p:nvPr/>
        </p:nvGraphicFramePr>
        <p:xfrm>
          <a:off x="250825" y="957263"/>
          <a:ext cx="8785225" cy="4907036"/>
        </p:xfrm>
        <a:graphic>
          <a:graphicData uri="http://schemas.openxmlformats.org/drawingml/2006/table">
            <a:tbl>
              <a:tblPr/>
              <a:tblGrid>
                <a:gridCol w="649288"/>
                <a:gridCol w="1727200"/>
                <a:gridCol w="3960812"/>
                <a:gridCol w="2447925"/>
              </a:tblGrid>
              <a:tr h="71909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TW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字號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風格特色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著作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418787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歐陽脩</a:t>
                      </a: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字：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永叔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號：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醉翁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晚號：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六一居士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47675" indent="-44767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1179513" indent="-45720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739900" indent="-3810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2262188" indent="-3429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784475" indent="-3429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3241675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3698875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4156075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4613275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447675" marR="0" lvl="0" indent="-4476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eriod"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以明道致用為主，主張「文窮而後工」</a:t>
                      </a:r>
                      <a:endParaRPr kumimoji="0" lang="en-US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447675" marR="0" lvl="0" indent="-4476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eriod"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散文繼承韓愈「文從字順」，狀物寫景、敘事懷人，均情韻綿邈</a:t>
                      </a:r>
                    </a:p>
                    <a:p>
                      <a:pPr marL="447675" marR="0" lvl="0" indent="-4476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eriod"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詩詞清新婉約，語近情深</a:t>
                      </a:r>
                    </a:p>
                    <a:p>
                      <a:pPr marL="447675" marR="0" lvl="0" indent="-4476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eriod"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史學造詣亦深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《</a:t>
                      </a: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歐陽文忠公集</a:t>
                      </a: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》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《</a:t>
                      </a: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新五代史</a:t>
                      </a: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》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《</a:t>
                      </a: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新唐書</a:t>
                      </a: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》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《</a:t>
                      </a: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六一詩話</a:t>
                      </a: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》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7605" name="Picture 5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內容版面配置區 2"/>
          <p:cNvSpPr>
            <a:spLocks noGrp="1"/>
          </p:cNvSpPr>
          <p:nvPr>
            <p:ph idx="1"/>
          </p:nvPr>
        </p:nvSpPr>
        <p:spPr>
          <a:xfrm>
            <a:off x="0" y="1268413"/>
            <a:ext cx="9151938" cy="5281612"/>
          </a:xfrm>
        </p:spPr>
        <p:txBody>
          <a:bodyPr/>
          <a:lstStyle/>
          <a:p>
            <a:r>
              <a:rPr lang="zh-TW" altLang="en-US" b="1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歐陽修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：醉翁、六一居士。明道致用，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 【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歐陽文忠公集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】 【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新五代史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】 【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新唐書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】 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醉翁亭記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。北宋詩文革新運動的領袖，婉約派詞家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1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曾鞏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：南豐先生，</a:t>
            </a: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墨池記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。曾受教於歐陽脩門下，長議論，風格近歐陽修。「歐、曾」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1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王安石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：字介甫、號半山。變法「天變不足畏，祖宗不足法，人言不足恤」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 【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臨川先生文集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】</a:t>
            </a: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遊褒禪山記</a:t>
            </a:r>
            <a:endParaRPr lang="en-US" altLang="zh-TW" b="1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483" name="標題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1143000"/>
          </a:xfrm>
        </p:spPr>
        <p:txBody>
          <a:bodyPr/>
          <a:lstStyle/>
          <a:p>
            <a:r>
              <a:rPr lang="zh-TW" altLang="en-US" b="1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散文  </a:t>
            </a:r>
            <a:r>
              <a:rPr lang="en-US" altLang="zh-TW" b="1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b="1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唐宋古文八大家</a:t>
            </a:r>
            <a:r>
              <a:rPr lang="en-US" altLang="zh-TW" b="1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800" b="1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明茅坤編 </a:t>
            </a:r>
            <a:endParaRPr lang="zh-TW" altLang="en-US" sz="2800" b="1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46829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-25</a:t>
            </a:r>
          </a:p>
        </p:txBody>
      </p:sp>
      <p:graphicFrame>
        <p:nvGraphicFramePr>
          <p:cNvPr id="572473" name="Group 57"/>
          <p:cNvGraphicFramePr>
            <a:graphicFrameLocks noGrp="1"/>
          </p:cNvGraphicFramePr>
          <p:nvPr/>
        </p:nvGraphicFramePr>
        <p:xfrm>
          <a:off x="250825" y="908050"/>
          <a:ext cx="8785225" cy="3781425"/>
        </p:xfrm>
        <a:graphic>
          <a:graphicData uri="http://schemas.openxmlformats.org/drawingml/2006/table">
            <a:tbl>
              <a:tblPr/>
              <a:tblGrid>
                <a:gridCol w="576263"/>
                <a:gridCol w="1800225"/>
                <a:gridCol w="3960812"/>
                <a:gridCol w="2447925"/>
              </a:tblGrid>
              <a:tr h="95888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TW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字號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風格特色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著作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282254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曾鞏</a:t>
                      </a:r>
                    </a:p>
                  </a:txBody>
                  <a:tcPr marT="45722" marB="45722" vert="eaVert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字：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子固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世稱：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南豐先生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47675" indent="-44767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1179513" indent="-45720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739900" indent="-3810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2262188" indent="-3429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784475" indent="-3429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3241675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3698875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4156075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4613275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447675" marR="0" lvl="0" indent="-4476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eriod"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其文本於六經，斟酌於司馬遷、韓愈</a:t>
                      </a:r>
                    </a:p>
                    <a:p>
                      <a:pPr marL="447675" marR="0" lvl="0" indent="-4476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eriod"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文風紆  徐而不煩，簡奧而不晦</a:t>
                      </a:r>
                    </a:p>
                    <a:p>
                      <a:pPr marL="447675" marR="0" lvl="0" indent="-4476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eriod"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與歐陽脩均屬陰柔一派，並稱「歐曾」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《</a:t>
                      </a: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元豐類稿</a:t>
                      </a: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》</a:t>
                      </a: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8629" name="Picture 48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30" name="Text Box 50"/>
          <p:cNvSpPr txBox="1">
            <a:spLocks noChangeArrowheads="1"/>
          </p:cNvSpPr>
          <p:nvPr/>
        </p:nvSpPr>
        <p:spPr bwMode="auto">
          <a:xfrm>
            <a:off x="4205288" y="2995613"/>
            <a:ext cx="36671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200" b="1">
                <a:solidFill>
                  <a:srgbClr val="0099FF"/>
                </a:solidFill>
                <a:latin typeface="Arial" charset="0"/>
                <a:ea typeface="標楷體" pitchFamily="65" charset="-120"/>
              </a:rPr>
              <a:t>ㄩ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-26</a:t>
            </a:r>
          </a:p>
        </p:txBody>
      </p:sp>
      <p:graphicFrame>
        <p:nvGraphicFramePr>
          <p:cNvPr id="573496" name="Group 56"/>
          <p:cNvGraphicFramePr>
            <a:graphicFrameLocks noGrp="1"/>
          </p:cNvGraphicFramePr>
          <p:nvPr/>
        </p:nvGraphicFramePr>
        <p:xfrm>
          <a:off x="179388" y="908050"/>
          <a:ext cx="8785225" cy="5113338"/>
        </p:xfrm>
        <a:graphic>
          <a:graphicData uri="http://schemas.openxmlformats.org/drawingml/2006/table">
            <a:tbl>
              <a:tblPr/>
              <a:tblGrid>
                <a:gridCol w="576262"/>
                <a:gridCol w="1584325"/>
                <a:gridCol w="4679950"/>
                <a:gridCol w="1944688"/>
              </a:tblGrid>
              <a:tr h="9588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TW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字號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風格特色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著作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41544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王安石</a:t>
                      </a:r>
                    </a:p>
                  </a:txBody>
                  <a:tcPr vert="eaVert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字：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介甫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號：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半山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世稱 ：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王荊公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王文公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47675" indent="-44767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1179513" indent="-45720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739900" indent="-3810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2262188" indent="-3429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784475" indent="-3429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3241675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3698875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4156075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4613275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447675" marR="0" lvl="0" indent="-4476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eriod"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散文風格峭拔，筆力遒健</a:t>
                      </a:r>
                    </a:p>
                    <a:p>
                      <a:pPr marL="447675" marR="0" lvl="0" indent="-4476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eriod"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詩學杜甫，並受歐陽脩影響，與歐陽脩、蘇軾、黃庭堅並列為北宋四大家。晚年小詩精絕，人稱「王荊公體」</a:t>
                      </a:r>
                      <a:endParaRPr kumimoji="0" lang="en-US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447675" marR="0" lvl="0" indent="-4476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eriod"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詞則擺脫晚唐、五代豔麗習氣，有傲然不群的氣韻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《</a:t>
                      </a: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臨川先生文集</a:t>
                      </a: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9653" name="Picture 37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6021388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-27</a:t>
            </a:r>
          </a:p>
        </p:txBody>
      </p:sp>
      <p:graphicFrame>
        <p:nvGraphicFramePr>
          <p:cNvPr id="597028" name="Group 36"/>
          <p:cNvGraphicFramePr>
            <a:graphicFrameLocks noGrp="1"/>
          </p:cNvGraphicFramePr>
          <p:nvPr/>
        </p:nvGraphicFramePr>
        <p:xfrm>
          <a:off x="250825" y="960438"/>
          <a:ext cx="8785225" cy="3695793"/>
        </p:xfrm>
        <a:graphic>
          <a:graphicData uri="http://schemas.openxmlformats.org/drawingml/2006/table">
            <a:tbl>
              <a:tblPr/>
              <a:tblGrid>
                <a:gridCol w="504825"/>
                <a:gridCol w="1584325"/>
                <a:gridCol w="4248150"/>
                <a:gridCol w="2447925"/>
              </a:tblGrid>
              <a:tr h="95870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TW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字號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風格特色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著作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273699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蘇洵</a:t>
                      </a:r>
                    </a:p>
                  </a:txBody>
                  <a:tcPr marT="45713" marB="45713" vert="eaVert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字：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明允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47675" indent="-44767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1179513" indent="-45720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739900" indent="-3810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2262188" indent="-3429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784475" indent="-3429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3241675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3698875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4156075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4613275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447675" marR="0" lvl="0" indent="-4476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eriod"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為文取法</a:t>
                      </a: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《</a:t>
                      </a: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戰國策</a:t>
                      </a: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》</a:t>
                      </a: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、</a:t>
                      </a: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《</a:t>
                      </a: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史記</a:t>
                      </a: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》</a:t>
                      </a: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，博辯宏偉。古勁簡直，有先秦之風</a:t>
                      </a:r>
                    </a:p>
                    <a:p>
                      <a:pPr marL="447675" marR="0" lvl="0" indent="-4476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eriod"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長於策論，所著</a:t>
                      </a: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〈</a:t>
                      </a: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權書</a:t>
                      </a: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〉</a:t>
                      </a: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、</a:t>
                      </a: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〈</a:t>
                      </a: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衡論</a:t>
                      </a: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〉</a:t>
                      </a: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，歐陽脩以為賈誼、劉向不能過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《</a:t>
                      </a: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嘉祐集</a:t>
                      </a: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》</a:t>
                      </a: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0677" name="Picture 27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-28</a:t>
            </a:r>
          </a:p>
        </p:txBody>
      </p:sp>
      <p:graphicFrame>
        <p:nvGraphicFramePr>
          <p:cNvPr id="598059" name="Group 43"/>
          <p:cNvGraphicFramePr>
            <a:graphicFrameLocks noGrp="1"/>
          </p:cNvGraphicFramePr>
          <p:nvPr/>
        </p:nvGraphicFramePr>
        <p:xfrm>
          <a:off x="250825" y="908050"/>
          <a:ext cx="8785225" cy="5061202"/>
        </p:xfrm>
        <a:graphic>
          <a:graphicData uri="http://schemas.openxmlformats.org/drawingml/2006/table">
            <a:tbl>
              <a:tblPr/>
              <a:tblGrid>
                <a:gridCol w="576263"/>
                <a:gridCol w="1657350"/>
                <a:gridCol w="4679950"/>
                <a:gridCol w="1871662"/>
              </a:tblGrid>
              <a:tr h="95861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TW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08" marB="457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字號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風格特色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著作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410233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蘇軾</a:t>
                      </a:r>
                    </a:p>
                  </a:txBody>
                  <a:tcPr marT="45708" marB="45708" vert="eaVert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字：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子瞻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號：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東坡居士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47675" indent="-44767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1179513" indent="-45720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739900" indent="-3810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2262188" indent="-3429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784475" indent="-3429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3241675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3698875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4156075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4613275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447675" marR="0" lvl="0" indent="-4476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eriod"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思想恢弘，才氣縱橫，文章汪洋宏肆。自謂：「吾文如行雲流水，初無定質，但常行於所當行，常止於所不可不止。」</a:t>
                      </a:r>
                      <a:endParaRPr kumimoji="0" lang="en-US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447675" marR="0" lvl="0" indent="-4476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eriod"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古文各體俱佳，詩、詞、賦、書、畫亦所擅長</a:t>
                      </a:r>
                    </a:p>
                    <a:p>
                      <a:pPr marL="447675" marR="0" lvl="0" indent="-4476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eriod"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北宋豪放派代表詞人，與辛棄疾並稱「蘇辛」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《</a:t>
                      </a: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東坡全集</a:t>
                      </a: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》</a:t>
                      </a: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1701" name="Picture 37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-29</a:t>
            </a:r>
          </a:p>
        </p:txBody>
      </p:sp>
      <p:graphicFrame>
        <p:nvGraphicFramePr>
          <p:cNvPr id="599089" name="Group 49"/>
          <p:cNvGraphicFramePr>
            <a:graphicFrameLocks noGrp="1"/>
          </p:cNvGraphicFramePr>
          <p:nvPr/>
        </p:nvGraphicFramePr>
        <p:xfrm>
          <a:off x="179388" y="836613"/>
          <a:ext cx="8785225" cy="5488088"/>
        </p:xfrm>
        <a:graphic>
          <a:graphicData uri="http://schemas.openxmlformats.org/drawingml/2006/table">
            <a:tbl>
              <a:tblPr/>
              <a:tblGrid>
                <a:gridCol w="576262"/>
                <a:gridCol w="1657350"/>
                <a:gridCol w="4535488"/>
                <a:gridCol w="2016125"/>
              </a:tblGrid>
              <a:tr h="95876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TW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字號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風格特色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著作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452921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蘇轍</a:t>
                      </a:r>
                    </a:p>
                  </a:txBody>
                  <a:tcPr marT="45716" marB="45716" vert="eaVert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字：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子由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號：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潁濱遺老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47675" indent="-44767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1179513" indent="-45720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739900" indent="-3810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2262188" indent="-3429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784475" indent="-3429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3241675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3698875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4156075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4613275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447675" marR="0" lvl="0" indent="-4476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eriod"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生性沉靜敦厚，文章汪洋澹泊</a:t>
                      </a:r>
                    </a:p>
                    <a:p>
                      <a:pPr marL="447675" marR="0" lvl="0" indent="-4476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eriod"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蘇軾</a:t>
                      </a: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〈</a:t>
                      </a: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書子由超然臺賦後</a:t>
                      </a: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〉</a:t>
                      </a: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評其文：「子由之文，詞理精確，有不及吾，而體氣高妙，吾所不及。」</a:t>
                      </a:r>
                      <a:endParaRPr kumimoji="0" lang="en-US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447675" marR="0" lvl="0" indent="-4476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eriod"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擅長各類文體，尤擅政論、史論。記遊之作，寫景狀物亦極為精妙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《</a:t>
                      </a: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欒城集</a:t>
                      </a: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》</a:t>
                      </a: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2725" name="Picture 3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內容版面配置區 2"/>
          <p:cNvSpPr>
            <a:spLocks noGrp="1"/>
          </p:cNvSpPr>
          <p:nvPr>
            <p:ph idx="4294967295"/>
          </p:nvPr>
        </p:nvSpPr>
        <p:spPr>
          <a:xfrm>
            <a:off x="395288" y="620713"/>
            <a:ext cx="8640762" cy="5245100"/>
          </a:xfrm>
        </p:spPr>
        <p:txBody>
          <a:bodyPr/>
          <a:lstStyle/>
          <a:p>
            <a:pPr>
              <a:lnSpc>
                <a:spcPct val="105000"/>
              </a:lnSpc>
              <a:buFont typeface="Arial" charset="0"/>
              <a:buNone/>
            </a:pPr>
            <a:r>
              <a:rPr lang="zh-TW" altLang="zh-TW" b="1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◆歐陽脩二三事</a:t>
            </a:r>
          </a:p>
          <a:p>
            <a:pPr>
              <a:lnSpc>
                <a:spcPct val="105000"/>
              </a:lnSpc>
              <a:buFont typeface="Arial" charset="0"/>
              <a:buNone/>
            </a:pPr>
            <a:r>
              <a:rPr lang="zh-TW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(一)樵夫潤稿</a:t>
            </a:r>
          </a:p>
          <a:p>
            <a:pPr>
              <a:lnSpc>
                <a:spcPct val="105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　　傳說醉翁亭落成之日，智僊和尚即請歐陽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05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脩作記。歐陽脩當天下午就揮筆成章，並連夜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05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抄出六份，命人於翌日清晨分別貼於六個城門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05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之上，請百姓潤色修改。第二天，觀其文章者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05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甚眾，卻無人提出修改意見。直到傍晚時分，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05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才有位老樵夫來到州廳，對歐陽脩說：「大人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05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文章甚好，只是開頭太囉嗦了。」歐陽脩聽後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3731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-30</a:t>
            </a:r>
          </a:p>
        </p:txBody>
      </p:sp>
      <p:pic>
        <p:nvPicPr>
          <p:cNvPr id="73732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內容版面配置區 2"/>
          <p:cNvSpPr>
            <a:spLocks noGrp="1"/>
          </p:cNvSpPr>
          <p:nvPr>
            <p:ph idx="4294967295"/>
          </p:nvPr>
        </p:nvSpPr>
        <p:spPr>
          <a:xfrm>
            <a:off x="468313" y="765175"/>
            <a:ext cx="8281987" cy="5688013"/>
          </a:xfrm>
        </p:spPr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，隨即背誦起自己的文章：「滁州四面皆山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，東有烏龍山，西有大豐山，南有花山，北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有白米山，其西南諸峰，林壑尤美……」老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樵夫插話說：「毛病就出在這裡！什麼烏龍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山、大豐山、花山、白米山，只要站在琅邪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山南天門上，一轉身子看到的都是山呀！」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歐陽脩聽罷恍然大悟，改寫開頭曰：「環滁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皆山也。」</a:t>
            </a:r>
          </a:p>
        </p:txBody>
      </p:sp>
      <p:sp>
        <p:nvSpPr>
          <p:cNvPr id="74755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-31</a:t>
            </a:r>
          </a:p>
        </p:txBody>
      </p:sp>
      <p:pic>
        <p:nvPicPr>
          <p:cNvPr id="74756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內容版面配置區 2"/>
          <p:cNvSpPr>
            <a:spLocks noGrp="1"/>
          </p:cNvSpPr>
          <p:nvPr>
            <p:ph idx="4294967295"/>
          </p:nvPr>
        </p:nvSpPr>
        <p:spPr>
          <a:xfrm>
            <a:off x="468313" y="692150"/>
            <a:ext cx="8281987" cy="5688013"/>
          </a:xfrm>
        </p:spPr>
        <p:txBody>
          <a:bodyPr/>
          <a:lstStyle/>
          <a:p>
            <a:pPr>
              <a:lnSpc>
                <a:spcPct val="105000"/>
              </a:lnSpc>
              <a:buFont typeface="Arial" charset="0"/>
              <a:buNone/>
            </a:pPr>
            <a:r>
              <a:rPr lang="zh-TW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(二)作文三上</a:t>
            </a:r>
          </a:p>
          <a:p>
            <a:pPr>
              <a:lnSpc>
                <a:spcPct val="105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　　宋仁宗寶元二年夏天，歐陽脩與鄧州（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05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今河南省鄧縣）太守謝希深、襄城宰梅聖俞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05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相約遊於鄧州南山之上。酒酣耳熱之際，三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05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人提議講述趣事以助酒興。梅聖俞想了半天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05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，說道：「錢惟演曾對僚屬說：他平生只好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05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讀書。坐著時，讀經史；臥著時，讀小說；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05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如廁時，讀小詞，終日未嘗片刻釋卷。」謝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05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希深接著說道：「我與宋公垂同在史院，宋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5779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-32</a:t>
            </a:r>
          </a:p>
        </p:txBody>
      </p:sp>
      <p:pic>
        <p:nvPicPr>
          <p:cNvPr id="75780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內容版面配置區 2"/>
          <p:cNvSpPr>
            <a:spLocks noGrp="1"/>
          </p:cNvSpPr>
          <p:nvPr>
            <p:ph idx="4294967295"/>
          </p:nvPr>
        </p:nvSpPr>
        <p:spPr>
          <a:xfrm>
            <a:off x="396875" y="776288"/>
            <a:ext cx="8496300" cy="5461000"/>
          </a:xfrm>
        </p:spPr>
        <p:txBody>
          <a:bodyPr/>
          <a:lstStyle/>
          <a:p>
            <a:pPr>
              <a:lnSpc>
                <a:spcPct val="105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公垂有一怪癖，就是每次上廁所必帶書，而且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05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在廁內高聲誦讀，聲傳數里，日子一久，只要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05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聽到宋公垂的讀書聲，大家就說道：『宋公在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05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廁上用功呢！』」歐陽脩聽了兩人的敘述後，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05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立刻接著說道：「我平常作文章，多在三上，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05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一是馬上，一是枕上，一是廁上。尤其廁上，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05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最能引發巧思。」謝、梅二人聽了無不捧腹大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05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笑。　　　　  （取材自歐陽脩《歸田錄》）</a:t>
            </a:r>
          </a:p>
        </p:txBody>
      </p:sp>
      <p:sp>
        <p:nvSpPr>
          <p:cNvPr id="76803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-33</a:t>
            </a:r>
          </a:p>
        </p:txBody>
      </p:sp>
      <p:pic>
        <p:nvPicPr>
          <p:cNvPr id="76804" name="Picture 5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內容版面配置區 2"/>
          <p:cNvSpPr>
            <a:spLocks noGrp="1"/>
          </p:cNvSpPr>
          <p:nvPr>
            <p:ph idx="4294967295"/>
          </p:nvPr>
        </p:nvSpPr>
        <p:spPr>
          <a:xfrm>
            <a:off x="468313" y="692150"/>
            <a:ext cx="8281987" cy="4392613"/>
          </a:xfrm>
        </p:spPr>
        <p:txBody>
          <a:bodyPr/>
          <a:lstStyle/>
          <a:p>
            <a:pPr>
              <a:lnSpc>
                <a:spcPct val="105000"/>
              </a:lnSpc>
              <a:buFont typeface="Arial" charset="0"/>
              <a:buNone/>
            </a:pPr>
            <a:r>
              <a:rPr lang="zh-TW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(三) 提攜後進</a:t>
            </a:r>
          </a:p>
          <a:p>
            <a:pPr>
              <a:lnSpc>
                <a:spcPct val="105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　　一代文壇盟主歐陽脩與大文豪蘇軾為師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05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生關係，兩人之間產生不少佳話與傳說。例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05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如：蘇軾考取進士，禮部唱名的時候，歐陽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05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脩看見蘇軾的文章，說：「這和我是同一類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05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的人，我應該要退避，好讓他能早日出人頭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05000"/>
              </a:lnSpc>
              <a:buFont typeface="Arial" charset="0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地。」（吾當避此人出一頭地）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7827" name="Rectangle 2"/>
          <p:cNvSpPr txBox="1">
            <a:spLocks noChangeArrowheads="1"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-34</a:t>
            </a:r>
          </a:p>
        </p:txBody>
      </p:sp>
      <p:pic>
        <p:nvPicPr>
          <p:cNvPr id="77828" name="Picture 6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內容版面配置區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zh-TW" altLang="en-US" b="1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蘇洵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：字明允、號老泉。三蘇之文出於國策、莊子及縱橫家，尤長策論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嘉佑集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】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。</a:t>
            </a: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六國論</a:t>
            </a:r>
            <a:endParaRPr lang="en-US" altLang="zh-TW" b="1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1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蘇軾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：子瞻、東坡居士。蘇公堤，自謂作文如</a:t>
            </a:r>
            <a:br>
              <a:rPr lang="zh-TW" altLang="en-US" b="1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行雲流水。</a:t>
            </a: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念奴嬌、水調歌頭、赤壁賦</a:t>
            </a:r>
            <a:endParaRPr lang="en-US" altLang="zh-TW" b="1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b="1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1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蘇轍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：子由、穎濱遺老。以反對青苗法出為</a:t>
            </a:r>
            <a:br>
              <a:rPr lang="zh-TW" altLang="en-US" b="1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河南推官。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欒城集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】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黃州快哉亭記</a:t>
            </a:r>
            <a:br>
              <a:rPr lang="zh-TW" altLang="en-US" b="1" smtClean="0">
                <a:latin typeface="標楷體" pitchFamily="65" charset="-120"/>
                <a:ea typeface="標楷體" pitchFamily="65" charset="-120"/>
              </a:rPr>
            </a:br>
            <a:endParaRPr lang="zh-TW" altLang="en-US" smtClean="0"/>
          </a:p>
        </p:txBody>
      </p:sp>
      <p:sp>
        <p:nvSpPr>
          <p:cNvPr id="21507" name="標題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1143000"/>
          </a:xfrm>
        </p:spPr>
        <p:txBody>
          <a:bodyPr/>
          <a:lstStyle/>
          <a:p>
            <a:r>
              <a:rPr lang="zh-TW" altLang="en-US" b="1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散文  </a:t>
            </a:r>
            <a:r>
              <a:rPr lang="en-US" altLang="zh-TW" b="1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b="1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唐宋古文八大家</a:t>
            </a:r>
            <a:r>
              <a:rPr lang="en-US" altLang="zh-TW" b="1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800" b="1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明茅坤編 </a:t>
            </a:r>
            <a:endParaRPr lang="zh-TW" altLang="en-US" sz="2800" b="1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96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 txBox="1">
            <a:spLocks noChangeArrowheads="1"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-35</a:t>
            </a:r>
          </a:p>
        </p:txBody>
      </p:sp>
      <p:pic>
        <p:nvPicPr>
          <p:cNvPr id="78851" name="Picture 4" descr="下ICON-回主目錄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052513"/>
            <a:ext cx="719137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853" name="Text Box 8"/>
          <p:cNvSpPr txBox="1">
            <a:spLocks noChangeArrowheads="1"/>
          </p:cNvSpPr>
          <p:nvPr/>
        </p:nvSpPr>
        <p:spPr bwMode="auto">
          <a:xfrm>
            <a:off x="1331913" y="1193800"/>
            <a:ext cx="3841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b="1">
                <a:solidFill>
                  <a:srgbClr val="009999"/>
                </a:solidFill>
                <a:latin typeface="Arial" charset="0"/>
                <a:ea typeface="標楷體" pitchFamily="65" charset="-120"/>
                <a:hlinkClick r:id="rId5" action="ppaction://hlinkfile"/>
              </a:rPr>
              <a:t>作者動畫──歐陽脩</a:t>
            </a:r>
            <a:endParaRPr kumimoji="0" lang="zh-TW" altLang="en-US" b="1">
              <a:solidFill>
                <a:srgbClr val="009999"/>
              </a:solidFill>
              <a:latin typeface="Arial" charset="0"/>
              <a:ea typeface="標楷體" pitchFamily="65" charset="-12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6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5" name="直排文字版面配置區 4"/>
          <p:cNvSpPr>
            <a:spLocks/>
          </p:cNvSpPr>
          <p:nvPr/>
        </p:nvSpPr>
        <p:spPr bwMode="auto">
          <a:xfrm>
            <a:off x="755650" y="876300"/>
            <a:ext cx="7642225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r>
              <a:rPr kumimoji="0" lang="zh-TW" altLang="zh-TW" b="1">
                <a:ea typeface="標楷體" pitchFamily="65" charset="-120"/>
              </a:rPr>
              <a:t>歐陽脩字永叔</a:t>
            </a:r>
            <a:r>
              <a:rPr kumimoji="0" lang="zh-TW" altLang="zh-TW">
                <a:ea typeface="標楷體" pitchFamily="65" charset="-120"/>
              </a:rPr>
              <a:t>：脩與永皆有長之義，同義互訓。</a:t>
            </a:r>
          </a:p>
          <a:p>
            <a:endParaRPr kumimoji="0" lang="zh-TW" altLang="zh-TW">
              <a:ea typeface="標楷體" pitchFamily="65" charset="-120"/>
            </a:endParaRPr>
          </a:p>
          <a:p>
            <a:pPr eaLnBrk="1" hangingPunct="1"/>
            <a:endParaRPr kumimoji="0" lang="zh-TW" altLang="en-US">
              <a:ea typeface="標楷體" pitchFamily="65" charset="-120"/>
            </a:endParaRPr>
          </a:p>
        </p:txBody>
      </p:sp>
      <p:pic>
        <p:nvPicPr>
          <p:cNvPr id="79876" name="Picture 7" descr="下ICON-回作者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5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9" name="直排文字版面配置區 4"/>
          <p:cNvSpPr>
            <a:spLocks/>
          </p:cNvSpPr>
          <p:nvPr/>
        </p:nvSpPr>
        <p:spPr bwMode="auto">
          <a:xfrm>
            <a:off x="684213" y="908050"/>
            <a:ext cx="806450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</a:pPr>
            <a:r>
              <a:rPr kumimoji="0" lang="zh-TW" altLang="zh-TW" b="1">
                <a:ea typeface="標楷體" pitchFamily="65" charset="-120"/>
              </a:rPr>
              <a:t>醉翁</a:t>
            </a:r>
            <a:r>
              <a:rPr kumimoji="0" lang="zh-TW" altLang="zh-TW">
                <a:ea typeface="標楷體" pitchFamily="65" charset="-120"/>
              </a:rPr>
              <a:t>：歐陽脩在〈題滁州醉翁亭〉一詩云：「四十未為老，醉翁偶題篇。醉中遺萬物，豈復記吾年。」又〈贈沈遵〉：「我年四十猶彊力，自號醉翁聊戲客。」歐陽脩時年僅四十而以醉翁為號，其實是自娛自嘲的說法。</a:t>
            </a:r>
          </a:p>
          <a:p>
            <a:pPr eaLnBrk="1" hangingPunct="1">
              <a:lnSpc>
                <a:spcPct val="120000"/>
              </a:lnSpc>
            </a:pPr>
            <a:endParaRPr kumimoji="0" lang="zh-TW" altLang="en-US">
              <a:ea typeface="標楷體" pitchFamily="65" charset="-120"/>
            </a:endParaRPr>
          </a:p>
        </p:txBody>
      </p:sp>
      <p:pic>
        <p:nvPicPr>
          <p:cNvPr id="80900" name="Picture 6" descr="下ICON-回作者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5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3" name="直排文字版面配置區 4"/>
          <p:cNvSpPr>
            <a:spLocks/>
          </p:cNvSpPr>
          <p:nvPr/>
        </p:nvSpPr>
        <p:spPr bwMode="auto">
          <a:xfrm>
            <a:off x="755650" y="908050"/>
            <a:ext cx="7642225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</a:pPr>
            <a:r>
              <a:rPr kumimoji="0" lang="zh-TW" altLang="zh-TW" b="1">
                <a:ea typeface="標楷體" pitchFamily="65" charset="-120"/>
              </a:rPr>
              <a:t>六一居士</a:t>
            </a:r>
            <a:r>
              <a:rPr kumimoji="0" lang="zh-TW" altLang="zh-TW">
                <a:ea typeface="標楷體" pitchFamily="65" charset="-120"/>
              </a:rPr>
              <a:t>：歐陽脩六十四歲時，自稱有藏書一萬卷、集錄金石遺文一千卷、琴一張、棋一局、酒一壺，一個老翁生活在其間，故稱六一居士。</a:t>
            </a:r>
          </a:p>
          <a:p>
            <a:pPr eaLnBrk="1" hangingPunct="1">
              <a:lnSpc>
                <a:spcPct val="120000"/>
              </a:lnSpc>
            </a:pPr>
            <a:endParaRPr kumimoji="0" lang="zh-TW" altLang="en-US">
              <a:ea typeface="標楷體" pitchFamily="65" charset="-120"/>
            </a:endParaRPr>
          </a:p>
        </p:txBody>
      </p:sp>
      <p:pic>
        <p:nvPicPr>
          <p:cNvPr id="81924" name="Picture 6" descr="下ICON-回作者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7" name="直排文字版面配置區 4"/>
          <p:cNvSpPr>
            <a:spLocks/>
          </p:cNvSpPr>
          <p:nvPr/>
        </p:nvSpPr>
        <p:spPr bwMode="auto">
          <a:xfrm>
            <a:off x="323850" y="836613"/>
            <a:ext cx="856932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r>
              <a:rPr kumimoji="0" lang="zh-TW" altLang="en-US" b="1">
                <a:latin typeface="標楷體" pitchFamily="65" charset="-120"/>
                <a:ea typeface="標楷體" pitchFamily="65" charset="-120"/>
              </a:rPr>
              <a:t>四歲喪父</a:t>
            </a: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：歐陽脩父歐陽觀為官正直，官運不亨。五十九歲歿於江蘇泰州任上，留下二十九歲的妻子和年幼的一子一女。</a:t>
            </a:r>
          </a:p>
          <a:p>
            <a:pPr>
              <a:lnSpc>
                <a:spcPct val="120000"/>
              </a:lnSpc>
            </a:pPr>
            <a:endParaRPr kumimoji="0" lang="zh-TW" altLang="en-US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82948" name="Picture 4" descr="下ICON-回作者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6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1" name="直排文字版面配置區 4"/>
          <p:cNvSpPr>
            <a:spLocks/>
          </p:cNvSpPr>
          <p:nvPr/>
        </p:nvSpPr>
        <p:spPr bwMode="auto">
          <a:xfrm>
            <a:off x="323850" y="836613"/>
            <a:ext cx="856932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</a:pPr>
            <a:r>
              <a:rPr kumimoji="0" lang="zh-TW" altLang="zh-TW" b="1">
                <a:ea typeface="標楷體" pitchFamily="65" charset="-120"/>
              </a:rPr>
              <a:t>蘆荻畫地教其學字</a:t>
            </a:r>
            <a:r>
              <a:rPr kumimoji="0" lang="zh-TW" altLang="zh-TW">
                <a:ea typeface="標楷體" pitchFamily="65" charset="-120"/>
              </a:rPr>
              <a:t>：歐陽觀死後，鄭氏誓志守節，獨力撫養兒女，因貧買不起紙筆，鄭氏遂以荻草代筆，在沙上書字，教子歐陽脩識字。此為史上有名之「畫荻教子」。</a:t>
            </a:r>
            <a:endParaRPr kumimoji="0" lang="zh-TW" altLang="en-US">
              <a:ea typeface="標楷體" pitchFamily="65" charset="-120"/>
            </a:endParaRPr>
          </a:p>
        </p:txBody>
      </p:sp>
      <p:pic>
        <p:nvPicPr>
          <p:cNvPr id="83972" name="Picture 7" descr="下ICON-回作者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5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5" name="直排文字版面配置區 4"/>
          <p:cNvSpPr>
            <a:spLocks/>
          </p:cNvSpPr>
          <p:nvPr/>
        </p:nvSpPr>
        <p:spPr bwMode="auto">
          <a:xfrm>
            <a:off x="468313" y="836613"/>
            <a:ext cx="8351837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</a:pPr>
            <a:r>
              <a:rPr kumimoji="0" lang="zh-TW" altLang="zh-TW" b="1">
                <a:ea typeface="標楷體" pitchFamily="65" charset="-120"/>
              </a:rPr>
              <a:t>新政</a:t>
            </a:r>
            <a:r>
              <a:rPr kumimoji="0" lang="zh-TW" altLang="zh-TW">
                <a:ea typeface="標楷體" pitchFamily="65" charset="-120"/>
              </a:rPr>
              <a:t>：宋仁宗慶曆三年，范仲淹提出十項主張，改革政治，史稱「慶曆新政」。</a:t>
            </a:r>
          </a:p>
          <a:p>
            <a:pPr>
              <a:lnSpc>
                <a:spcPct val="120000"/>
              </a:lnSpc>
            </a:pPr>
            <a:endParaRPr kumimoji="0" lang="zh-TW" altLang="zh-TW">
              <a:ea typeface="標楷體" pitchFamily="65" charset="-120"/>
            </a:endParaRPr>
          </a:p>
          <a:p>
            <a:pPr>
              <a:lnSpc>
                <a:spcPct val="120000"/>
              </a:lnSpc>
            </a:pPr>
            <a:endParaRPr kumimoji="0" lang="zh-TW" altLang="zh-TW"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</a:pPr>
            <a:endParaRPr kumimoji="0" lang="zh-TW" altLang="en-US">
              <a:ea typeface="標楷體" pitchFamily="65" charset="-120"/>
            </a:endParaRPr>
          </a:p>
        </p:txBody>
      </p:sp>
      <p:pic>
        <p:nvPicPr>
          <p:cNvPr id="84996" name="Picture 6" descr="下ICON-回作者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7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9" name="直排文字版面配置區 4"/>
          <p:cNvSpPr>
            <a:spLocks/>
          </p:cNvSpPr>
          <p:nvPr/>
        </p:nvSpPr>
        <p:spPr bwMode="auto">
          <a:xfrm>
            <a:off x="684213" y="908050"/>
            <a:ext cx="828040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r>
              <a:rPr kumimoji="0" lang="zh-TW" altLang="zh-TW" b="1">
                <a:ea typeface="標楷體" pitchFamily="65" charset="-120"/>
              </a:rPr>
              <a:t>樞密副使</a:t>
            </a:r>
            <a:r>
              <a:rPr kumimoji="0" lang="zh-TW" altLang="zh-TW">
                <a:ea typeface="標楷體" pitchFamily="65" charset="-120"/>
              </a:rPr>
              <a:t>：相當於現在的副國防部部長。</a:t>
            </a:r>
          </a:p>
          <a:p>
            <a:endParaRPr kumimoji="0" lang="zh-TW" altLang="zh-TW">
              <a:ea typeface="標楷體" pitchFamily="65" charset="-120"/>
            </a:endParaRPr>
          </a:p>
          <a:p>
            <a:pPr eaLnBrk="1" hangingPunct="1"/>
            <a:endParaRPr kumimoji="0" lang="zh-TW" altLang="en-US">
              <a:ea typeface="標楷體" pitchFamily="65" charset="-120"/>
            </a:endParaRPr>
          </a:p>
        </p:txBody>
      </p:sp>
      <p:pic>
        <p:nvPicPr>
          <p:cNvPr id="86020" name="Picture 9" descr="下ICON-回作者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6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3" name="直排文字版面配置區 4"/>
          <p:cNvSpPr>
            <a:spLocks/>
          </p:cNvSpPr>
          <p:nvPr/>
        </p:nvSpPr>
        <p:spPr bwMode="auto">
          <a:xfrm>
            <a:off x="611188" y="836613"/>
            <a:ext cx="7642225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r>
              <a:rPr kumimoji="0" lang="zh-TW" altLang="zh-TW" b="1">
                <a:ea typeface="標楷體" pitchFamily="65" charset="-120"/>
              </a:rPr>
              <a:t>參知政事</a:t>
            </a:r>
            <a:r>
              <a:rPr kumimoji="0" lang="zh-TW" altLang="zh-TW">
                <a:ea typeface="標楷體" pitchFamily="65" charset="-120"/>
              </a:rPr>
              <a:t>：相當於副宰相。</a:t>
            </a:r>
          </a:p>
          <a:p>
            <a:endParaRPr kumimoji="0" lang="zh-TW" altLang="zh-TW">
              <a:ea typeface="標楷體" pitchFamily="65" charset="-120"/>
            </a:endParaRPr>
          </a:p>
          <a:p>
            <a:pPr eaLnBrk="1" hangingPunct="1"/>
            <a:endParaRPr kumimoji="0" lang="zh-TW" altLang="en-US">
              <a:ea typeface="標楷體" pitchFamily="65" charset="-120"/>
            </a:endParaRPr>
          </a:p>
        </p:txBody>
      </p:sp>
      <p:pic>
        <p:nvPicPr>
          <p:cNvPr id="87044" name="Picture 8" descr="下ICON-回作者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5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7" name="直排文字版面配置區 4"/>
          <p:cNvSpPr>
            <a:spLocks/>
          </p:cNvSpPr>
          <p:nvPr/>
        </p:nvSpPr>
        <p:spPr bwMode="auto">
          <a:xfrm>
            <a:off x="395288" y="908050"/>
            <a:ext cx="8424862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</a:pPr>
            <a:r>
              <a:rPr kumimoji="0" lang="zh-TW" altLang="en-US" b="1">
                <a:latin typeface="標楷體" pitchFamily="65" charset="-120"/>
                <a:ea typeface="標楷體" pitchFamily="65" charset="-120"/>
              </a:rPr>
              <a:t>詩文革新</a:t>
            </a: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：宋仁宗天聖九年，歐陽脩任西京留守推官，與梅堯臣、尹洙結為至交。於詩主張反映民生，批判西崑體的浮豔空洞；於文繼承韓愈的古文運動，反對浮靡雕琢和怪僻晦澀，在當時起了很大的示範作用。</a:t>
            </a:r>
          </a:p>
        </p:txBody>
      </p:sp>
      <p:pic>
        <p:nvPicPr>
          <p:cNvPr id="88068" name="Picture 8" descr="下ICON-回作者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翰林佈景主題1">
  <a:themeElements>
    <a:clrScheme name="翰林佈景主題1 5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E9BBE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BDB"/>
      </a:accent5>
      <a:accent6>
        <a:srgbClr val="AE4845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翰林佈景主題1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翰林佈景主題1 2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E9BBE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B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翰林佈景主題1 3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E9BBE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BDB"/>
        </a:accent5>
        <a:accent6>
          <a:srgbClr val="AE4845"/>
        </a:accent6>
        <a:hlink>
          <a:srgbClr val="0099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翰林佈景主題1 4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E9BBE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BDB"/>
        </a:accent5>
        <a:accent6>
          <a:srgbClr val="AE4845"/>
        </a:accent6>
        <a:hlink>
          <a:srgbClr val="009999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翰林佈景主題1 5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E9BBE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BDB"/>
        </a:accent5>
        <a:accent6>
          <a:srgbClr val="AE4845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預設簡報設計 13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E9BBE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B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預設簡報設計 14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E9BBE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BDB"/>
        </a:accent5>
        <a:accent6>
          <a:srgbClr val="AE4845"/>
        </a:accent6>
        <a:hlink>
          <a:srgbClr val="0099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預設簡報設計 15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E9BBE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BDB"/>
        </a:accent5>
        <a:accent6>
          <a:srgbClr val="AE4845"/>
        </a:accent6>
        <a:hlink>
          <a:srgbClr val="009999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預設簡報設計 16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E9BBE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BDB"/>
        </a:accent5>
        <a:accent6>
          <a:srgbClr val="AE4845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預設簡報設計 13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E9BBE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B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預設簡報設計 14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E9BBE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BDB"/>
        </a:accent5>
        <a:accent6>
          <a:srgbClr val="AE4845"/>
        </a:accent6>
        <a:hlink>
          <a:srgbClr val="0099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預設簡報設計 15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E9BBE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BDB"/>
        </a:accent5>
        <a:accent6>
          <a:srgbClr val="AE4845"/>
        </a:accent6>
        <a:hlink>
          <a:srgbClr val="009999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預設簡報設計 16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E9BBE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BDB"/>
        </a:accent5>
        <a:accent6>
          <a:srgbClr val="AE4845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5712</TotalTime>
  <Words>11297</Words>
  <Application>Microsoft Office PowerPoint</Application>
  <PresentationFormat>如螢幕大小 (4:3)</PresentationFormat>
  <Paragraphs>1734</Paragraphs>
  <Slides>243</Slides>
  <Notes>32</Notes>
  <HiddenSlides>67</HiddenSlides>
  <MMClips>0</MMClips>
  <ScaleCrop>false</ScaleCrop>
  <HeadingPairs>
    <vt:vector size="4" baseType="variant">
      <vt:variant>
        <vt:lpstr>佈景主題</vt:lpstr>
      </vt:variant>
      <vt:variant>
        <vt:i4>3</vt:i4>
      </vt:variant>
      <vt:variant>
        <vt:lpstr>投影片標題</vt:lpstr>
      </vt:variant>
      <vt:variant>
        <vt:i4>243</vt:i4>
      </vt:variant>
    </vt:vector>
  </HeadingPairs>
  <TitlesOfParts>
    <vt:vector size="246" baseType="lpstr">
      <vt:lpstr>翰林佈景主題1</vt:lpstr>
      <vt:lpstr>3_預設簡報設計</vt:lpstr>
      <vt:lpstr>5_預設簡報設計</vt:lpstr>
      <vt:lpstr>PowerPoint 簡報</vt:lpstr>
      <vt:lpstr>PowerPoint 簡報</vt:lpstr>
      <vt:lpstr>PowerPoint 簡報</vt:lpstr>
      <vt:lpstr>文</vt:lpstr>
      <vt:lpstr>散文   1.先秦名著</vt:lpstr>
      <vt:lpstr>散文    2.漢魏晉南北朝名篇</vt:lpstr>
      <vt:lpstr>散文  3.唐宋古文八大家-明茅坤編 </vt:lpstr>
      <vt:lpstr>散文  3.唐宋古文八大家-明茅坤編 </vt:lpstr>
      <vt:lpstr>散文  3.唐宋古文八大家-明茅坤編 </vt:lpstr>
      <vt:lpstr>散文    4.明清古文流派</vt:lpstr>
      <vt:lpstr>散文    4.明清古文流派</vt:lpstr>
      <vt:lpstr>散文雜記體分四類　</vt:lpstr>
      <vt:lpstr>PowerPoint 簡報</vt:lpstr>
      <vt:lpstr>PowerPoint 簡報</vt:lpstr>
      <vt:lpstr>文眼</vt:lpstr>
      <vt:lpstr>互文：互相補充文義</vt:lpstr>
      <vt:lpstr>古今衍義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主旨</vt:lpstr>
      <vt:lpstr>寫景方式</vt:lpstr>
      <vt:lpstr>為何醉翁之意不在酒？</vt:lpstr>
      <vt:lpstr>全文以「樂」字為文眼，請說明「禽鳥之樂」、「眾人之樂」、「太守之樂」的「樂」各有何不同？ </vt:lpstr>
      <vt:lpstr>歐陽脩名句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滁州醉翁亭聯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課文賞析-1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六、問題討論</vt:lpstr>
      <vt:lpstr>一、〈醉翁亭記〉一文運用怎樣的手法點出醉翁亭的位置？</vt:lpstr>
      <vt:lpstr>二、〈醉翁亭記〉作於貶謫期間，請說明歐陽脩面對貶謫時的自處之道。</vt:lpstr>
      <vt:lpstr>七、應用練習</vt:lpstr>
      <vt:lpstr>一、單一選擇題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二、進階練習</vt:lpstr>
      <vt:lpstr>PowerPoint 簡報</vt:lpstr>
      <vt:lpstr>PowerPoint 簡報</vt:lpstr>
      <vt:lpstr>PowerPoint 簡報</vt:lpstr>
      <vt:lpstr>三、寫作練習</vt:lpstr>
      <vt:lpstr>PowerPoint 簡報</vt:lpstr>
      <vt:lpstr>參考範例</vt:lpstr>
      <vt:lpstr>PowerPoint 簡報</vt:lpstr>
      <vt:lpstr>八、統測精選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  解析：</vt:lpstr>
      <vt:lpstr>九、延伸閱讀</vt:lpstr>
      <vt:lpstr>題滁州醉翁亭 歐陽脩</vt:lpstr>
      <vt:lpstr>PowerPoint 簡報</vt:lpstr>
      <vt:lpstr>PowerPoint 簡報</vt:lpstr>
      <vt:lpstr>PowerPoint 簡報</vt:lpstr>
      <vt:lpstr>別滁 歐陽脩</vt:lpstr>
      <vt:lpstr>PowerPoint 簡報</vt:lpstr>
      <vt:lpstr>PowerPoint 簡報</vt:lpstr>
      <vt:lpstr>豐樂亭記 歐陽脩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蝶戀花 歐陽脩</vt:lpstr>
      <vt:lpstr>PowerPoint 簡報</vt:lpstr>
      <vt:lpstr>PowerPoint 簡報</vt:lpstr>
      <vt:lpstr>PowerPoint 簡報</vt:lpstr>
      <vt:lpstr>踏莎行 歐陽脩</vt:lpstr>
      <vt:lpstr>PowerPoint 簡報</vt:lpstr>
      <vt:lpstr>PowerPoint 簡報</vt:lpstr>
      <vt:lpstr>PowerPoint 簡報</vt:lpstr>
      <vt:lpstr>十、網路資源</vt:lpstr>
      <vt:lpstr>PowerPoint 簡報</vt:lpstr>
    </vt:vector>
  </TitlesOfParts>
  <Company>C.M.T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統測試題分析</dc:title>
  <dc:creator>游淑如</dc:creator>
  <cp:lastModifiedBy>userA</cp:lastModifiedBy>
  <cp:revision>718</cp:revision>
  <cp:lastPrinted>2013-10-08T07:51:08Z</cp:lastPrinted>
  <dcterms:created xsi:type="dcterms:W3CDTF">2012-09-19T15:03:30Z</dcterms:created>
  <dcterms:modified xsi:type="dcterms:W3CDTF">2019-05-28T02:24:26Z</dcterms:modified>
</cp:coreProperties>
</file>