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9" r:id="rId2"/>
    <p:sldMasterId id="2147483761" r:id="rId3"/>
    <p:sldMasterId id="2147483842" r:id="rId4"/>
    <p:sldMasterId id="2147483854" r:id="rId5"/>
    <p:sldMasterId id="2147483866" r:id="rId6"/>
    <p:sldMasterId id="2147483878" r:id="rId7"/>
    <p:sldMasterId id="2147484046" r:id="rId8"/>
    <p:sldMasterId id="2147484058" r:id="rId9"/>
    <p:sldMasterId id="2147484070" r:id="rId10"/>
  </p:sldMasterIdLst>
  <p:notesMasterIdLst>
    <p:notesMasterId r:id="rId79"/>
  </p:notesMasterIdLst>
  <p:handoutMasterIdLst>
    <p:handoutMasterId r:id="rId80"/>
  </p:handoutMasterIdLst>
  <p:sldIdLst>
    <p:sldId id="267" r:id="rId11"/>
    <p:sldId id="517" r:id="rId12"/>
    <p:sldId id="669" r:id="rId13"/>
    <p:sldId id="670" r:id="rId14"/>
    <p:sldId id="671" r:id="rId15"/>
    <p:sldId id="672" r:id="rId16"/>
    <p:sldId id="970" r:id="rId17"/>
    <p:sldId id="661" r:id="rId18"/>
    <p:sldId id="978" r:id="rId19"/>
    <p:sldId id="979" r:id="rId20"/>
    <p:sldId id="678" r:id="rId21"/>
    <p:sldId id="704" r:id="rId22"/>
    <p:sldId id="690" r:id="rId23"/>
    <p:sldId id="691" r:id="rId24"/>
    <p:sldId id="1010" r:id="rId25"/>
    <p:sldId id="1011" r:id="rId26"/>
    <p:sldId id="1006" r:id="rId27"/>
    <p:sldId id="975" r:id="rId28"/>
    <p:sldId id="980" r:id="rId29"/>
    <p:sldId id="1008" r:id="rId30"/>
    <p:sldId id="1004" r:id="rId31"/>
    <p:sldId id="1012" r:id="rId32"/>
    <p:sldId id="1005" r:id="rId33"/>
    <p:sldId id="936" r:id="rId34"/>
    <p:sldId id="940" r:id="rId35"/>
    <p:sldId id="941" r:id="rId36"/>
    <p:sldId id="938" r:id="rId37"/>
    <p:sldId id="734" r:id="rId38"/>
    <p:sldId id="983" r:id="rId39"/>
    <p:sldId id="984" r:id="rId40"/>
    <p:sldId id="985" r:id="rId41"/>
    <p:sldId id="986" r:id="rId42"/>
    <p:sldId id="989" r:id="rId43"/>
    <p:sldId id="1001" r:id="rId44"/>
    <p:sldId id="826" r:id="rId45"/>
    <p:sldId id="834" r:id="rId46"/>
    <p:sldId id="835" r:id="rId47"/>
    <p:sldId id="836" r:id="rId48"/>
    <p:sldId id="837" r:id="rId49"/>
    <p:sldId id="838" r:id="rId50"/>
    <p:sldId id="839" r:id="rId51"/>
    <p:sldId id="840" r:id="rId52"/>
    <p:sldId id="842" r:id="rId53"/>
    <p:sldId id="1007" r:id="rId54"/>
    <p:sldId id="1002" r:id="rId55"/>
    <p:sldId id="1003" r:id="rId56"/>
    <p:sldId id="960" r:id="rId57"/>
    <p:sldId id="959" r:id="rId58"/>
    <p:sldId id="830" r:id="rId59"/>
    <p:sldId id="948" r:id="rId60"/>
    <p:sldId id="957" r:id="rId61"/>
    <p:sldId id="961" r:id="rId62"/>
    <p:sldId id="803" r:id="rId63"/>
    <p:sldId id="804" r:id="rId64"/>
    <p:sldId id="1009" r:id="rId65"/>
    <p:sldId id="271" r:id="rId66"/>
    <p:sldId id="325" r:id="rId67"/>
    <p:sldId id="1016" r:id="rId68"/>
    <p:sldId id="1017" r:id="rId69"/>
    <p:sldId id="1018" r:id="rId70"/>
    <p:sldId id="1019" r:id="rId71"/>
    <p:sldId id="1013" r:id="rId72"/>
    <p:sldId id="1014" r:id="rId73"/>
    <p:sldId id="1015" r:id="rId74"/>
    <p:sldId id="902" r:id="rId75"/>
    <p:sldId id="903" r:id="rId76"/>
    <p:sldId id="906" r:id="rId77"/>
    <p:sldId id="915" r:id="rId78"/>
  </p:sldIdLst>
  <p:sldSz cx="9144000" cy="6858000" type="screen4x3"/>
  <p:notesSz cx="6735763" cy="98663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1200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1200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1200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1200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99FF"/>
    <a:srgbClr val="FF9900"/>
    <a:srgbClr val="006600"/>
    <a:srgbClr val="339933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2" autoAdjust="0"/>
    <p:restoredTop sz="94536" autoAdjust="0"/>
  </p:normalViewPr>
  <p:slideViewPr>
    <p:cSldViewPr>
      <p:cViewPr varScale="1">
        <p:scale>
          <a:sx n="65" d="100"/>
          <a:sy n="65" d="100"/>
        </p:scale>
        <p:origin x="-1468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4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tableStyles" Target="tableStyles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viewProps" Target="view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ea typeface="新細明體" charset="-120"/>
              </a:defRPr>
            </a:lvl1pPr>
          </a:lstStyle>
          <a:p>
            <a:pPr>
              <a:defRPr/>
            </a:pPr>
            <a:fld id="{74252751-4A2E-4A7E-9E58-FB28A72DF125}" type="datetimeFigureOut">
              <a:rPr lang="zh-TW" altLang="en-US"/>
              <a:pPr>
                <a:defRPr/>
              </a:pPr>
              <a:t>2019/3/15</a:t>
            </a:fld>
            <a:endParaRPr lang="en-US" altLang="zh-TW"/>
          </a:p>
        </p:txBody>
      </p:sp>
      <p:sp>
        <p:nvSpPr>
          <p:cNvPr id="96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b="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ea typeface="新細明體" charset="-120"/>
              </a:defRPr>
            </a:lvl1pPr>
          </a:lstStyle>
          <a:p>
            <a:pPr>
              <a:defRPr/>
            </a:pPr>
            <a:fld id="{FE5EE99E-7DF1-499F-B59B-C74C34623F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684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3ED9DBE-4221-4FB1-92AB-9A30EA056874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8438CA3-346D-4B6B-9C19-CC48C2B37E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04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28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280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041A34-6654-470B-B0B0-9852BECDCC01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38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382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292BA3-6A83-4345-BAD3-7F4454AD7CBC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4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485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E8FC76-0665-46C3-A30C-535261445050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4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406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C5EEA9-268C-4C0E-951F-DED9E81534B6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51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50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509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22C813-1FA3-43A9-A795-782CDDE7D840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52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D6A2-5DDA-407E-B606-45E508B09807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8ABB3-9710-445B-8AC2-A0F490F30F39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65F1-7BDD-499D-865B-2E30F561EE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73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09B80-987C-4258-BC9A-119E396FB0B7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717B-B02F-4373-91BB-F93CF8C295E2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90A3F-0BC9-45EA-994C-AAF120C019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44172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F10E-EC4B-43B8-BFC6-13E76AED3700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2C1C5-3EB2-4729-BFB9-CAD9180D9443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8937F-A4B9-4DA2-80B7-CED3A63718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4917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7B96-B900-4622-87D9-76BD90B64932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E2BF-4564-469E-B63D-49349B58EB98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25172-77E6-431A-8C87-DFF1859F59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9856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BDC7-7263-4546-B1CD-21BECA72E8A3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72B28-3760-4C0F-9CE3-5032B174859F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B9113-9D5E-477D-A973-15C093EDBA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9500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70FBE-D41D-40A4-90E5-40C2495340BB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35EF2-C88B-4CC3-9517-B2D7D515A37E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B6DA7-9837-40F6-B3F3-DDAB4033FC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73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596336" y="274638"/>
            <a:ext cx="1090464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99512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95ACD-7B4B-428F-982A-C8C26D133189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D0D6-4BBF-4F9D-9324-47AAA13E4E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322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684F5A-9383-4E57-918D-F9C668F334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683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D635-EB24-47BD-B546-53E0A582D5D7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7186E-063A-4A22-9D02-4C545234C71C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20B60-98EC-4570-9F72-88F00D3935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71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5709-392E-49D4-A8C5-CD0ACF5C3E40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DF112-44C4-4056-B004-4EB9B34B6B82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7E0DC-E211-44E1-965D-B4CCE7F4D0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4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F1A6-F852-407F-834A-2F259D4EB263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7E44A-A6B8-4834-B63C-8BD10A80E37F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FFFD-957D-4240-A0B3-F6B88E5580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799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D727E-E4C9-4BE2-8E68-964EC7012A04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0EFF4-07A7-46A8-B5A9-21788AE93359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68521-1381-4ADF-8C17-3F4BC8E7BB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459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DE87-B82E-4056-8BBA-A5D48E1DA055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6BA9F-90F2-40DB-8257-DAF969AA246D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D11F-5E9D-4DE3-95D6-6551080D08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3435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12BC5-2EC2-4AAD-8404-86AA219ED0D0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FECE-82CD-4711-8050-293C6839B31F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D461B-CAB5-408A-886B-1628316849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38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6C095-1A09-4A5C-B079-DCF409D6B5D3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8634A-4074-48CB-9FCE-4E96AB9973FE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060A-668B-419C-B7D6-5FDA549B15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95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F7C55-985F-497A-BB3A-110634300C33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9631-37C3-49F0-81D6-D6B56E35F433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997A-DB38-45FC-A2DE-6AA8E416F9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879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9E1A-8644-4905-BFBB-4BCBCB836DF1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7FC7F-0A2C-4CD8-8AB0-123A88B5DCBE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AC58E-E422-4562-B372-7085883E63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980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2AA61-77D1-4F0F-B8FD-2CFAAA56EFCC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C9614-8E9C-44C3-8F97-B700F715FCFB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FF06-AB57-465A-9A95-C16E87527B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6048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596336" y="274638"/>
            <a:ext cx="1090464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99512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2B8E-0D6E-43BF-A575-AA146DA8BEFC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C2C84-A8B0-4906-92B2-D3FD17C1F3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238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9A64C507-DD97-4326-A135-3F70FA91DC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5884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3AE48993-AD9C-4492-B8F7-7D6FAE0DB2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9445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197CC1D0-99AE-4D79-AD44-C2CD08C610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107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67F37C99-81FB-4AF7-AB76-0992DA9CC7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7758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F829DE9C-C583-4289-81F1-431A953ACA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8232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52C9EBC1-BF30-42B2-852D-4F2BD63CA5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3050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5FD02C1D-E9F1-4C3F-8B7B-49D16721ED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479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175E5-7208-43B6-927E-EB537A949155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0D808-8F0F-4A59-A8E3-610E913D14FD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0D53F-9C57-4682-9F60-B2A9A3BFD7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130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7357011F-0A56-4D8F-9981-DA6F586B3E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8778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10730823-E273-432B-B76C-20452E23C0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5383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3692B614-49A4-4DD4-B773-E1D0FB6C3A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70513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FA084FE1-AE09-4ACA-9A14-58C8EFF6B6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8629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E915-354C-40C7-A16A-70823DAD15E2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F2C0-3474-4876-81E1-A3E69977B6A6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B8724-D68E-49C7-9CB6-133A45B752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863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C4D98-CE60-49FB-88FF-0DF7D4D121CD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DD300-252F-448A-950F-7EAB33D62F31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66EF-0B5E-4D23-91AC-7C5DDC8913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730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9D4B3-AEFE-4200-A536-B5953F238536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7A3D7-F599-4002-9953-4411006F38D8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EC155-ABA8-49E1-8A5B-DA002A8044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05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C2853-C6FC-4D55-9E81-79A5A861790E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9675D-7A1B-4C92-A4A3-B86A053387D0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7BB1D-3598-4B31-906F-D83B947BD4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790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6791E-9564-4437-8DC8-8CBBF8E9B4DA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03FA4-7E8C-441B-8B37-8AB4996E1434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72310-AAC7-4016-BB5B-7C56921D27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19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E2846-0B7D-4279-B48F-D82E48B041CC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181B6-4AA2-46D7-93E4-851D8815812B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F748-E83F-47B8-A98D-538E324986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06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AC862-BC78-4D2D-8399-8E47915738F9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0DCA3-FE3F-4CF0-A72A-2B7D32655CA2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14E2-05EF-4CD2-8228-7BD150293E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030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32936-ECF6-42B7-BDC5-F7D0B2AA4D56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A8E1C-A5BB-496C-B848-D903CDF23BEC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118B5-0028-4246-B89C-F821716392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699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06D2D-5160-4FA9-ADD8-3827A0617BDF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FD2B8-7CBD-49C5-90C9-0E75D9052E38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A906C-D44C-48BA-B301-BA6254F6A8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557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BF9FE-A734-49F0-95F7-A6F0038B532B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23CD-4443-44C3-86C5-F6896EB47C58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9A39B-BBBD-4CD0-9CEB-F353EBBE53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972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F9EDF-7FF7-48F8-988E-8FE2CFDC2776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DB7C6-B563-4439-951D-8E4245CC1EB2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51A6-3127-4D7D-B0A2-0B4C2A0234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899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A132-DD51-476D-B593-D376E418AD23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E0A3A-69E2-4BDD-885E-7C58B97828A0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2ED3-A30E-40B9-9CE4-CD5A6C36A3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7507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A927C-A867-4600-A318-3498512CFE98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94F35-B812-4D1F-A185-02CDAF7E80A0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F8E85-E47C-451D-8873-79C1C94D04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4858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29BD3-79BA-45FD-87C9-3709387EC0F3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5F52-3662-4E87-9EE8-A8BD8501440C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70D5-1CBA-459A-8B55-EAAAC3FBFC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778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86754-BF7F-4DBC-9508-B40F0B218CAC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D8EC8-48FF-4E62-9157-7AAB53FB578B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53555-7CCC-41FB-886B-657DD0BE2E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0810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476B-D2BE-4C6A-B168-ABEFE02D2745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41EF-01BC-4A79-A3F8-43A98207C8A9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25FDE-052C-47F2-BE23-EB9A08A66A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6658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D4019-A1FC-4B38-A391-ED3E9A1348A5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9A89-14E0-4294-902D-D3603A224E19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DEDA-B719-4970-B255-B34396D36C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694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ECB7-090A-4323-8714-7B8A273B6F76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1E70-8F94-4323-88B7-D26CE739DCC7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59233-BE8E-499C-88FF-B743F65B15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755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279CD-D47C-4851-AACC-7299B8162C9B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3CBC7-9DB5-48B7-951C-DB37859EFED2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6070C-7D95-430E-B5ED-CDF3F894C2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581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A4488-D0ED-47D9-B330-EE6EDC0F9077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636F6-D69B-409B-8506-0DDC962755E1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8CDCB-B856-4743-BFD3-461BCC2664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0491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C99BE-48BC-4493-863A-ADC176C7F822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C4A9A-4799-493A-82FA-65A2918EDBDA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3925-38CF-4388-96BE-966F377994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6013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8A0B2-D59B-4BC1-865F-115C105BD52E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184D5-0C62-4DB9-8F6F-D1407E83F72B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2EB06-A43E-486C-972D-5B646F826E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1866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6712F-5F79-4EDF-9E9E-BCC7F67DE1EB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2D515-FFB5-49A9-8394-37A27909BCEF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2418-4DEB-408D-94A3-82D027AF74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1395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0449D-1186-4968-9A13-A5D3C363B97C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46FCC-2409-495E-85CE-C6033B8D8921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ECEF-B47B-4FB8-A41F-B705E7FC20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6083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15-BA49-4D44-9293-3619386F8954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3DF9F-E54D-43D3-B455-84680F0D26C2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64636-32ED-4D6E-89F9-5F661A3E32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6996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3B3B-F857-42B3-A0D2-2BC55CCB3103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BB699-180A-47D3-B4A1-23014A23995E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AF149-9D0F-40B5-A651-B335CAD276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43589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8890B-2762-4C19-889E-D996D1857542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06605-23F6-41D2-B2DF-6B6A62B6EAFE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4CE03-56AB-4CAA-93C5-E222FD4EC2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9196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5B13C-C8B7-4C2F-A380-B113BCEA40C6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F23AE-760A-4037-8F9B-1EF67C4F1413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D7455-8E04-4B0A-8D23-8194778C55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62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0F5D-D099-4BC6-8C3B-80A79B9F36C8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2532-7522-46B4-A699-5EEDAFBF2DA3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216A5-6FD1-4007-B828-AFE500A756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9441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9CB-0C68-4F51-AA4B-3D7831100D27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C7C27-FD61-4AA3-9ED9-AC7BFF9EFF2B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BBBE2-7011-4837-AB5C-EF0AFB3BA8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8477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BA132-F295-4109-8D28-08DB5782C0FF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FBE89-AD05-4B51-B671-E8EACF31AB81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3C633-A2B3-46A2-A7CE-D20FF73FAB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63943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D7D6F-B04C-4153-96EF-73FCA36534C7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46C9-8CA8-4431-856F-6D83D9BEEF71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A18A-1E42-40D5-A489-88BDA45220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258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596336" y="274638"/>
            <a:ext cx="1090464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99512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FF2F-7CE0-4FC6-AB5F-E2A35154809B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C5EFD-36CA-4661-A7A9-9F62333CC5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114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B412B-61D2-4FEE-92C6-6E69ED20AA7A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FE614-62D6-4362-AA71-1B8293E570B6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7298-EA51-4FBB-BF7A-D63CABA444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6939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DECE-29AE-4284-B3EE-961C4BBA40BC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83321-EB4D-45B8-A9FD-1C1FAC664AC1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DFE82-50CD-4D80-8656-90E9FDC248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3026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362B-28AD-4862-B8F8-613E8E9E5508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5CE0C-0221-4D6E-AC06-079457933DC0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28647-836D-4865-8791-08645BC33D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0378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561E5-936F-4F63-90D9-4776293BD42C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7C6A-13CB-4079-B2FE-AADD1DDDCEE4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40E4-9B2D-4A1A-8A66-66A3F327FF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1574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AEF6-BB50-423F-9143-35C516BDF9AD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08EE-8F9B-4071-89FF-7E34E924B8F4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BFA3-960A-49E0-844D-285933DC7F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1818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F4165-BA0D-47CC-9397-63DAE2671854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95A50-8351-4C98-95DE-6AFFA33A2B3F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87B39-1F32-43AC-9F0F-17E4301EBD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89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1FE94-9A66-4819-BA21-335D44CA44C7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25DA-879C-4128-B7AB-69C6DFD9003B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E9368-8FAF-4344-B941-4076759B10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4187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48E9A-17DA-4A00-8E98-9CA668C40BC6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BCE51-9B97-448A-97A1-28A2DC0511ED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1C457-E009-4522-A72C-A6F5DFBEEE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4555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67C4F-65FE-43B9-B7D2-1F7D0ACDCEB0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827E4-5F40-49D3-8BFD-D276D8F18549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5411-476F-43AA-A110-0E609FF007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7841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309B0-49D4-4559-8766-F79A27AB4C70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D9DF-BBDC-4A87-BF9D-85685726D8DE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F12B-431C-498F-BDF5-66A28BA7E0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5938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596336" y="274638"/>
            <a:ext cx="1090464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99512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5E178-75CC-4922-9CF0-F9D471465666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B9F3D-ED48-4052-973E-A0F3978682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1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7D067-4DE1-483A-92C7-1982DCB3A3E8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0D3F0-A0F7-4C60-8C98-C1419F1D77B3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198A-E79A-4D7E-B3D1-2A1BCAED68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5567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E95FF-DD23-433E-B88B-501375C8411A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D057D-8B91-47AF-BA60-B19DDB1DD5C7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5766-6886-40AE-A76C-292A63FB74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6649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64E34-8E48-4D89-8B1F-2ABF6375912A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9682-A554-4A22-85B7-953D526DA107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148FE-D055-4350-A6E0-395473516C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8847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1A077-2A08-46CE-8225-505389A43890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527D-F369-4708-8BB7-A90E62025F5B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5781-4007-4364-AC31-B733AB9B10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8362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CE27E-E7C7-4AA6-8C5B-EAD20A6BABAB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83C9E-F06F-429B-AE0E-28A789FE5A41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CDB54-859E-4513-9BD0-054557CB29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9303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6231E-2CD4-447B-A19C-B290F2E491F0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6FDDD-314F-40AC-AB3C-F0BABCC6352F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1A101-D299-4E7E-91A6-9C8E993D811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66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FDB0B-728A-4A1A-86D7-4AFFF1AB41D1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DBF1-518F-4763-9A77-6C9E5C6C0937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2C21A-0CB1-404C-80FE-AC92096D0E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936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ED1A5-AAC5-4DA2-9E8D-7A36EAC1655D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B5C69-BDC4-4F87-BC6C-596909BAA264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BDEDE-D9FA-4FC1-8E0C-752F070EC3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82805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938CF-4B66-481C-884F-77B873794CDA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3E174-C06B-42F2-80C0-E05672BC93F4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78555-6EE1-4AA7-B0C3-DF81B9B69A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5745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30FE-A83B-4C18-8B3C-F3EC8D7F5A33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08E1-E8CD-4FBD-8692-963F0A96DECD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A6229-5C1F-4692-9E09-045F2FDB50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8803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C394-38E2-4519-94DC-16E30B42C057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C31FF-6554-4D7F-85E6-638F4A5AC361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29462-C93F-4A3E-8DED-A6633B497B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7121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82F42-0E72-424F-958F-63C95529A2BB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4CE9E-3160-40F9-8957-D381C5408357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05E1-243A-4844-B235-EE68CC0C9A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6515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D1E2-CEB9-4C95-8208-DB9A63155B6B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8267-2397-4A4D-A7C9-6407B39E9F6E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6B70-90B7-447B-842C-FDE3168794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8394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0E7C0-D03D-44DC-B4EE-57F765C676A3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14C72-2BCF-404A-AA86-415231D6A5F2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A4C92-B3A4-4EF6-8036-C7DFF533FF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7865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1C4FF-E2AD-4AE9-851C-859CAFC5CC7E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C816-E209-4355-80C8-85AF00207868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B042-2FF5-4150-8B33-74EE349DE2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433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3DB-F513-4FE1-83FD-CB7E9F15BEDB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9DF25-B071-4859-B8AD-5AFA1DE37BC2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749A-E096-46BA-930B-264362E79F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199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315E-DA3F-4FEC-B934-205FEAEFE1EC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9DBAE-B317-45B8-9F68-23FB17173621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F009-3729-45DC-80CA-9B0586FD53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525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85835-2EE1-4351-A0FA-3A116474FAC5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6DBAE-8A2C-448D-89EB-CD088BF16FD0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A1FA-769A-4BE3-88A3-8A3218D272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8670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50FC-DE51-4832-9F44-2F75EAB3EE92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1DF34-A267-4C30-942F-FD1353AA7C78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13173-58AE-4CF6-BF7B-2B8E9BA746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6097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0397-0B52-4BEF-A8FD-7947BA226076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5A01-002E-4E9A-BE31-D7924E94F33B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0A4F5-D725-485A-8111-25C6793DC7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7252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7B00D-C519-418C-AD46-CFAFAA14AE4C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1B76-8FDD-4662-891A-40E84465F1D8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9E2C9-3054-4EEE-8E78-BDE3AFF8EA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0514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AD12D-41A3-4324-851B-05EA7695EE0C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EAE5-BA46-4C39-844A-15E5742824A1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D9976-D35D-4B5C-B3C0-99BD3B3C49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9785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E5EB-5E0E-42F2-89F9-1008447094EE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4E93C-B085-48EF-979F-4F289694FCEF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DA97B-FA38-45BF-949B-CAECCD84911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9369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5441-5572-46A7-AF28-184E40209CF7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F31D-330E-48CA-871D-4AA19AB2478F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2329-EFBF-4F3A-835A-5EA6C2D13D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848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E2260-2336-49BB-84A5-1AD24BAC3E1F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1367C-7494-4EBD-933A-2F593DBCA656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350C-9842-4AB2-A7F3-89FE7DF591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3875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7CB76-8AFD-4F8B-8DA1-479BF59C66CE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F978D-B687-4FFA-BDF5-03A39980739F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1C0DC-ADF6-4BA4-9F7B-E03AADD98A3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2742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781D-E6D5-479D-88DD-E7B0FFC56679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1A5AB-EE06-4617-9DDB-5729A17215DE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F372C-F995-4CC1-85E9-F4B2540975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4263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FA94E-362C-43D7-9462-C819F475BA41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E78C-1CBE-41ED-96DA-5644982496C8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AF688-E618-4624-BAC3-43B171E724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0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2C970BC2-C4A8-4ECC-9D51-7C25E3731060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8B83E94A-64CE-4F52-9924-CDBB40C40949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 b="0"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0"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2443B7B9-D372-4545-A6DA-0FCABC66F8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8" r:id="rId1"/>
    <p:sldLayoutId id="2147485009" r:id="rId2"/>
    <p:sldLayoutId id="2147485010" r:id="rId3"/>
    <p:sldLayoutId id="2147485011" r:id="rId4"/>
    <p:sldLayoutId id="2147485012" r:id="rId5"/>
    <p:sldLayoutId id="2147485013" r:id="rId6"/>
    <p:sldLayoutId id="2147485014" r:id="rId7"/>
    <p:sldLayoutId id="2147485015" r:id="rId8"/>
    <p:sldLayoutId id="2147485016" r:id="rId9"/>
    <p:sldLayoutId id="2147485017" r:id="rId10"/>
    <p:sldLayoutId id="2147485018" r:id="rId11"/>
    <p:sldLayoutId id="214748511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562A1E2C-425E-4930-BE8A-A9454F407BE8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1AAAB270-3A10-484B-BD3E-23025DD0FA28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D807D3BA-CCB3-4529-BAE4-2E2864AA27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0" r:id="rId1"/>
    <p:sldLayoutId id="2147485101" r:id="rId2"/>
    <p:sldLayoutId id="2147485102" r:id="rId3"/>
    <p:sldLayoutId id="2147485103" r:id="rId4"/>
    <p:sldLayoutId id="2147485104" r:id="rId5"/>
    <p:sldLayoutId id="2147485105" r:id="rId6"/>
    <p:sldLayoutId id="2147485106" r:id="rId7"/>
    <p:sldLayoutId id="2147485107" r:id="rId8"/>
    <p:sldLayoutId id="2147485108" r:id="rId9"/>
    <p:sldLayoutId id="2147485109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3716DD1D-8126-4FC4-A311-2C37A6724C6B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CBE6501A-11FB-4D42-AD35-0FF76C188F6D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7B5F9392-0B87-462B-93D9-9C7D786DE0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22" r:id="rId4"/>
    <p:sldLayoutId id="2147485023" r:id="rId5"/>
    <p:sldLayoutId id="2147485024" r:id="rId6"/>
    <p:sldLayoutId id="2147485025" r:id="rId7"/>
    <p:sldLayoutId id="2147485026" r:id="rId8"/>
    <p:sldLayoutId id="2147485027" r:id="rId9"/>
    <p:sldLayoutId id="2147485028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>
              <a:defRPr/>
            </a:pPr>
            <a:fld id="{49CF75BB-E852-4DB6-B2BE-1450FDCC58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9" r:id="rId1"/>
    <p:sldLayoutId id="2147485030" r:id="rId2"/>
    <p:sldLayoutId id="2147485031" r:id="rId3"/>
    <p:sldLayoutId id="2147485032" r:id="rId4"/>
    <p:sldLayoutId id="2147485033" r:id="rId5"/>
    <p:sldLayoutId id="2147485034" r:id="rId6"/>
    <p:sldLayoutId id="2147485035" r:id="rId7"/>
    <p:sldLayoutId id="2147485036" r:id="rId8"/>
    <p:sldLayoutId id="2147485037" r:id="rId9"/>
    <p:sldLayoutId id="2147485038" r:id="rId10"/>
    <p:sldLayoutId id="21474850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E8783684-EFCF-40F8-8B15-796DF32EBEFF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2B5273A9-3728-4CAA-BBC8-D5BAF8D8B65C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0B8DD9DB-16E3-4FCB-B588-24B35CAAD8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0" r:id="rId1"/>
    <p:sldLayoutId id="2147485041" r:id="rId2"/>
    <p:sldLayoutId id="2147485042" r:id="rId3"/>
    <p:sldLayoutId id="2147485043" r:id="rId4"/>
    <p:sldLayoutId id="2147485044" r:id="rId5"/>
    <p:sldLayoutId id="2147485045" r:id="rId6"/>
    <p:sldLayoutId id="2147485046" r:id="rId7"/>
    <p:sldLayoutId id="2147485047" r:id="rId8"/>
    <p:sldLayoutId id="2147485048" r:id="rId9"/>
    <p:sldLayoutId id="2147485049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5B2AF277-A891-4C0F-B235-7FE9C563E8E6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4A2DDB8B-6A7F-45FF-98F3-552268B39FAC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B7B14327-7D33-4B61-9291-0DA14DFDC3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0" r:id="rId1"/>
    <p:sldLayoutId id="2147485051" r:id="rId2"/>
    <p:sldLayoutId id="2147485052" r:id="rId3"/>
    <p:sldLayoutId id="2147485053" r:id="rId4"/>
    <p:sldLayoutId id="2147485054" r:id="rId5"/>
    <p:sldLayoutId id="2147485055" r:id="rId6"/>
    <p:sldLayoutId id="2147485056" r:id="rId7"/>
    <p:sldLayoutId id="2147485057" r:id="rId8"/>
    <p:sldLayoutId id="2147485058" r:id="rId9"/>
    <p:sldLayoutId id="2147485059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29B47D66-8B4D-4792-A5E0-6070DEDBF8C6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E9CD8A5A-1439-4BBA-B7D8-DD885FE4ACCD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DB613760-8E87-4400-B8DD-A96D122AF6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0" r:id="rId1"/>
    <p:sldLayoutId id="2147485061" r:id="rId2"/>
    <p:sldLayoutId id="2147485062" r:id="rId3"/>
    <p:sldLayoutId id="2147485063" r:id="rId4"/>
    <p:sldLayoutId id="2147485064" r:id="rId5"/>
    <p:sldLayoutId id="2147485065" r:id="rId6"/>
    <p:sldLayoutId id="2147485066" r:id="rId7"/>
    <p:sldLayoutId id="2147485067" r:id="rId8"/>
    <p:sldLayoutId id="2147485068" r:id="rId9"/>
    <p:sldLayoutId id="2147485069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96668590-873F-4F00-821E-CBCBB90EC481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651AFC0E-E9FD-49DC-B794-34BDDD1874F5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9C7F3C48-8A7D-4BAB-ABFF-2CE1300E7B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0" r:id="rId1"/>
    <p:sldLayoutId id="2147485071" r:id="rId2"/>
    <p:sldLayoutId id="2147485072" r:id="rId3"/>
    <p:sldLayoutId id="2147485073" r:id="rId4"/>
    <p:sldLayoutId id="2147485074" r:id="rId5"/>
    <p:sldLayoutId id="2147485075" r:id="rId6"/>
    <p:sldLayoutId id="2147485076" r:id="rId7"/>
    <p:sldLayoutId id="2147485077" r:id="rId8"/>
    <p:sldLayoutId id="2147485078" r:id="rId9"/>
    <p:sldLayoutId id="2147485079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A2EAEBA8-1E24-4274-9E7B-18AFC5FF37BE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2E1C5CBF-F3A3-4CF7-BBB9-C779CA51AF5C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4B800631-C827-43D6-8133-2717CA033A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0" r:id="rId1"/>
    <p:sldLayoutId id="2147485081" r:id="rId2"/>
    <p:sldLayoutId id="2147485082" r:id="rId3"/>
    <p:sldLayoutId id="2147485083" r:id="rId4"/>
    <p:sldLayoutId id="2147485084" r:id="rId5"/>
    <p:sldLayoutId id="2147485085" r:id="rId6"/>
    <p:sldLayoutId id="2147485086" r:id="rId7"/>
    <p:sldLayoutId id="2147485087" r:id="rId8"/>
    <p:sldLayoutId id="2147485088" r:id="rId9"/>
    <p:sldLayoutId id="2147485089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F04DA99E-1FA3-44E9-A76D-93575AD3DD7D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0B3BC01E-2904-4AF8-9CEC-D519B8A260E8}" type="datetimeFigureOut">
              <a:rPr lang="zh-TW" altLang="en-US"/>
              <a:pPr>
                <a:defRPr/>
              </a:pPr>
              <a:t>2019/3/15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00FF2491-8E7E-447E-B7EC-423676D342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0" r:id="rId1"/>
    <p:sldLayoutId id="2147485091" r:id="rId2"/>
    <p:sldLayoutId id="2147485092" r:id="rId3"/>
    <p:sldLayoutId id="2147485093" r:id="rId4"/>
    <p:sldLayoutId id="2147485094" r:id="rId5"/>
    <p:sldLayoutId id="2147485095" r:id="rId6"/>
    <p:sldLayoutId id="2147485096" r:id="rId7"/>
    <p:sldLayoutId id="2147485097" r:id="rId8"/>
    <p:sldLayoutId id="2147485098" r:id="rId9"/>
    <p:sldLayoutId id="2147485099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cJ-Aj1Z9hB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cJ-Aj1Z9hBo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dLVHGMvMBI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ChangeArrowheads="1"/>
          </p:cNvSpPr>
          <p:nvPr/>
        </p:nvSpPr>
        <p:spPr bwMode="auto">
          <a:xfrm>
            <a:off x="1043608" y="764704"/>
            <a:ext cx="7704138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5800" dirty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第四課</a:t>
            </a:r>
            <a:r>
              <a:rPr lang="zh-TW" altLang="en-US" sz="5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br>
              <a:rPr lang="zh-TW" altLang="en-US" sz="5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現代詩選</a:t>
            </a:r>
            <a:r>
              <a:rPr lang="zh-TW" altLang="en-US" sz="4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br>
              <a:rPr lang="zh-TW" altLang="en-US" sz="4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b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600" b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狼之獨步 </a:t>
            </a:r>
            <a:r>
              <a:rPr lang="en-US" altLang="zh-TW" sz="3600" b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600" b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錯誤</a:t>
            </a:r>
            <a:endParaRPr lang="zh-TW" altLang="en-US" sz="3600" b="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142875" y="1061230"/>
            <a:ext cx="9001125" cy="4525963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風格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多變，彷彿詩壇老頑童。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評論家形容紀弦的創作：明朗、激越、詼諧。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不作無病呻吟，善於運用傳達性很強的語言和結構來創作。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自稱「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現代詩的火種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」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被譽為「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詩壇常青樹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」</a:t>
            </a:r>
          </a:p>
        </p:txBody>
      </p:sp>
      <p:sp>
        <p:nvSpPr>
          <p:cNvPr id="16389" name="標題 1"/>
          <p:cNvSpPr>
            <a:spLocks/>
          </p:cNvSpPr>
          <p:nvPr/>
        </p:nvSpPr>
        <p:spPr bwMode="auto">
          <a:xfrm>
            <a:off x="250825" y="0"/>
            <a:ext cx="78501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1pPr>
            <a:lvl2pPr algn="ctr" eaLnBrk="0" hangingPunct="0"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eaLnBrk="0" hangingPunct="0"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eaLnBrk="0" hangingPunct="0"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eaLnBrk="0" hangingPunct="0"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正顏楷體W5" pitchFamily="65" charset="-120"/>
                <a:ea typeface="華康正顏楷體W5" pitchFamily="65" charset="-120"/>
              </a:rPr>
              <a:t>詩壇常青樹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14758"/>
          <a:stretch/>
        </p:blipFill>
        <p:spPr bwMode="auto">
          <a:xfrm>
            <a:off x="6527567" y="4404030"/>
            <a:ext cx="2542254" cy="2366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矩形 1"/>
          <p:cNvSpPr/>
          <p:nvPr/>
        </p:nvSpPr>
        <p:spPr>
          <a:xfrm>
            <a:off x="395536" y="5199889"/>
            <a:ext cx="57924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0000FF"/>
                </a:solidFill>
                <a:latin typeface="標楷體" pitchFamily="65" charset="-120"/>
              </a:rPr>
              <a:t>《</a:t>
            </a:r>
            <a:r>
              <a:rPr lang="zh-TW" altLang="en-US" sz="3200" dirty="0">
                <a:solidFill>
                  <a:srgbClr val="0000FF"/>
                </a:solidFill>
                <a:latin typeface="標楷體" pitchFamily="65" charset="-120"/>
              </a:rPr>
              <a:t>飲者詩抄</a:t>
            </a:r>
            <a:r>
              <a:rPr lang="en-US" altLang="zh-TW" sz="3200" dirty="0">
                <a:solidFill>
                  <a:srgbClr val="0000FF"/>
                </a:solidFill>
                <a:latin typeface="標楷體" pitchFamily="65" charset="-120"/>
              </a:rPr>
              <a:t>》</a:t>
            </a:r>
            <a:r>
              <a:rPr lang="zh-TW" altLang="en-US" sz="3200" dirty="0">
                <a:solidFill>
                  <a:srgbClr val="0000FF"/>
                </a:solidFill>
                <a:latin typeface="標楷體" pitchFamily="65" charset="-120"/>
              </a:rPr>
              <a:t>、</a:t>
            </a:r>
            <a:r>
              <a:rPr lang="en-US" altLang="zh-TW" sz="3200" dirty="0">
                <a:solidFill>
                  <a:srgbClr val="0000FF"/>
                </a:solidFill>
                <a:latin typeface="標楷體" pitchFamily="65" charset="-120"/>
              </a:rPr>
              <a:t>《</a:t>
            </a:r>
            <a:r>
              <a:rPr lang="zh-TW" altLang="en-US" sz="3200" dirty="0">
                <a:solidFill>
                  <a:srgbClr val="0000FF"/>
                </a:solidFill>
                <a:latin typeface="標楷體" pitchFamily="65" charset="-120"/>
              </a:rPr>
              <a:t>檳榔樹</a:t>
            </a:r>
            <a:r>
              <a:rPr lang="en-US" altLang="zh-TW" sz="3200" dirty="0">
                <a:solidFill>
                  <a:srgbClr val="0000FF"/>
                </a:solidFill>
                <a:latin typeface="標楷體" pitchFamily="65" charset="-120"/>
              </a:rPr>
              <a:t>》</a:t>
            </a:r>
            <a:r>
              <a:rPr lang="zh-TW" altLang="en-US" sz="3200" dirty="0">
                <a:solidFill>
                  <a:srgbClr val="0000FF"/>
                </a:solidFill>
                <a:latin typeface="標楷體" pitchFamily="65" charset="-120"/>
              </a:rPr>
              <a:t>、</a:t>
            </a:r>
            <a:r>
              <a:rPr lang="en-US" altLang="zh-TW" sz="3200" dirty="0">
                <a:solidFill>
                  <a:srgbClr val="0000FF"/>
                </a:solidFill>
                <a:latin typeface="標楷體" pitchFamily="65" charset="-120"/>
              </a:rPr>
              <a:t>《</a:t>
            </a:r>
            <a:r>
              <a:rPr lang="zh-TW" altLang="en-US" sz="3200" dirty="0">
                <a:solidFill>
                  <a:srgbClr val="0000FF"/>
                </a:solidFill>
                <a:latin typeface="標楷體" pitchFamily="65" charset="-120"/>
              </a:rPr>
              <a:t>晚景</a:t>
            </a:r>
            <a:r>
              <a:rPr lang="en-US" altLang="zh-TW" sz="3200" dirty="0">
                <a:solidFill>
                  <a:srgbClr val="0000FF"/>
                </a:solidFill>
                <a:latin typeface="標楷體" pitchFamily="65" charset="-120"/>
              </a:rPr>
              <a:t>》</a:t>
            </a:r>
            <a:r>
              <a:rPr lang="zh-TW" altLang="en-US" sz="3200" dirty="0">
                <a:solidFill>
                  <a:srgbClr val="0000FF"/>
                </a:solidFill>
                <a:latin typeface="標楷體" pitchFamily="65" charset="-120"/>
              </a:rPr>
              <a:t>、</a:t>
            </a:r>
            <a:r>
              <a:rPr lang="en-US" altLang="zh-TW" sz="3200" dirty="0">
                <a:solidFill>
                  <a:srgbClr val="0000FF"/>
                </a:solidFill>
                <a:latin typeface="標楷體" pitchFamily="65" charset="-120"/>
              </a:rPr>
              <a:t>《</a:t>
            </a:r>
            <a:r>
              <a:rPr lang="zh-TW" altLang="en-US" sz="3200" dirty="0">
                <a:solidFill>
                  <a:srgbClr val="0000FF"/>
                </a:solidFill>
                <a:latin typeface="標楷體" pitchFamily="65" charset="-120"/>
              </a:rPr>
              <a:t>第十詩集</a:t>
            </a:r>
            <a:r>
              <a:rPr lang="en-US" altLang="zh-TW" sz="3200" dirty="0">
                <a:solidFill>
                  <a:srgbClr val="0000FF"/>
                </a:solidFill>
                <a:latin typeface="標楷體" pitchFamily="65" charset="-120"/>
              </a:rPr>
              <a:t>》</a:t>
            </a:r>
            <a:r>
              <a:rPr lang="zh-TW" altLang="en-US" sz="3200" dirty="0">
                <a:solidFill>
                  <a:srgbClr val="0000FF"/>
                </a:solidFill>
                <a:latin typeface="標楷體" pitchFamily="65" charset="-120"/>
              </a:rPr>
              <a:t>、</a:t>
            </a:r>
            <a:r>
              <a:rPr lang="en-US" altLang="zh-TW" sz="3200" dirty="0">
                <a:solidFill>
                  <a:srgbClr val="0000FF"/>
                </a:solidFill>
                <a:latin typeface="標楷體" pitchFamily="65" charset="-120"/>
              </a:rPr>
              <a:t>《</a:t>
            </a:r>
            <a:r>
              <a:rPr lang="zh-TW" altLang="en-US" sz="3200" dirty="0">
                <a:solidFill>
                  <a:srgbClr val="0000FF"/>
                </a:solidFill>
                <a:latin typeface="標楷體" pitchFamily="65" charset="-120"/>
              </a:rPr>
              <a:t>紀弦詩拔萃</a:t>
            </a:r>
            <a:r>
              <a:rPr lang="en-US" altLang="zh-TW" sz="3200" dirty="0" smtClean="0">
                <a:solidFill>
                  <a:srgbClr val="0000FF"/>
                </a:solidFill>
                <a:latin typeface="標楷體" pitchFamily="65" charset="-120"/>
              </a:rPr>
              <a:t>》95/1000</a:t>
            </a:r>
            <a:endParaRPr lang="zh-TW" altLang="en-US" sz="3200" dirty="0">
              <a:solidFill>
                <a:srgbClr val="0000FF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0576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4652" y="11760"/>
            <a:ext cx="9144000" cy="5616575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◆紀弦生平</a:t>
            </a:r>
          </a:p>
          <a:p>
            <a:pPr>
              <a:buFontTx/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大陸時期（西元一九一三～一九四八年）</a:t>
            </a:r>
          </a:p>
          <a:p>
            <a:pPr marL="0">
              <a:spcBef>
                <a:spcPts val="0"/>
              </a:spcBef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民國十九年，蘇州美專就讀</a:t>
            </a:r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繪畫系西洋畫組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，並接觸更多</a:t>
            </a:r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現代主義的思想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spcBef>
                <a:spcPts val="0"/>
              </a:spcBef>
              <a:buFontTx/>
              <a:buNone/>
            </a:pPr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寫</a:t>
            </a:r>
            <a:r>
              <a:rPr lang="zh-TW" altLang="en-US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詩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為另一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項生命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的追求或意志的抒發，結果這一改竟成為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他終身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志業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spcBef>
                <a:spcPts val="0"/>
              </a:spcBef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民國二十二年，筆名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路易士自費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出版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易士詩集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推動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現代派詩潮，逐漸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影響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了新月派後期的詩人，紛紛打破格律的束縛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改寫不押韻的自由詩。</a:t>
            </a:r>
          </a:p>
          <a:p>
            <a:pPr>
              <a:buFontTx/>
              <a:buNone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421" y="29316"/>
            <a:ext cx="8424862" cy="5545137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臺灣時期（西元一九四九～一九七六年）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三十五歲來到臺灣，也將中國新詩復興運動的火種帶來了。第一個使用「現代詩」一詞。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紀弦在成功高中教書一直到退休，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四十二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年紀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弦獨資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創辦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現代詩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季刊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四十五年一月十五日，宣告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成立現代派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五十三年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現代詩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停刊，但成員如楊喚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、鄭愁予、林泠、林亨泰、商禽等，都成為文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壇上非常重要的詩人。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51" y="116632"/>
            <a:ext cx="8424862" cy="554355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美西時期（西元一九七七～二○一三年）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　為了女兒珊珊工作方便，紀弦遷居到舊金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山半島，這裡陽光充足，空氣新鮮，紀弦過著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與世無爭的恬靜生活。每日生活規律，寫詩不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輟。他說寫詩是他一生的事業，沒有退休的一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天。他將詩看做是他的宗教，是他的一切，並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且堅信著：做為一個詩人，必然是憑藉著作品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而存在的。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692150"/>
            <a:ext cx="8497887" cy="575945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◆紀弦的詩觀</a:t>
            </a:r>
          </a:p>
          <a:p>
            <a:pPr>
              <a:buFontTx/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詩人要能忠實的表現自己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新詩是理性與知性的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產物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現代詩具有「反傳統」的革命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精神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745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-9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720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狼之獨步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寫作背景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9144000" cy="57324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1953</a:t>
            </a: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，紀弦創辦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現代詩」季刊</a:t>
            </a: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當時臺灣新詩，尚有不少使用格律詩的舊格式</a:t>
            </a:r>
          </a:p>
          <a:p>
            <a:pPr>
              <a:lnSpc>
                <a:spcPct val="80000"/>
              </a:lnSpc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紀弦發起新詩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再革命運動，</a:t>
            </a:r>
            <a:r>
              <a:rPr lang="en-US" altLang="zh-TW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1956</a:t>
            </a: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成立現代派</a:t>
            </a:r>
          </a:p>
          <a:p>
            <a:pPr>
              <a:lnSpc>
                <a:spcPct val="80000"/>
              </a:lnSpc>
            </a:pP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藍星詩社覃子豪批判質疑</a:t>
            </a:r>
            <a:r>
              <a:rPr lang="zh-TW" altLang="en-US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現代派「橫的移植」和「強調知性」的主張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，認為詩歌應該通過反映現實和人生來觀照讀者，讓民族的氣質、性格、精神等在作品中無形的表露。</a:t>
            </a:r>
          </a:p>
          <a:p>
            <a:pPr>
              <a:lnSpc>
                <a:spcPct val="80000"/>
              </a:lnSpc>
            </a:pP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「現代派論戰」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參與論戰者藍星詩社覃子豪、余光中、黃用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等，現代派紀弦、林亨泰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響應者眾護衛者寡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1962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紀弦宣布解散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現代派，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1954</a:t>
            </a: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創作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「狼之獨步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1956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「現代詩」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停刊</a:t>
            </a:r>
          </a:p>
          <a:p>
            <a:pPr>
              <a:lnSpc>
                <a:spcPct val="80000"/>
              </a:lnSpc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詩境本乃心境的反映，狼之獨步卻是他在心境最壞的時候的一首創作，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反映自身</a:t>
            </a:r>
            <a:r>
              <a:rPr lang="zh-TW" altLang="en-US" b="1" dirty="0">
                <a:solidFill>
                  <a:srgbClr val="0000FF"/>
                </a:solidFill>
                <a:ea typeface="標楷體" pitchFamily="65" charset="-120"/>
              </a:rPr>
              <a:t>的孤絕和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憤懣</a:t>
            </a:r>
            <a:endParaRPr lang="zh-TW" altLang="en-US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4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標題 1"/>
          <p:cNvSpPr>
            <a:spLocks noGrp="1"/>
          </p:cNvSpPr>
          <p:nvPr>
            <p:ph type="title" idx="4294967295"/>
          </p:nvPr>
        </p:nvSpPr>
        <p:spPr>
          <a:xfrm>
            <a:off x="539750" y="0"/>
            <a:ext cx="8229600" cy="765175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相關成語</a:t>
            </a:r>
          </a:p>
        </p:txBody>
      </p:sp>
      <p:sp>
        <p:nvSpPr>
          <p:cNvPr id="199683" name="內容版面配置區 2"/>
          <p:cNvSpPr>
            <a:spLocks noGrp="1"/>
          </p:cNvSpPr>
          <p:nvPr>
            <p:ph idx="4294967295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虎狼之師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：勇猛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善戰的軍隊。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虎狼之心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：貪婪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暴戾的心。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虎狼之國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：貪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暴的國家。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虎狼之口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：凶狠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殘暴的敵人。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白眼兒狼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：不知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感恩的人。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狼顧狐疑：比喻疑慮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畏懼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狼子野心：比喻凶狠殘暴的人難以教化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鬼哭狼嚎：形容哭叫聲淒厲。</a:t>
            </a:r>
          </a:p>
          <a:p>
            <a:pPr>
              <a:buFontTx/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豺狼當道：比喻暴虐的人掌握大權。</a:t>
            </a:r>
          </a:p>
          <a:p>
            <a:pPr>
              <a:buFontTx/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聲名狼藉：形容名聲非常惡劣。</a:t>
            </a:r>
          </a:p>
          <a:p>
            <a:pPr>
              <a:lnSpc>
                <a:spcPct val="90000"/>
              </a:lnSpc>
              <a:buFontTx/>
              <a:buNone/>
            </a:pP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59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  <a:solidFill>
            <a:srgbClr val="FF0000"/>
          </a:solidFill>
        </p:spPr>
        <p:txBody>
          <a:bodyPr/>
          <a:lstStyle/>
          <a:p>
            <a:r>
              <a:rPr lang="zh-TW" altLang="en-US" sz="6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</a:t>
            </a:r>
            <a:endParaRPr lang="zh-TW" altLang="en-US" sz="6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43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" y="253060"/>
            <a:ext cx="9144000" cy="6406025"/>
          </a:xfrm>
          <a:prstGeom prst="rect">
            <a:avLst/>
          </a:prstGeom>
        </p:spPr>
      </p:pic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7993251" y="253060"/>
            <a:ext cx="969496" cy="65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dirty="0">
                <a:solidFill>
                  <a:srgbClr val="0000FF"/>
                </a:solidFill>
                <a:ea typeface="微軟正黑體" pitchFamily="34" charset="-120"/>
              </a:rPr>
              <a:t>狼本是群居動物，此狼卻「獨來獨往</a:t>
            </a:r>
            <a:r>
              <a:rPr lang="zh-TW" altLang="en-US" sz="2100" dirty="0" smtClean="0">
                <a:solidFill>
                  <a:srgbClr val="0000FF"/>
                </a:solidFill>
                <a:ea typeface="微軟正黑體" pitchFamily="34" charset="-120"/>
              </a:rPr>
              <a:t>」孤單</a:t>
            </a:r>
            <a:r>
              <a:rPr lang="zh-TW" altLang="en-US" sz="2100" dirty="0">
                <a:solidFill>
                  <a:srgbClr val="0000FF"/>
                </a:solidFill>
                <a:ea typeface="微軟正黑體" pitchFamily="34" charset="-120"/>
              </a:rPr>
              <a:t>和</a:t>
            </a:r>
            <a:r>
              <a:rPr lang="zh-TW" altLang="en-US" sz="2100" dirty="0" smtClean="0">
                <a:solidFill>
                  <a:srgbClr val="0000FF"/>
                </a:solidFill>
                <a:ea typeface="微軟正黑體" pitchFamily="34" charset="-120"/>
              </a:rPr>
              <a:t>特立獨行</a:t>
            </a:r>
            <a:endParaRPr lang="en-US" altLang="zh-TW" sz="2100" dirty="0" smtClean="0">
              <a:solidFill>
                <a:srgbClr val="0000FF"/>
              </a:solidFill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100" dirty="0" smtClean="0">
              <a:solidFill>
                <a:srgbClr val="0000FF"/>
              </a:solidFill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100" dirty="0">
              <a:solidFill>
                <a:srgbClr val="0000FF"/>
              </a:solidFill>
              <a:ea typeface="微軟正黑體" pitchFamily="34" charset="-120"/>
            </a:endParaRPr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061792" y="2564904"/>
            <a:ext cx="32316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dirty="0" smtClean="0">
                <a:solidFill>
                  <a:srgbClr val="0000FF"/>
                </a:solidFill>
                <a:ea typeface="微軟正黑體" pitchFamily="34" charset="-120"/>
              </a:rPr>
              <a:t>不</a:t>
            </a:r>
            <a:r>
              <a:rPr lang="zh-TW" altLang="en-US" sz="2100" dirty="0">
                <a:solidFill>
                  <a:srgbClr val="0000FF"/>
                </a:solidFill>
                <a:ea typeface="微軟正黑體" pitchFamily="34" charset="-120"/>
              </a:rPr>
              <a:t>「嘆息</a:t>
            </a:r>
            <a:r>
              <a:rPr lang="zh-TW" altLang="en-US" sz="2100" dirty="0" smtClean="0">
                <a:solidFill>
                  <a:srgbClr val="0000FF"/>
                </a:solidFill>
                <a:ea typeface="微軟正黑體" pitchFamily="34" charset="-120"/>
              </a:rPr>
              <a:t>」無</a:t>
            </a:r>
            <a:r>
              <a:rPr lang="zh-TW" altLang="en-US" sz="2100" dirty="0">
                <a:solidFill>
                  <a:srgbClr val="0000FF"/>
                </a:solidFill>
                <a:ea typeface="微軟正黑體" pitchFamily="34" charset="-120"/>
              </a:rPr>
              <a:t>悔與自負之情</a:t>
            </a:r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5111189" y="471817"/>
            <a:ext cx="323165" cy="627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dirty="0" smtClean="0">
                <a:solidFill>
                  <a:srgbClr val="0000FF"/>
                </a:solidFill>
                <a:ea typeface="微軟正黑體" pitchFamily="34" charset="-120"/>
              </a:rPr>
              <a:t>自我內在聲音吶喊，對</a:t>
            </a:r>
            <a:r>
              <a:rPr lang="zh-TW" altLang="en-US" sz="2100" dirty="0">
                <a:solidFill>
                  <a:srgbClr val="0000FF"/>
                </a:solidFill>
                <a:ea typeface="微軟正黑體" pitchFamily="34" charset="-120"/>
              </a:rPr>
              <a:t>當時文學論戰獨樹一幟的高呼</a:t>
            </a:r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4087252" y="3212976"/>
            <a:ext cx="323165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dirty="0" smtClean="0">
                <a:solidFill>
                  <a:srgbClr val="0000FF"/>
                </a:solidFill>
                <a:ea typeface="微軟正黑體" pitchFamily="34" charset="-120"/>
              </a:rPr>
              <a:t>「</a:t>
            </a:r>
            <a:r>
              <a:rPr lang="zh-TW" altLang="en-US" sz="2100" dirty="0">
                <a:solidFill>
                  <a:srgbClr val="0000FF"/>
                </a:solidFill>
                <a:ea typeface="微軟正黑體" pitchFamily="34" charset="-120"/>
              </a:rPr>
              <a:t>千山我獨行」的孤獨</a:t>
            </a: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3184971" y="2214260"/>
            <a:ext cx="323165" cy="443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100" dirty="0" smtClean="0">
                <a:solidFill>
                  <a:srgbClr val="0000FF"/>
                </a:solidFill>
                <a:ea typeface="微軟正黑體" pitchFamily="34" charset="-120"/>
              </a:rPr>
              <a:t>睥睨一切，標榜</a:t>
            </a:r>
            <a:r>
              <a:rPr lang="zh-TW" altLang="en-US" sz="2100" dirty="0">
                <a:solidFill>
                  <a:srgbClr val="0000FF"/>
                </a:solidFill>
                <a:ea typeface="微軟正黑體" pitchFamily="34" charset="-120"/>
              </a:rPr>
              <a:t>自我</a:t>
            </a:r>
            <a:r>
              <a:rPr lang="zh-TW" altLang="en-US" sz="2100" dirty="0" smtClean="0">
                <a:solidFill>
                  <a:srgbClr val="0000FF"/>
                </a:solidFill>
                <a:ea typeface="微軟正黑體" pitchFamily="34" charset="-120"/>
              </a:rPr>
              <a:t>力量，</a:t>
            </a:r>
            <a:r>
              <a:rPr lang="zh-TW" altLang="en-US" sz="2100" dirty="0" smtClean="0">
                <a:solidFill>
                  <a:srgbClr val="0000FF"/>
                </a:solidFill>
                <a:ea typeface="微軟正黑體" pitchFamily="34" charset="-120"/>
              </a:rPr>
              <a:t>嘲諷</a:t>
            </a:r>
            <a:r>
              <a:rPr lang="zh-TW" altLang="en-US" sz="2100" dirty="0" smtClean="0">
                <a:solidFill>
                  <a:srgbClr val="0000FF"/>
                </a:solidFill>
                <a:ea typeface="微軟正黑體" pitchFamily="34" charset="-120"/>
              </a:rPr>
              <a:t>對手</a:t>
            </a:r>
            <a:endParaRPr lang="zh-TW" altLang="en-US" sz="2100" dirty="0">
              <a:solidFill>
                <a:srgbClr val="0000FF"/>
              </a:solidFill>
              <a:ea typeface="微軟正黑體" pitchFamily="34" charset="-120"/>
            </a:endParaRPr>
          </a:p>
        </p:txBody>
      </p:sp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2122318" y="336226"/>
            <a:ext cx="290849" cy="632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2100" dirty="0" smtClean="0">
                <a:solidFill>
                  <a:srgbClr val="0000FF"/>
                </a:solidFill>
                <a:ea typeface="微軟正黑體" pitchFamily="34" charset="-120"/>
              </a:rPr>
              <a:t>寂寞</a:t>
            </a:r>
            <a:r>
              <a:rPr lang="zh-TW" altLang="en-US" sz="2100" dirty="0">
                <a:solidFill>
                  <a:srgbClr val="0000FF"/>
                </a:solidFill>
                <a:ea typeface="微軟正黑體" pitchFamily="34" charset="-120"/>
              </a:rPr>
              <a:t>的涼意充斥。六個「颯」字強調不斷的風聲</a:t>
            </a:r>
            <a:r>
              <a:rPr lang="zh-TW" altLang="en-US" sz="2100" dirty="0" smtClean="0">
                <a:solidFill>
                  <a:srgbClr val="0000FF"/>
                </a:solidFill>
                <a:ea typeface="微軟正黑體" pitchFamily="34" charset="-120"/>
              </a:rPr>
              <a:t>，</a:t>
            </a:r>
            <a:endParaRPr lang="zh-TW" altLang="en-US" sz="2100" dirty="0">
              <a:solidFill>
                <a:srgbClr val="0000FF"/>
              </a:solidFill>
              <a:ea typeface="微軟正黑體" pitchFamily="34" charset="-120"/>
            </a:endParaRPr>
          </a:p>
        </p:txBody>
      </p:sp>
      <p:sp>
        <p:nvSpPr>
          <p:cNvPr id="10" name="Rectangle 56"/>
          <p:cNvSpPr>
            <a:spLocks noChangeArrowheads="1"/>
          </p:cNvSpPr>
          <p:nvPr/>
        </p:nvSpPr>
        <p:spPr bwMode="auto">
          <a:xfrm>
            <a:off x="502678" y="641214"/>
            <a:ext cx="323165" cy="523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dirty="0">
                <a:solidFill>
                  <a:srgbClr val="0000FF"/>
                </a:solidFill>
                <a:ea typeface="微軟正黑體" pitchFamily="34" charset="-120"/>
              </a:rPr>
              <a:t>末</a:t>
            </a:r>
            <a:r>
              <a:rPr lang="zh-TW" altLang="en-US" sz="2100" dirty="0" smtClean="0">
                <a:solidFill>
                  <a:srgbClr val="0000FF"/>
                </a:solidFill>
                <a:ea typeface="微軟正黑體" pitchFamily="34" charset="-120"/>
              </a:rPr>
              <a:t>句與</a:t>
            </a:r>
            <a:r>
              <a:rPr lang="zh-TW" altLang="en-US" sz="2100" dirty="0">
                <a:solidFill>
                  <a:srgbClr val="0000FF"/>
                </a:solidFill>
                <a:ea typeface="微軟正黑體" pitchFamily="34" charset="-120"/>
              </a:rPr>
              <a:t>首二句相呼應</a:t>
            </a:r>
            <a:r>
              <a:rPr lang="zh-TW" altLang="en-US" sz="2100" dirty="0" smtClean="0">
                <a:solidFill>
                  <a:srgbClr val="0000FF"/>
                </a:solidFill>
                <a:ea typeface="微軟正黑體" pitchFamily="34" charset="-120"/>
              </a:rPr>
              <a:t>，執著</a:t>
            </a:r>
            <a:r>
              <a:rPr lang="zh-TW" altLang="en-US" sz="2100" dirty="0">
                <a:solidFill>
                  <a:srgbClr val="0000FF"/>
                </a:solidFill>
                <a:ea typeface="微軟正黑體" pitchFamily="34" charset="-120"/>
              </a:rPr>
              <a:t>不悔的堅持</a:t>
            </a: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6906403" y="1219697"/>
            <a:ext cx="323165" cy="543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dirty="0" smtClean="0">
                <a:solidFill>
                  <a:srgbClr val="0000FF"/>
                </a:solidFill>
                <a:ea typeface="微軟正黑體" pitchFamily="34" charset="-120"/>
              </a:rPr>
              <a:t>堅持理念，不能</a:t>
            </a:r>
            <a:r>
              <a:rPr lang="zh-TW" altLang="en-US" sz="2100" dirty="0">
                <a:solidFill>
                  <a:srgbClr val="0000FF"/>
                </a:solidFill>
                <a:ea typeface="微軟正黑體" pitchFamily="34" charset="-120"/>
              </a:rPr>
              <a:t>確知未來命運，卻</a:t>
            </a:r>
            <a:r>
              <a:rPr lang="zh-TW" altLang="en-US" sz="2100" dirty="0" smtClean="0">
                <a:solidFill>
                  <a:srgbClr val="0000FF"/>
                </a:solidFill>
                <a:ea typeface="微軟正黑體" pitchFamily="34" charset="-120"/>
              </a:rPr>
              <a:t>義無反顧</a:t>
            </a:r>
            <a:endParaRPr lang="zh-TW" altLang="en-US" sz="2100" dirty="0">
              <a:solidFill>
                <a:srgbClr val="0000FF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47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內容版面配置區 2"/>
          <p:cNvSpPr>
            <a:spLocks noGrp="1"/>
          </p:cNvSpPr>
          <p:nvPr>
            <p:ph idx="4294967295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以狼自喻</a:t>
            </a:r>
          </a:p>
          <a:p>
            <a:r>
              <a:rPr lang="zh-TW" altLang="en-US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孤獨淒涼：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天地之間空無一物既是孤單的寫照</a:t>
            </a:r>
          </a:p>
          <a:p>
            <a:pPr>
              <a:buFontTx/>
              <a:buNone/>
            </a:pPr>
            <a:r>
              <a:rPr lang="zh-TW" altLang="en-US" b="1" smtClean="0"/>
              <a:t>                    →</a:t>
            </a: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臺灣新詩革命的先行者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獨步自詡：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走在時代前端的自信與寂寞</a:t>
            </a:r>
          </a:p>
          <a:p>
            <a:pPr>
              <a:buFontTx/>
              <a:buNone/>
            </a:pPr>
            <a:r>
              <a:rPr lang="zh-TW" altLang="en-US" b="1" smtClean="0"/>
              <a:t>                    </a:t>
            </a:r>
            <a:r>
              <a:rPr lang="zh-TW" altLang="en-US" b="1" smtClean="0">
                <a:solidFill>
                  <a:srgbClr val="0000FF"/>
                </a:solidFill>
              </a:rPr>
              <a:t>→</a:t>
            </a: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是睥睨詩壇的豪氣</a:t>
            </a:r>
            <a:r>
              <a:rPr lang="zh-TW" altLang="zh-TW" b="1" smtClean="0">
                <a:solidFill>
                  <a:srgbClr val="0000FF"/>
                </a:solidFill>
              </a:rPr>
              <a:t>，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看似狂傲，</a:t>
            </a:r>
          </a:p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        實則有所堅持。</a:t>
            </a:r>
          </a:p>
          <a:p>
            <a:r>
              <a:rPr lang="zh-TW" altLang="en-US" b="1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曠野氣息</a:t>
            </a:r>
            <a:r>
              <a:rPr lang="zh-TW" altLang="en-US" b="1" smtClean="0"/>
              <a:t>：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文言句法造成</a:t>
            </a:r>
            <a:r>
              <a:rPr lang="zh-TW" altLang="en-US" b="1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鏗鏘節奏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en-US" b="1" smtClean="0"/>
              <a:t>→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摹狀狼在獨行時堅定的步伐</a:t>
            </a:r>
          </a:p>
          <a:p>
            <a:r>
              <a:rPr lang="zh-TW" altLang="en-US" b="1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悲劇色彩</a:t>
            </a:r>
            <a:r>
              <a:rPr lang="zh-TW" altLang="en-US" b="1" smtClean="0"/>
              <a:t>：</a:t>
            </a:r>
            <a:r>
              <a:rPr lang="zh-TW" altLang="en-US" b="1" smtClean="0">
                <a:ea typeface="標楷體" pitchFamily="65" charset="-120"/>
              </a:rPr>
              <a:t>卻是崇高</a:t>
            </a:r>
          </a:p>
        </p:txBody>
      </p:sp>
      <p:pic>
        <p:nvPicPr>
          <p:cNvPr id="88072" name="Picture 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0"/>
            <a:ext cx="1277937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106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學習重點</a:t>
            </a:r>
          </a:p>
        </p:txBody>
      </p:sp>
      <p:sp>
        <p:nvSpPr>
          <p:cNvPr id="117763" name="內容版面配置區 2"/>
          <p:cNvSpPr>
            <a:spLocks/>
          </p:cNvSpPr>
          <p:nvPr/>
        </p:nvSpPr>
        <p:spPr bwMode="auto">
          <a:xfrm>
            <a:off x="144463" y="1412875"/>
            <a:ext cx="89995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一、認識</a:t>
            </a:r>
            <a:r>
              <a: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紀弦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　及</a:t>
            </a:r>
            <a:r>
              <a: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鄭愁予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的生平和文學成就。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二、學習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藉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物喻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己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並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寄託情志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的表達手法。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三、學習對比及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融合古典與現代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的寫作技巧。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培養肯定自我的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信念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並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體察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他人幽邈　的情思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grpSp>
        <p:nvGrpSpPr>
          <p:cNvPr id="117764" name="Group 11"/>
          <p:cNvGrpSpPr>
            <a:grpSpLocks/>
          </p:cNvGrpSpPr>
          <p:nvPr/>
        </p:nvGrpSpPr>
        <p:grpSpPr bwMode="auto">
          <a:xfrm>
            <a:off x="2482850" y="1484313"/>
            <a:ext cx="430213" cy="719137"/>
            <a:chOff x="1520" y="981"/>
            <a:chExt cx="271" cy="453"/>
          </a:xfrm>
        </p:grpSpPr>
        <p:sp>
          <p:nvSpPr>
            <p:cNvPr id="117769" name="Text Box 6"/>
            <p:cNvSpPr txBox="1">
              <a:spLocks noChangeArrowheads="1"/>
            </p:cNvSpPr>
            <p:nvPr/>
          </p:nvSpPr>
          <p:spPr bwMode="auto">
            <a:xfrm>
              <a:off x="1520" y="981"/>
              <a:ext cx="23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ㄒㄧㄢ</a:t>
              </a:r>
            </a:p>
          </p:txBody>
        </p:sp>
        <p:pic>
          <p:nvPicPr>
            <p:cNvPr id="117770" name="Picture 8" descr="黑-二聲-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11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7765" name="Group 12"/>
          <p:cNvGrpSpPr>
            <a:grpSpLocks/>
          </p:cNvGrpSpPr>
          <p:nvPr/>
        </p:nvGrpSpPr>
        <p:grpSpPr bwMode="auto">
          <a:xfrm>
            <a:off x="7091363" y="3357563"/>
            <a:ext cx="438150" cy="719137"/>
            <a:chOff x="4509" y="2115"/>
            <a:chExt cx="276" cy="453"/>
          </a:xfrm>
        </p:grpSpPr>
        <p:sp>
          <p:nvSpPr>
            <p:cNvPr id="117767" name="Text Box 7"/>
            <p:cNvSpPr txBox="1">
              <a:spLocks noChangeArrowheads="1"/>
            </p:cNvSpPr>
            <p:nvPr/>
          </p:nvSpPr>
          <p:spPr bwMode="auto">
            <a:xfrm>
              <a:off x="4509" y="2115"/>
              <a:ext cx="23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ㄇㄧㄠ</a:t>
              </a:r>
            </a:p>
          </p:txBody>
        </p:sp>
        <p:pic>
          <p:nvPicPr>
            <p:cNvPr id="117768" name="Picture 9" descr="黑-三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229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19596"/>
            <a:ext cx="90364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有</a:t>
            </a:r>
            <a:r>
              <a:rPr lang="zh-TW" altLang="en-US" sz="3200" dirty="0" smtClean="0"/>
              <a:t>一天</a:t>
            </a:r>
            <a:endParaRPr lang="en-US" altLang="zh-TW" sz="3200" dirty="0" smtClean="0"/>
          </a:p>
          <a:p>
            <a:r>
              <a:rPr lang="zh-TW" altLang="en-US" sz="3200" dirty="0" smtClean="0"/>
              <a:t>狗</a:t>
            </a:r>
            <a:r>
              <a:rPr lang="zh-TW" altLang="en-US" sz="3200" dirty="0"/>
              <a:t>問</a:t>
            </a:r>
            <a:r>
              <a:rPr lang="zh-TW" altLang="en-US" sz="3200" dirty="0" smtClean="0"/>
              <a:t>狼：你有</a:t>
            </a:r>
            <a:r>
              <a:rPr lang="zh-TW" altLang="en-US" sz="3200" dirty="0"/>
              <a:t>房子車子嗎</a:t>
            </a:r>
            <a:r>
              <a:rPr lang="zh-TW" altLang="en-US" sz="3200" dirty="0" smtClean="0"/>
              <a:t>？</a:t>
            </a:r>
            <a:endParaRPr lang="en-US" altLang="zh-TW" sz="3200" dirty="0" smtClean="0"/>
          </a:p>
          <a:p>
            <a:r>
              <a:rPr lang="zh-TW" altLang="en-US" sz="3200" dirty="0" smtClean="0"/>
              <a:t>狼</a:t>
            </a:r>
            <a:r>
              <a:rPr lang="zh-TW" altLang="en-US" sz="3200" dirty="0"/>
              <a:t>說沒有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r>
              <a:rPr lang="zh-TW" altLang="en-US" sz="3200" dirty="0" smtClean="0"/>
              <a:t>狗</a:t>
            </a:r>
            <a:r>
              <a:rPr lang="zh-TW" altLang="en-US" sz="3200" dirty="0"/>
              <a:t>又</a:t>
            </a:r>
            <a:r>
              <a:rPr lang="zh-TW" altLang="en-US" sz="3200" dirty="0" smtClean="0"/>
              <a:t>問</a:t>
            </a:r>
            <a:r>
              <a:rPr lang="zh-TW" altLang="en-US" sz="3200" dirty="0"/>
              <a:t>：</a:t>
            </a:r>
            <a:r>
              <a:rPr lang="zh-TW" altLang="en-US" sz="3200" dirty="0" smtClean="0"/>
              <a:t>你有</a:t>
            </a:r>
            <a:r>
              <a:rPr lang="zh-TW" altLang="en-US" sz="3200" dirty="0"/>
              <a:t>一日三餐和水果嗎</a:t>
            </a:r>
            <a:r>
              <a:rPr lang="zh-TW" altLang="en-US" sz="3200" dirty="0" smtClean="0"/>
              <a:t>？</a:t>
            </a:r>
            <a:endParaRPr lang="en-US" altLang="zh-TW" sz="3200" dirty="0" smtClean="0"/>
          </a:p>
          <a:p>
            <a:r>
              <a:rPr lang="zh-TW" altLang="en-US" sz="3200" dirty="0" smtClean="0"/>
              <a:t>狼</a:t>
            </a:r>
            <a:r>
              <a:rPr lang="zh-TW" altLang="en-US" sz="3200" dirty="0"/>
              <a:t>說沒有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r>
              <a:rPr lang="zh-TW" altLang="en-US" sz="3200" dirty="0" smtClean="0"/>
              <a:t>有人哄</a:t>
            </a:r>
            <a:r>
              <a:rPr lang="zh-TW" altLang="en-US" sz="3200" dirty="0"/>
              <a:t>你</a:t>
            </a:r>
            <a:r>
              <a:rPr lang="zh-TW" altLang="en-US" sz="3200" dirty="0" smtClean="0"/>
              <a:t>玩帶</a:t>
            </a:r>
            <a:r>
              <a:rPr lang="zh-TW" altLang="en-US" sz="3200" dirty="0"/>
              <a:t>你</a:t>
            </a:r>
            <a:r>
              <a:rPr lang="zh-TW" altLang="en-US" sz="3200" dirty="0" smtClean="0"/>
              <a:t>逛街</a:t>
            </a:r>
            <a:r>
              <a:rPr lang="zh-TW" altLang="en-US" sz="3200" dirty="0"/>
              <a:t>嗎</a:t>
            </a:r>
            <a:r>
              <a:rPr lang="zh-TW" altLang="en-US" sz="3200" dirty="0" smtClean="0"/>
              <a:t>？</a:t>
            </a:r>
            <a:endParaRPr lang="en-US" altLang="zh-TW" sz="3200" dirty="0" smtClean="0"/>
          </a:p>
          <a:p>
            <a:r>
              <a:rPr lang="zh-TW" altLang="en-US" sz="3200" dirty="0" smtClean="0"/>
              <a:t>狼</a:t>
            </a:r>
            <a:r>
              <a:rPr lang="zh-TW" altLang="en-US" sz="3200" dirty="0"/>
              <a:t>說沒有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r>
              <a:rPr lang="zh-TW" altLang="en-US" sz="3200" dirty="0" smtClean="0"/>
              <a:t>狗</a:t>
            </a:r>
            <a:r>
              <a:rPr lang="zh-TW" altLang="en-US" sz="3200" dirty="0"/>
              <a:t>鄙視的</a:t>
            </a:r>
            <a:r>
              <a:rPr lang="zh-TW" altLang="en-US" sz="3200" dirty="0" smtClean="0"/>
              <a:t>說</a:t>
            </a:r>
            <a:r>
              <a:rPr lang="zh-TW" altLang="en-US" sz="3200" dirty="0"/>
              <a:t>：</a:t>
            </a:r>
            <a:r>
              <a:rPr lang="zh-TW" altLang="en-US" sz="3200" dirty="0" smtClean="0"/>
              <a:t>你真</a:t>
            </a:r>
            <a:r>
              <a:rPr lang="zh-TW" altLang="en-US" sz="3200" dirty="0"/>
              <a:t>無能，怎麼什麼都沒有</a:t>
            </a:r>
            <a:r>
              <a:rPr lang="zh-TW" altLang="en-US" sz="3200" dirty="0" smtClean="0"/>
              <a:t>！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狼</a:t>
            </a:r>
            <a:r>
              <a:rPr lang="zh-TW" altLang="en-US" sz="3200" dirty="0"/>
              <a:t>笑</a:t>
            </a:r>
            <a:r>
              <a:rPr lang="zh-TW" altLang="en-US" sz="3200" dirty="0" smtClean="0"/>
              <a:t>了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r>
              <a:rPr lang="zh-TW" altLang="en-US" sz="3200" dirty="0" smtClean="0">
                <a:solidFill>
                  <a:srgbClr val="0000FF"/>
                </a:solidFill>
              </a:rPr>
              <a:t>我</a:t>
            </a:r>
            <a:r>
              <a:rPr lang="zh-TW" altLang="en-US" sz="3200" dirty="0">
                <a:solidFill>
                  <a:srgbClr val="0000FF"/>
                </a:solidFill>
              </a:rPr>
              <a:t>有不吃屎的個性，我有我追逐的</a:t>
            </a:r>
            <a:r>
              <a:rPr lang="zh-TW" altLang="en-US" sz="3200" dirty="0" smtClean="0">
                <a:solidFill>
                  <a:srgbClr val="0000FF"/>
                </a:solidFill>
              </a:rPr>
              <a:t>目標</a:t>
            </a:r>
            <a:r>
              <a:rPr lang="zh-TW" altLang="en-US" sz="3200" dirty="0" smtClean="0">
                <a:solidFill>
                  <a:srgbClr val="0000FF"/>
                </a:solidFill>
              </a:rPr>
              <a:t>，</a:t>
            </a:r>
            <a:endParaRPr lang="en-US" altLang="zh-TW" sz="3200" dirty="0" smtClean="0">
              <a:solidFill>
                <a:srgbClr val="0000FF"/>
              </a:solidFill>
            </a:endParaRPr>
          </a:p>
          <a:p>
            <a:r>
              <a:rPr lang="zh-TW" altLang="en-US" sz="3200" dirty="0" smtClean="0">
                <a:solidFill>
                  <a:srgbClr val="0000FF"/>
                </a:solidFill>
              </a:rPr>
              <a:t>我</a:t>
            </a:r>
            <a:r>
              <a:rPr lang="zh-TW" altLang="en-US" sz="3200" dirty="0" smtClean="0">
                <a:solidFill>
                  <a:srgbClr val="0000FF"/>
                </a:solidFill>
              </a:rPr>
              <a:t>有</a:t>
            </a:r>
            <a:r>
              <a:rPr lang="zh-TW" altLang="en-US" sz="3200" dirty="0">
                <a:solidFill>
                  <a:srgbClr val="0000FF"/>
                </a:solidFill>
              </a:rPr>
              <a:t>你</a:t>
            </a:r>
            <a:r>
              <a:rPr lang="zh-TW" altLang="en-US" sz="3200" dirty="0" smtClean="0">
                <a:solidFill>
                  <a:srgbClr val="0000FF"/>
                </a:solidFill>
              </a:rPr>
              <a:t>沒有</a:t>
            </a:r>
            <a:r>
              <a:rPr lang="zh-TW" altLang="en-US" sz="3200" dirty="0">
                <a:solidFill>
                  <a:srgbClr val="0000FF"/>
                </a:solidFill>
              </a:rPr>
              <a:t>的</a:t>
            </a:r>
            <a:r>
              <a:rPr lang="zh-TW" altLang="en-US" sz="3200" dirty="0" smtClean="0">
                <a:solidFill>
                  <a:srgbClr val="0000FF"/>
                </a:solidFill>
              </a:rPr>
              <a:t>自由</a:t>
            </a:r>
            <a:r>
              <a:rPr lang="zh-TW" altLang="en-US" sz="3200" dirty="0">
                <a:solidFill>
                  <a:srgbClr val="0000FF"/>
                </a:solidFill>
              </a:rPr>
              <a:t>，</a:t>
            </a:r>
            <a:r>
              <a:rPr lang="zh-TW" altLang="en-US" sz="3200" dirty="0" smtClean="0">
                <a:solidFill>
                  <a:srgbClr val="0000FF"/>
                </a:solidFill>
              </a:rPr>
              <a:t>我</a:t>
            </a:r>
            <a:r>
              <a:rPr lang="zh-TW" altLang="en-US" sz="3200" dirty="0">
                <a:solidFill>
                  <a:srgbClr val="0000FF"/>
                </a:solidFill>
              </a:rPr>
              <a:t>是孤寂的狼</a:t>
            </a:r>
            <a:r>
              <a:rPr lang="zh-TW" altLang="en-US" sz="3200" dirty="0" smtClean="0">
                <a:solidFill>
                  <a:srgbClr val="0000FF"/>
                </a:solidFill>
              </a:rPr>
              <a:t>，</a:t>
            </a:r>
            <a:endParaRPr lang="en-US" altLang="zh-TW" sz="3200" dirty="0" smtClean="0">
              <a:solidFill>
                <a:srgbClr val="0000FF"/>
              </a:solidFill>
            </a:endParaRPr>
          </a:p>
          <a:p>
            <a:r>
              <a:rPr lang="zh-TW" altLang="en-US" sz="3200" dirty="0" smtClean="0">
                <a:solidFill>
                  <a:srgbClr val="0000FF"/>
                </a:solidFill>
              </a:rPr>
              <a:t>而</a:t>
            </a:r>
            <a:r>
              <a:rPr lang="zh-TW" altLang="en-US" sz="3200" dirty="0">
                <a:solidFill>
                  <a:srgbClr val="0000FF"/>
                </a:solidFill>
              </a:rPr>
              <a:t>你</a:t>
            </a:r>
            <a:r>
              <a:rPr lang="zh-TW" altLang="en-US" sz="3200" dirty="0" smtClean="0">
                <a:solidFill>
                  <a:srgbClr val="0000FF"/>
                </a:solidFill>
              </a:rPr>
              <a:t>只是</a:t>
            </a:r>
            <a:r>
              <a:rPr lang="zh-TW" altLang="en-US" sz="3200" dirty="0">
                <a:solidFill>
                  <a:srgbClr val="0000FF"/>
                </a:solidFill>
              </a:rPr>
              <a:t>一隻自以為幸福的狗！﻿</a:t>
            </a:r>
          </a:p>
        </p:txBody>
      </p:sp>
    </p:spTree>
    <p:extLst>
      <p:ext uri="{BB962C8B-B14F-4D97-AF65-F5344CB8AC3E}">
        <p14:creationId xmlns:p14="http://schemas.microsoft.com/office/powerpoint/2010/main" val="25886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雕刻家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－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紀弦小詩選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煩憂是一個不可見的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天才的雕刻家。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每個黃昏，他來了。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他用一柄無形的鑿子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把我的額紋鑿得更深一些；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又給添上了許多新的。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於是我日漸老去，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而他的藝術品日漸完成。 </a:t>
            </a:r>
          </a:p>
        </p:txBody>
      </p:sp>
    </p:spTree>
    <p:extLst>
      <p:ext uri="{BB962C8B-B14F-4D97-AF65-F5344CB8AC3E}">
        <p14:creationId xmlns:p14="http://schemas.microsoft.com/office/powerpoint/2010/main" val="24289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61975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在地球上散步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－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紀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弦詩選</a:t>
            </a:r>
            <a:endParaRPr lang="zh-TW" altLang="en-US" sz="40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556792"/>
            <a:ext cx="7812087" cy="530120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在地球上散步，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獨自踽踽地，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我揚起了我的黑手杖，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並把它沉重地點在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堅而冷了的地殼上，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讓那邊棲息著的人們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可以聽見一聲微響，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因而感知了我的存在。</a:t>
            </a:r>
            <a:endParaRPr lang="zh-TW" altLang="en-US" b="1" dirty="0" smtClean="0">
              <a:ea typeface="標楷體" pitchFamily="65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508104" y="1772816"/>
            <a:ext cx="279915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000" b="1" kern="0" dirty="0" smtClean="0">
                <a:latin typeface="標楷體" pitchFamily="65" charset="-120"/>
                <a:ea typeface="標楷體" pitchFamily="65" charset="-120"/>
              </a:rPr>
              <a:t>孤獨</a:t>
            </a:r>
            <a:endParaRPr lang="en-US" altLang="zh-TW" sz="4000" b="1" kern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kern="0" dirty="0" smtClean="0">
                <a:latin typeface="標楷體" pitchFamily="65" charset="-120"/>
                <a:ea typeface="標楷體" pitchFamily="65" charset="-120"/>
              </a:rPr>
              <a:t>自信</a:t>
            </a:r>
            <a:endParaRPr lang="zh-TW" altLang="en-US" sz="4000" b="1" kern="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69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6197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狼之長嗥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－紀弦小詩選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765175"/>
            <a:ext cx="7812087" cy="60928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我獨來獨往了一輩子，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就憑著這兩條狼一般瘦瘦長長的腿。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而你們那些短短的肥肥的，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怎麼能夠和我相比？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我其實並沒有和誰賽跑的意思。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只不過彳亍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ㄔㄨˋ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在這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既藐小又荒涼的第三號行星上，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除了朝著天狼─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我那天上的雙胞胎弟兄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長嗥數聲，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就再也沒有什麼好玩的了。</a:t>
            </a:r>
            <a:endParaRPr lang="zh-TW" altLang="en-US" b="1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71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分頁底圖-課堂Q&amp;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詩人為什麼以「獨來獨往的一匹狼」做為抒情的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題材？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00113" y="1906588"/>
            <a:ext cx="7993062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紀</a:t>
            </a:r>
            <a:r>
              <a:rPr kumimoji="0" lang="zh-TW" altLang="en-US" dirty="0">
                <a:solidFill>
                  <a:srgbClr val="FF0000"/>
                </a:solidFill>
                <a:ea typeface="標楷體" pitchFamily="65" charset="-120"/>
              </a:rPr>
              <a:t>弦在孤獨中彰顯</a:t>
            </a: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真我</a:t>
            </a:r>
            <a:endParaRPr kumimoji="0" lang="en-US" altLang="zh-TW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對</a:t>
            </a:r>
            <a:r>
              <a:rPr kumimoji="0" lang="zh-TW" altLang="en-US" dirty="0">
                <a:solidFill>
                  <a:srgbClr val="FF0000"/>
                </a:solidFill>
                <a:ea typeface="標楷體" pitchFamily="65" charset="-120"/>
              </a:rPr>
              <a:t>理想堅持不懈的奮鬥精神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不同</a:t>
            </a:r>
            <a:r>
              <a:rPr kumimoji="0" lang="zh-TW" altLang="en-US" dirty="0">
                <a:solidFill>
                  <a:srgbClr val="FF0000"/>
                </a:solidFill>
                <a:ea typeface="標楷體" pitchFamily="65" charset="-120"/>
              </a:rPr>
              <a:t>於一般狼的合群和</a:t>
            </a: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階級，漠視</a:t>
            </a:r>
            <a:r>
              <a:rPr kumimoji="0" lang="zh-TW" altLang="en-US" dirty="0">
                <a:solidFill>
                  <a:srgbClr val="FF0000"/>
                </a:solidFill>
                <a:ea typeface="標楷體" pitchFamily="65" charset="-120"/>
              </a:rPr>
              <a:t>傳統，棄捨群體，孤身闖蕩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顯然</a:t>
            </a:r>
            <a:r>
              <a:rPr kumimoji="0" lang="zh-TW" altLang="en-US" dirty="0">
                <a:solidFill>
                  <a:srgbClr val="FF0000"/>
                </a:solidFill>
                <a:ea typeface="標楷體" pitchFamily="65" charset="-120"/>
              </a:rPr>
              <a:t>具有一種傲視天地，獨往獨來的英雄</a:t>
            </a: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性格</a:t>
            </a:r>
            <a:endParaRPr kumimoji="0" lang="en-US" altLang="zh-TW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注定他</a:t>
            </a:r>
            <a:r>
              <a:rPr kumimoji="0" lang="zh-TW" altLang="en-US" dirty="0">
                <a:solidFill>
                  <a:srgbClr val="FF0000"/>
                </a:solidFill>
                <a:ea typeface="標楷體" pitchFamily="65" charset="-120"/>
              </a:rPr>
              <a:t>與世界的疏離以及悲壯的命運。</a:t>
            </a:r>
          </a:p>
        </p:txBody>
      </p:sp>
      <p:pic>
        <p:nvPicPr>
          <p:cNvPr id="172037" name="Picture 6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分頁底圖-課堂Q&amp;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在</a:t>
            </a:r>
            <a:r>
              <a:rPr lang="en-US" altLang="zh-TW" b="1" smtClean="0">
                <a:ea typeface="標楷體" pitchFamily="65" charset="-120"/>
              </a:rPr>
              <a:t>〈</a:t>
            </a:r>
            <a:r>
              <a:rPr lang="zh-TW" altLang="en-US" b="1" smtClean="0">
                <a:ea typeface="標楷體" pitchFamily="65" charset="-120"/>
              </a:rPr>
              <a:t>狼之獨步</a:t>
            </a:r>
            <a:r>
              <a:rPr lang="en-US" altLang="zh-TW" b="1" smtClean="0">
                <a:ea typeface="標楷體" pitchFamily="65" charset="-120"/>
              </a:rPr>
              <a:t>〉</a:t>
            </a:r>
            <a:r>
              <a:rPr lang="zh-TW" altLang="en-US" b="1" smtClean="0">
                <a:ea typeface="標楷體" pitchFamily="65" charset="-120"/>
              </a:rPr>
              <a:t>中，「狼的長嗥」有什麼特別意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義？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264543" y="2708920"/>
            <a:ext cx="828097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dirty="0" smtClean="0">
                <a:solidFill>
                  <a:srgbClr val="FF0000"/>
                </a:solidFill>
                <a:ea typeface="標楷體" pitchFamily="65" charset="-120"/>
              </a:rPr>
              <a:t>1.</a:t>
            </a: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狼</a:t>
            </a:r>
            <a:r>
              <a:rPr kumimoji="0" lang="zh-TW" altLang="en-US" dirty="0">
                <a:solidFill>
                  <a:srgbClr val="FF0000"/>
                </a:solidFill>
                <a:ea typeface="標楷體" pitchFamily="65" charset="-120"/>
              </a:rPr>
              <a:t>之「長嗥</a:t>
            </a: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」渲染我</a:t>
            </a:r>
            <a:r>
              <a:rPr kumimoji="0" lang="zh-TW" altLang="en-US" dirty="0">
                <a:solidFill>
                  <a:srgbClr val="FF0000"/>
                </a:solidFill>
                <a:ea typeface="標楷體" pitchFamily="65" charset="-120"/>
              </a:rPr>
              <a:t>的</a:t>
            </a: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存在</a:t>
            </a:r>
            <a:endParaRPr kumimoji="0" lang="en-US" altLang="zh-TW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dirty="0" smtClean="0">
                <a:solidFill>
                  <a:srgbClr val="FF0000"/>
                </a:solidFill>
                <a:ea typeface="標楷體" pitchFamily="65" charset="-120"/>
              </a:rPr>
              <a:t>2.</a:t>
            </a: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標榜</a:t>
            </a:r>
            <a:r>
              <a:rPr kumimoji="0" lang="zh-TW" altLang="en-US" dirty="0">
                <a:solidFill>
                  <a:srgbClr val="FF0000"/>
                </a:solidFill>
                <a:ea typeface="標楷體" pitchFamily="65" charset="-120"/>
              </a:rPr>
              <a:t>異說、獨領風騷、傲岸不群、</a:t>
            </a: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無所畏懼</a:t>
            </a:r>
            <a:endParaRPr kumimoji="0" lang="zh-TW" altLang="en-US" dirty="0">
              <a:solidFill>
                <a:srgbClr val="FF0000"/>
              </a:solidFill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dirty="0">
              <a:solidFill>
                <a:srgbClr val="FF0000"/>
              </a:solidFill>
              <a:ea typeface="標楷體" pitchFamily="65" charset="-120"/>
            </a:endParaRPr>
          </a:p>
        </p:txBody>
      </p:sp>
      <p:pic>
        <p:nvPicPr>
          <p:cNvPr id="173061" name="Picture 6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分頁底圖-課堂Q&amp;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在</a:t>
            </a:r>
            <a:r>
              <a:rPr lang="en-US" altLang="zh-TW" b="1" smtClean="0">
                <a:ea typeface="標楷體" pitchFamily="65" charset="-120"/>
              </a:rPr>
              <a:t>〈</a:t>
            </a:r>
            <a:r>
              <a:rPr lang="zh-TW" altLang="en-US" b="1" smtClean="0">
                <a:ea typeface="標楷體" pitchFamily="65" charset="-120"/>
              </a:rPr>
              <a:t>狼之獨步</a:t>
            </a:r>
            <a:r>
              <a:rPr lang="en-US" altLang="zh-TW" b="1" smtClean="0">
                <a:ea typeface="標楷體" pitchFamily="65" charset="-120"/>
              </a:rPr>
              <a:t>〉</a:t>
            </a:r>
            <a:r>
              <a:rPr lang="zh-TW" altLang="en-US" b="1" smtClean="0">
                <a:ea typeface="標楷體" pitchFamily="65" charset="-120"/>
              </a:rPr>
              <a:t>中，詩人為何要安排狼對「空無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一物的天地」長嗥？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251520" y="2528293"/>
            <a:ext cx="8892480" cy="432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90600" indent="-990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633538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2041525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2449513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8575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33147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7719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42291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6863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eaLnBrk="1" hangingPunct="1">
              <a:spcBef>
                <a:spcPct val="0"/>
              </a:spcBef>
              <a:buFontTx/>
              <a:buNone/>
            </a:pPr>
            <a:r>
              <a:rPr kumimoji="0"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透過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狼與天的對比</a:t>
            </a:r>
            <a:r>
              <a:rPr kumimoji="0"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，顯現狼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的孤獨</a:t>
            </a:r>
            <a:r>
              <a:rPr kumimoji="0"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，凸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顯狼的自大。</a:t>
            </a:r>
          </a:p>
          <a:p>
            <a:pPr marL="0" eaLnBrk="1" hangingPunct="1">
              <a:spcBef>
                <a:spcPct val="0"/>
              </a:spcBef>
              <a:buFontTx/>
              <a:buNone/>
            </a:pPr>
            <a:endParaRPr kumimoji="0"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eaLnBrk="1" hangingPunct="1">
              <a:spcBef>
                <a:spcPct val="0"/>
              </a:spcBef>
              <a:buFontTx/>
              <a:buNone/>
            </a:pPr>
            <a:r>
              <a:rPr kumimoji="0"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目中無人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、無物，一個詩的新世紀</a:t>
            </a:r>
            <a:r>
              <a:rPr kumimoji="0"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的開創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者，使我們感受到那種孤獨的</a:t>
            </a:r>
            <a:r>
              <a:rPr kumimoji="0"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身影，千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山獨行的</a:t>
            </a:r>
            <a:r>
              <a:rPr kumimoji="0"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決志</a:t>
            </a:r>
            <a:endParaRPr kumimoji="0"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88304" name="Group 14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86824064"/>
              </p:ext>
            </p:extLst>
          </p:nvPr>
        </p:nvGraphicFramePr>
        <p:xfrm>
          <a:off x="180975" y="846138"/>
          <a:ext cx="8783638" cy="2828925"/>
        </p:xfrm>
        <a:graphic>
          <a:graphicData uri="http://schemas.openxmlformats.org/drawingml/2006/table">
            <a:tbl>
              <a:tblPr/>
              <a:tblGrid>
                <a:gridCol w="849313"/>
                <a:gridCol w="844550"/>
                <a:gridCol w="5146675"/>
                <a:gridCol w="1943100"/>
              </a:tblGrid>
              <a:tr h="5791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7493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慄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ㄧ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因恐懼而發抖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不寒而慄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9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栗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ㄧ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落葉喬木，果實為堅果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糖炒栗子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粟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俗稱小米，或為穀食的總稱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滄海一粟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9230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31" name="Picture 139" descr="黑-四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32" name="Picture 140" descr="黑-四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209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33" name="Picture 141" descr="黑-四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400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33056"/>
            <a:ext cx="1277937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16100"/>
            <a:ext cx="8229600" cy="3484563"/>
          </a:xfrm>
        </p:spPr>
        <p:txBody>
          <a:bodyPr/>
          <a:lstStyle/>
          <a:p>
            <a:pPr algn="ctr">
              <a:buFontTx/>
              <a:buNone/>
            </a:pPr>
            <a:r>
              <a:rPr lang="zh-TW" altLang="en-US" sz="7200" b="1" dirty="0" smtClean="0">
                <a:latin typeface="標楷體" pitchFamily="65" charset="-120"/>
                <a:ea typeface="標楷體" pitchFamily="65" charset="-120"/>
              </a:rPr>
              <a:t>二、錯誤</a:t>
            </a:r>
          </a:p>
          <a:p>
            <a:pPr algn="ctr">
              <a:buFontTx/>
              <a:buNone/>
            </a:pPr>
            <a:r>
              <a:rPr lang="zh-TW" altLang="en-US" sz="5500" b="1" dirty="0" smtClean="0">
                <a:latin typeface="標楷體" pitchFamily="65" charset="-120"/>
                <a:ea typeface="標楷體" pitchFamily="65" charset="-120"/>
              </a:rPr>
              <a:t>            鄭愁予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內容版面配置區 2"/>
          <p:cNvSpPr>
            <a:spLocks noGrp="1"/>
          </p:cNvSpPr>
          <p:nvPr>
            <p:ph idx="4294967295"/>
          </p:nvPr>
        </p:nvSpPr>
        <p:spPr>
          <a:xfrm>
            <a:off x="107950" y="1754188"/>
            <a:ext cx="5976938" cy="44116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閨中少婦不知愁，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buFont typeface="Arial" charset="0"/>
              <a:buNone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春日凝妝上翠樓。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buFont typeface="Arial" charset="0"/>
              <a:buNone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忽見陌頭楊柳色，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buFont typeface="Arial" charset="0"/>
              <a:buNone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悔教夫婿覓封侯。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pPr algn="r">
              <a:buFont typeface="Arial" charset="0"/>
              <a:buNone/>
            </a:pP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7763" name="標題 2"/>
          <p:cNvSpPr>
            <a:spLocks/>
          </p:cNvSpPr>
          <p:nvPr/>
        </p:nvSpPr>
        <p:spPr bwMode="auto">
          <a:xfrm>
            <a:off x="457200" y="476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閨怨       </a:t>
            </a:r>
            <a:r>
              <a:rPr kumimoji="0"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王昌齡</a:t>
            </a:r>
            <a:endParaRPr kumimoji="0" lang="zh-TW" altLang="en-US" b="1" dirty="0">
              <a:solidFill>
                <a:srgbClr val="0000FF"/>
              </a:solidFill>
            </a:endParaRPr>
          </a:p>
        </p:txBody>
      </p:sp>
      <p:pic>
        <p:nvPicPr>
          <p:cNvPr id="117764" name="Picture 4" descr="714448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1989138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836613"/>
            <a:ext cx="8604250" cy="709612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◆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臺灣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詩壇重要現代詩派（四大詩社）簡介</a:t>
            </a:r>
          </a:p>
        </p:txBody>
      </p:sp>
      <p:sp>
        <p:nvSpPr>
          <p:cNvPr id="128003" name="標題 1"/>
          <p:cNvSpPr>
            <a:spLocks/>
          </p:cNvSpPr>
          <p:nvPr/>
        </p:nvSpPr>
        <p:spPr bwMode="auto">
          <a:xfrm>
            <a:off x="395288" y="-242889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文章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題解</a:t>
            </a:r>
            <a:endParaRPr lang="en-US" altLang="zh-TW" sz="4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802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77528"/>
              </p:ext>
            </p:extLst>
          </p:nvPr>
        </p:nvGraphicFramePr>
        <p:xfrm>
          <a:off x="0" y="1556792"/>
          <a:ext cx="9108504" cy="4279900"/>
        </p:xfrm>
        <a:graphic>
          <a:graphicData uri="http://schemas.openxmlformats.org/drawingml/2006/table">
            <a:tbl>
              <a:tblPr/>
              <a:tblGrid>
                <a:gridCol w="719138"/>
                <a:gridCol w="1081087"/>
                <a:gridCol w="1439937"/>
                <a:gridCol w="5868342"/>
              </a:tblGrid>
              <a:tr h="5791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代表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詩觀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7007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現代詩社</a:t>
                      </a:r>
                    </a:p>
                  </a:txBody>
                  <a:tcPr marT="45725" marB="45725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民國</a:t>
                      </a: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42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紀弦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楊喚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鄭愁予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楊牧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7675" indent="-447675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1179513" indent="-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739900" indent="-3810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2262188" indent="-3429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784475" indent="-3429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32416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36988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41560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46132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接受西方的經驗及影響，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強調新詩為「橫的移植」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重知性與求新的創造精神，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反對浪漫主義</a:t>
                      </a:r>
                    </a:p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追求詩的純粹性及精英式的美學觀念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望江南            溫</a:t>
            </a:r>
            <a:r>
              <a:rPr lang="zh-TW" altLang="en-US" b="1" dirty="0">
                <a:solidFill>
                  <a:srgbClr val="0000FF"/>
                </a:solidFill>
                <a:ea typeface="標楷體" pitchFamily="65" charset="-120"/>
              </a:rPr>
              <a:t>庭筠</a:t>
            </a:r>
            <a:endParaRPr lang="zh-TW" altLang="en-US" b="1" dirty="0" smtClean="0">
              <a:solidFill>
                <a:srgbClr val="0000FF"/>
              </a:solidFill>
              <a:ea typeface="標楷體" pitchFamily="65" charset="-120"/>
            </a:endParaRPr>
          </a:p>
        </p:txBody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>
          <a:xfrm>
            <a:off x="2195736" y="1628800"/>
            <a:ext cx="555496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梳洗罷，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獨倚望江樓。</a:t>
            </a:r>
          </a:p>
          <a:p>
            <a:pPr>
              <a:buFont typeface="Arial" charset="0"/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過盡千帆皆不是，</a:t>
            </a:r>
          </a:p>
          <a:p>
            <a:pPr>
              <a:buFont typeface="Arial" charset="0"/>
              <a:buNone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斜暉脈脈水悠悠，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腸斷白蘋洲。 </a:t>
            </a:r>
          </a:p>
        </p:txBody>
      </p:sp>
    </p:spTree>
    <p:extLst>
      <p:ext uri="{BB962C8B-B14F-4D97-AF65-F5344CB8AC3E}">
        <p14:creationId xmlns:p14="http://schemas.microsoft.com/office/powerpoint/2010/main" val="26502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八 聲 甘 州     柳 永</a:t>
            </a:r>
          </a:p>
        </p:txBody>
      </p:sp>
      <p:sp>
        <p:nvSpPr>
          <p:cNvPr id="141315" name="Rectangle 3"/>
          <p:cNvSpPr>
            <a:spLocks noGrp="1"/>
          </p:cNvSpPr>
          <p:nvPr>
            <p:ph type="body" idx="1"/>
          </p:nvPr>
        </p:nvSpPr>
        <p:spPr>
          <a:xfrm>
            <a:off x="-34380" y="908720"/>
            <a:ext cx="9178380" cy="568863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zh-TW" altLang="en-US" sz="3600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3600" b="1" dirty="0" smtClean="0">
                <a:ea typeface="標楷體" pitchFamily="65" charset="-120"/>
              </a:rPr>
              <a:t>對瀟瀟暮雨灑江天，一番洗清秋。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3600" b="1" dirty="0" smtClean="0">
                <a:ea typeface="標楷體" pitchFamily="65" charset="-120"/>
              </a:rPr>
              <a:t>漸霜風淒緊，關河冷落，殘照當樓。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3600" b="1" dirty="0" smtClean="0">
                <a:ea typeface="標楷體" pitchFamily="65" charset="-120"/>
              </a:rPr>
              <a:t>是處紅衰翠減，苒苒物華休。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3600" b="1" dirty="0" smtClean="0">
                <a:ea typeface="標楷體" pitchFamily="65" charset="-120"/>
              </a:rPr>
              <a:t>惟有長江水，無語東流。</a:t>
            </a:r>
            <a:r>
              <a:rPr lang="zh-TW" altLang="en-US" sz="3600" b="1" dirty="0" smtClean="0">
                <a:latin typeface="標楷體"/>
                <a:ea typeface="標楷體" pitchFamily="65" charset="-120"/>
              </a:rPr>
              <a:t> </a:t>
            </a:r>
            <a:endParaRPr lang="zh-TW" altLang="en-US" sz="3600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3600" b="1" dirty="0" smtClean="0">
                <a:ea typeface="標楷體" pitchFamily="65" charset="-120"/>
              </a:rPr>
              <a:t>不忍登高臨遠，望故鄉渺邈，歸思難收。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3600" b="1" dirty="0" smtClean="0">
                <a:ea typeface="標楷體" pitchFamily="65" charset="-120"/>
              </a:rPr>
              <a:t>歎年來蹤跡，何事苦淹流？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ea typeface="標楷體" pitchFamily="65" charset="-120"/>
              </a:rPr>
              <a:t>想佳人、妝樓顒望，誤幾回、天際識歸舟？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ea typeface="標楷體" pitchFamily="65" charset="-120"/>
              </a:rPr>
              <a:t>爭知我、倚欄杆處，正恁凝愁。</a:t>
            </a:r>
          </a:p>
        </p:txBody>
      </p:sp>
    </p:spTree>
    <p:extLst>
      <p:ext uri="{BB962C8B-B14F-4D97-AF65-F5344CB8AC3E}">
        <p14:creationId xmlns:p14="http://schemas.microsoft.com/office/powerpoint/2010/main" val="41459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F1A3D184-BAB0-4D79-A297-D0ACDB348390}" type="slidenum">
              <a:rPr lang="en-US" altLang="zh-TW" sz="1400" smtClean="0"/>
              <a:pPr eaLnBrk="1" hangingPunct="1"/>
              <a:t>32</a:t>
            </a:fld>
            <a:endParaRPr lang="en-US" altLang="zh-TW" sz="1400" smtClean="0"/>
          </a:p>
        </p:txBody>
      </p:sp>
      <p:sp>
        <p:nvSpPr>
          <p:cNvPr id="5123" name="Text Box 18"/>
          <p:cNvSpPr txBox="1">
            <a:spLocks noChangeArrowheads="1"/>
          </p:cNvSpPr>
          <p:nvPr/>
        </p:nvSpPr>
        <p:spPr bwMode="auto">
          <a:xfrm>
            <a:off x="4337323" y="1038380"/>
            <a:ext cx="4932362" cy="37856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457200" indent="-457200">
              <a:lnSpc>
                <a:spcPct val="150000"/>
              </a:lnSpc>
              <a:defRPr/>
            </a:pPr>
            <a:r>
              <a:rPr lang="en-US" altLang="zh-TW" sz="3200" dirty="0" smtClean="0"/>
              <a:t>‧</a:t>
            </a:r>
            <a:r>
              <a:rPr lang="zh-TW" altLang="en-US" sz="3200" dirty="0" smtClean="0"/>
              <a:t>本名鄭文韜。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zh-TW" sz="3200" dirty="0" smtClean="0"/>
              <a:t>‧</a:t>
            </a:r>
            <a:r>
              <a:rPr lang="zh-TW" altLang="en-US" sz="3200" dirty="0" smtClean="0"/>
              <a:t>河北省人。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zh-TW" sz="3200" dirty="0" smtClean="0"/>
              <a:t>‧</a:t>
            </a:r>
            <a:r>
              <a:rPr lang="zh-TW" altLang="en-US" sz="3200" dirty="0" smtClean="0"/>
              <a:t>生於民國二十二年。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zh-TW" sz="3200" dirty="0" smtClean="0"/>
              <a:t>‧</a:t>
            </a:r>
            <a:r>
              <a:rPr lang="zh-TW" altLang="en-US" sz="3200" dirty="0" smtClean="0"/>
              <a:t>美國愛荷華大學藝術碩士。</a:t>
            </a:r>
          </a:p>
        </p:txBody>
      </p:sp>
      <p:sp>
        <p:nvSpPr>
          <p:cNvPr id="50180" name="Rectangle 20"/>
          <p:cNvSpPr>
            <a:spLocks noChangeArrowheads="1"/>
          </p:cNvSpPr>
          <p:nvPr/>
        </p:nvSpPr>
        <p:spPr bwMode="auto">
          <a:xfrm>
            <a:off x="4538662" y="194553"/>
            <a:ext cx="40719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4000" dirty="0"/>
              <a:t>鄭愁予</a:t>
            </a:r>
            <a:endParaRPr lang="en-US" altLang="zh-TW" sz="4000" dirty="0"/>
          </a:p>
        </p:txBody>
      </p:sp>
      <p:pic>
        <p:nvPicPr>
          <p:cNvPr id="6150" name="Picture 1030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10463" y="966788"/>
            <a:ext cx="3821596" cy="2758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899592" y="4016640"/>
            <a:ext cx="590391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3200" dirty="0" smtClean="0">
                <a:solidFill>
                  <a:srgbClr val="0000FF"/>
                </a:solidFill>
              </a:rPr>
              <a:t>《</a:t>
            </a:r>
            <a:r>
              <a:rPr lang="zh-TW" altLang="en-US" sz="3200" dirty="0">
                <a:solidFill>
                  <a:srgbClr val="0000FF"/>
                </a:solidFill>
              </a:rPr>
              <a:t>夢土上</a:t>
            </a:r>
            <a:r>
              <a:rPr lang="en-US" altLang="zh-TW" sz="3200" dirty="0" smtClean="0">
                <a:solidFill>
                  <a:srgbClr val="0000FF"/>
                </a:solidFill>
              </a:rPr>
              <a:t>》</a:t>
            </a:r>
          </a:p>
          <a:p>
            <a:pPr eaLnBrk="1" hangingPunct="1"/>
            <a:r>
              <a:rPr lang="en-US" altLang="zh-TW" sz="3200" dirty="0" smtClean="0">
                <a:solidFill>
                  <a:srgbClr val="0000FF"/>
                </a:solidFill>
              </a:rPr>
              <a:t>《</a:t>
            </a:r>
            <a:r>
              <a:rPr lang="zh-TW" altLang="en-US" sz="3200" dirty="0">
                <a:solidFill>
                  <a:srgbClr val="0000FF"/>
                </a:solidFill>
              </a:rPr>
              <a:t>窗外的女奴</a:t>
            </a:r>
            <a:r>
              <a:rPr lang="en-US" altLang="zh-TW" sz="3200" dirty="0" smtClean="0">
                <a:solidFill>
                  <a:srgbClr val="0000FF"/>
                </a:solidFill>
              </a:rPr>
              <a:t>》</a:t>
            </a:r>
          </a:p>
          <a:p>
            <a:pPr eaLnBrk="1" hangingPunct="1"/>
            <a:r>
              <a:rPr lang="en-US" altLang="zh-TW" sz="3200" dirty="0" smtClean="0">
                <a:solidFill>
                  <a:srgbClr val="0000FF"/>
                </a:solidFill>
              </a:rPr>
              <a:t>《</a:t>
            </a:r>
            <a:r>
              <a:rPr lang="zh-TW" altLang="en-US" sz="3200" dirty="0">
                <a:solidFill>
                  <a:srgbClr val="0000FF"/>
                </a:solidFill>
              </a:rPr>
              <a:t>寂寞的人坐著看花</a:t>
            </a:r>
            <a:r>
              <a:rPr lang="en-US" altLang="zh-TW" sz="3200" dirty="0" smtClean="0">
                <a:solidFill>
                  <a:srgbClr val="0000FF"/>
                </a:solidFill>
              </a:rPr>
              <a:t>》</a:t>
            </a:r>
          </a:p>
          <a:p>
            <a:pPr eaLnBrk="1" hangingPunct="1"/>
            <a:r>
              <a:rPr lang="en-US" altLang="zh-TW" sz="3200" dirty="0" smtClean="0">
                <a:solidFill>
                  <a:srgbClr val="0000FF"/>
                </a:solidFill>
              </a:rPr>
              <a:t>《</a:t>
            </a:r>
            <a:r>
              <a:rPr lang="zh-TW" altLang="en-US" sz="3200" dirty="0">
                <a:solidFill>
                  <a:srgbClr val="0000FF"/>
                </a:solidFill>
              </a:rPr>
              <a:t>鄭愁予詩集</a:t>
            </a:r>
            <a:r>
              <a:rPr lang="en-US" altLang="zh-TW" sz="3200" dirty="0" smtClean="0">
                <a:solidFill>
                  <a:srgbClr val="0000FF"/>
                </a:solidFill>
              </a:rPr>
              <a:t>》</a:t>
            </a:r>
            <a:endParaRPr lang="zh-TW" alt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F4BBC4DF-8636-4420-B3E0-F01100E54C25}" type="slidenum">
              <a:rPr lang="en-US" altLang="zh-TW" sz="1400" smtClean="0"/>
              <a:pPr eaLnBrk="1" hangingPunct="1"/>
              <a:t>33</a:t>
            </a:fld>
            <a:endParaRPr lang="en-US" altLang="zh-TW" sz="1400" smtClean="0"/>
          </a:p>
        </p:txBody>
      </p:sp>
      <p:pic>
        <p:nvPicPr>
          <p:cNvPr id="53251" name="Picture 28" descr="http://www.17998.net/tpzl/w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" b="7080"/>
          <a:stretch>
            <a:fillRect/>
          </a:stretch>
        </p:blipFill>
        <p:spPr bwMode="auto">
          <a:xfrm>
            <a:off x="1403350" y="3500438"/>
            <a:ext cx="6972300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15"/>
          <p:cNvSpPr txBox="1">
            <a:spLocks noChangeArrowheads="1"/>
          </p:cNvSpPr>
          <p:nvPr/>
        </p:nvSpPr>
        <p:spPr bwMode="auto">
          <a:xfrm>
            <a:off x="192571" y="620688"/>
            <a:ext cx="896448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dirty="0" smtClean="0"/>
              <a:t>《</a:t>
            </a:r>
            <a:r>
              <a:rPr lang="zh-TW" altLang="en-US" sz="2800" dirty="0"/>
              <a:t>楚辭</a:t>
            </a:r>
            <a:r>
              <a:rPr lang="en-US" altLang="zh-TW" sz="2800" dirty="0"/>
              <a:t>‧</a:t>
            </a:r>
            <a:r>
              <a:rPr lang="zh-TW" altLang="en-US" sz="2800" dirty="0"/>
              <a:t>九歌</a:t>
            </a:r>
            <a:r>
              <a:rPr lang="en-US" altLang="zh-TW" sz="2800" dirty="0"/>
              <a:t>‧</a:t>
            </a:r>
            <a:r>
              <a:rPr lang="zh-TW" altLang="en-US" sz="2800" dirty="0"/>
              <a:t>湘夫人</a:t>
            </a:r>
            <a:r>
              <a:rPr lang="en-US" altLang="zh-TW" sz="2800" dirty="0"/>
              <a:t>》</a:t>
            </a:r>
            <a:r>
              <a:rPr lang="zh-TW" altLang="en-US" sz="2800" dirty="0" smtClean="0"/>
              <a:t>：</a:t>
            </a:r>
            <a:endParaRPr lang="en-US" altLang="zh-TW" sz="2800" dirty="0" smtClean="0"/>
          </a:p>
          <a:p>
            <a:pPr eaLnBrk="1" hangingPunct="1">
              <a:spcBef>
                <a:spcPct val="50000"/>
              </a:spcBef>
            </a:pPr>
            <a:r>
              <a:rPr lang="zh-TW" altLang="en-US" sz="2800" dirty="0" smtClean="0"/>
              <a:t>「</a:t>
            </a:r>
            <a:r>
              <a:rPr lang="zh-TW" altLang="en-US" sz="2800" dirty="0"/>
              <a:t>帝子降兮北渚，目眇眇兮</a:t>
            </a:r>
            <a:r>
              <a:rPr lang="zh-TW" altLang="en-US" sz="2800" dirty="0">
                <a:solidFill>
                  <a:srgbClr val="FF0000"/>
                </a:solidFill>
              </a:rPr>
              <a:t>愁予</a:t>
            </a:r>
            <a:r>
              <a:rPr lang="zh-TW" altLang="en-US" sz="2800" dirty="0"/>
              <a:t>。</a:t>
            </a:r>
            <a:r>
              <a:rPr lang="zh-TW" altLang="en-US" sz="2800" dirty="0" smtClean="0"/>
              <a:t>」</a:t>
            </a:r>
            <a:endParaRPr lang="en-US" altLang="zh-TW" sz="2800" dirty="0" smtClean="0"/>
          </a:p>
          <a:p>
            <a:pPr eaLnBrk="1" hangingPunct="1">
              <a:spcBef>
                <a:spcPct val="50000"/>
              </a:spcBef>
            </a:pPr>
            <a:r>
              <a:rPr lang="zh-TW" altLang="en-US" sz="2800" dirty="0" smtClean="0"/>
              <a:t>辛</a:t>
            </a:r>
            <a:r>
              <a:rPr lang="zh-TW" altLang="en-US" sz="2800" dirty="0"/>
              <a:t>稼軒</a:t>
            </a:r>
            <a:r>
              <a:rPr lang="en-US" altLang="zh-TW" sz="2800" dirty="0"/>
              <a:t>〈</a:t>
            </a:r>
            <a:r>
              <a:rPr lang="zh-TW" altLang="en-US" sz="2800" dirty="0"/>
              <a:t>菩薩蠻</a:t>
            </a:r>
            <a:r>
              <a:rPr lang="en-US" altLang="zh-TW" sz="2800" dirty="0"/>
              <a:t>〉</a:t>
            </a:r>
            <a:r>
              <a:rPr lang="zh-TW" altLang="en-US" sz="2800" dirty="0"/>
              <a:t>：「江晚正</a:t>
            </a:r>
            <a:r>
              <a:rPr lang="zh-TW" altLang="en-US" sz="2800" dirty="0">
                <a:solidFill>
                  <a:srgbClr val="FF0000"/>
                </a:solidFill>
              </a:rPr>
              <a:t>愁予</a:t>
            </a:r>
            <a:r>
              <a:rPr lang="zh-TW" altLang="en-US" sz="2800" dirty="0"/>
              <a:t>，山深聞鷓鴣。</a:t>
            </a:r>
            <a:r>
              <a:rPr lang="zh-TW" altLang="en-US" sz="2800" dirty="0" smtClean="0"/>
              <a:t>」</a:t>
            </a:r>
            <a:endParaRPr lang="en-US" altLang="zh-TW" sz="2800" dirty="0" smtClean="0"/>
          </a:p>
          <a:p>
            <a:pPr eaLnBrk="1" hangingPunct="1">
              <a:spcBef>
                <a:spcPct val="50000"/>
              </a:spcBef>
            </a:pPr>
            <a:r>
              <a:rPr lang="zh-TW" altLang="en-US" sz="2800" dirty="0" smtClean="0"/>
              <a:t>詩人</a:t>
            </a:r>
            <a:r>
              <a:rPr lang="zh-TW" altLang="en-US" sz="2800" dirty="0"/>
              <a:t>國學</a:t>
            </a:r>
            <a:r>
              <a:rPr lang="zh-TW" altLang="en-US" sz="2800" dirty="0" smtClean="0"/>
              <a:t>涵養富實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62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50EC350E-860D-4108-B733-9AE8126CBEC5}" type="slidenum">
              <a:rPr lang="en-US" altLang="zh-TW" sz="1400" smtClean="0"/>
              <a:pPr eaLnBrk="1" hangingPunct="1"/>
              <a:t>34</a:t>
            </a:fld>
            <a:endParaRPr lang="en-US" altLang="zh-TW" sz="1400" smtClean="0"/>
          </a:p>
        </p:txBody>
      </p:sp>
      <p:sp>
        <p:nvSpPr>
          <p:cNvPr id="65539" name="Text Box 15"/>
          <p:cNvSpPr txBox="1">
            <a:spLocks noChangeArrowheads="1"/>
          </p:cNvSpPr>
          <p:nvPr/>
        </p:nvSpPr>
        <p:spPr bwMode="auto">
          <a:xfrm>
            <a:off x="3221038" y="228600"/>
            <a:ext cx="2701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 u="sng">
                <a:solidFill>
                  <a:schemeClr val="accent2"/>
                </a:solidFill>
              </a:rPr>
              <a:t>名家看鄭愁予</a:t>
            </a:r>
          </a:p>
        </p:txBody>
      </p:sp>
      <p:sp>
        <p:nvSpPr>
          <p:cNvPr id="133136" name="Text Box 16"/>
          <p:cNvSpPr txBox="1">
            <a:spLocks noChangeArrowheads="1"/>
          </p:cNvSpPr>
          <p:nvPr/>
        </p:nvSpPr>
        <p:spPr bwMode="auto">
          <a:xfrm>
            <a:off x="582613" y="1752600"/>
            <a:ext cx="8181975" cy="37548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2800" dirty="0">
                <a:latin typeface="Times New Roman" charset="0"/>
              </a:rPr>
              <a:t>瘂　弦：曾以「</a:t>
            </a:r>
            <a:r>
              <a:rPr lang="zh-TW" altLang="en-US" sz="2800" dirty="0">
                <a:solidFill>
                  <a:srgbClr val="FF0000"/>
                </a:solidFill>
                <a:latin typeface="Times New Roman" charset="0"/>
              </a:rPr>
              <a:t>謫仙</a:t>
            </a:r>
            <a:r>
              <a:rPr lang="zh-TW" altLang="en-US" sz="2800" dirty="0">
                <a:latin typeface="Times New Roman" charset="0"/>
              </a:rPr>
              <a:t>」稱譽鄭愁予。</a:t>
            </a:r>
          </a:p>
          <a:p>
            <a:pPr>
              <a:spcBef>
                <a:spcPct val="50000"/>
              </a:spcBef>
              <a:defRPr/>
            </a:pPr>
            <a:r>
              <a:rPr lang="zh-TW" altLang="en-US" sz="2800" dirty="0">
                <a:latin typeface="Times New Roman" charset="0"/>
              </a:rPr>
              <a:t>余光中：曾以「</a:t>
            </a:r>
            <a:r>
              <a:rPr lang="zh-TW" altLang="en-US" sz="2800" dirty="0">
                <a:solidFill>
                  <a:srgbClr val="FF0000"/>
                </a:solidFill>
                <a:latin typeface="Times New Roman" charset="0"/>
              </a:rPr>
              <a:t>浪子</a:t>
            </a:r>
            <a:r>
              <a:rPr lang="zh-TW" altLang="en-US" sz="2800" dirty="0">
                <a:latin typeface="Times New Roman" charset="0"/>
              </a:rPr>
              <a:t>」稱呼鄭愁予。</a:t>
            </a:r>
          </a:p>
          <a:p>
            <a:pPr marL="1436688" indent="-1436688">
              <a:spcBef>
                <a:spcPct val="50000"/>
              </a:spcBef>
              <a:defRPr/>
            </a:pPr>
            <a:r>
              <a:rPr lang="zh-TW" altLang="en-US" sz="2800" dirty="0">
                <a:latin typeface="Times New Roman" charset="0"/>
              </a:rPr>
              <a:t>紀　弦：鄭愁予是青年詩人出類拔萃的一個。</a:t>
            </a:r>
            <a:r>
              <a:rPr lang="en-US" altLang="zh-TW" sz="2800" dirty="0">
                <a:latin typeface="Times New Roman" charset="0"/>
              </a:rPr>
              <a:t>……</a:t>
            </a:r>
            <a:r>
              <a:rPr lang="zh-TW" altLang="en-US" sz="2800" dirty="0">
                <a:solidFill>
                  <a:srgbClr val="FF0000"/>
                </a:solidFill>
                <a:latin typeface="Times New Roman" charset="0"/>
              </a:rPr>
              <a:t>長於形象的描繪</a:t>
            </a:r>
            <a:r>
              <a:rPr lang="zh-TW" altLang="en-US" sz="2800" dirty="0" smtClean="0">
                <a:latin typeface="Times New Roman" charset="0"/>
              </a:rPr>
              <a:t>，表現</a:t>
            </a:r>
            <a:r>
              <a:rPr lang="zh-TW" altLang="en-US" sz="2800" dirty="0">
                <a:latin typeface="Times New Roman" charset="0"/>
              </a:rPr>
              <a:t>手法十足的現代化。</a:t>
            </a:r>
          </a:p>
          <a:p>
            <a:pPr marL="1436688" indent="-1436688">
              <a:spcBef>
                <a:spcPct val="50000"/>
              </a:spcBef>
              <a:defRPr/>
            </a:pPr>
            <a:r>
              <a:rPr lang="zh-TW" altLang="en-US" sz="2800" dirty="0">
                <a:latin typeface="Times New Roman" charset="0"/>
              </a:rPr>
              <a:t>楊　牧：</a:t>
            </a:r>
            <a:r>
              <a:rPr lang="zh-TW" altLang="en-US" sz="2800" dirty="0">
                <a:solidFill>
                  <a:srgbClr val="FF0000"/>
                </a:solidFill>
                <a:latin typeface="Times New Roman" charset="0"/>
              </a:rPr>
              <a:t>鄭愁予是中國的中國詩人</a:t>
            </a:r>
            <a:r>
              <a:rPr lang="zh-TW" altLang="en-US" sz="2800" dirty="0">
                <a:latin typeface="Times New Roman" charset="0"/>
              </a:rPr>
              <a:t>，用良好的中國文字寫作，形象準確，聲籟華美，而且是絕對地現代的。</a:t>
            </a:r>
          </a:p>
        </p:txBody>
      </p:sp>
      <p:sp>
        <p:nvSpPr>
          <p:cNvPr id="65541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152400"/>
            <a:ext cx="360363" cy="360363"/>
          </a:xfrm>
          <a:prstGeom prst="actionButtonReturn">
            <a:avLst/>
          </a:prstGeom>
          <a:gradFill rotWithShape="0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2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692150"/>
            <a:ext cx="8424862" cy="5761038"/>
          </a:xfrm>
          <a:noFill/>
        </p:spPr>
        <p:txBody>
          <a:bodyPr wrap="none"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zh-TW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</a:t>
            </a:r>
            <a:r>
              <a:rPr lang="zh-TW" altLang="en-US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鄭愁予生平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童年：遷徙大江南北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鄭愁予童年時，隨著父親征戰南北</a:t>
            </a:r>
            <a:r>
              <a:rPr lang="zh-TW" altLang="en-US" smtClean="0"/>
              <a:t>，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輾轉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於中國北方各地，抗戰的悲慘情景，逃難、流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浪的經驗，以及自然山水的壯麗，深深烙印在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他純真童稚的心靈。所以他說：「因此我自小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便習慣流浪，而且懂得在流浪中尋求生活的樂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趣和意義。」雖然來臺時已十多歲，但他自認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為「童年是來臺灣一年之後才結束的」。</a:t>
            </a:r>
          </a:p>
        </p:txBody>
      </p:sp>
      <p:sp>
        <p:nvSpPr>
          <p:cNvPr id="20685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692150"/>
            <a:ext cx="8424862" cy="58324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)少年：從讀詩到寫詩</a:t>
            </a:r>
          </a:p>
          <a:p>
            <a:pPr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抗戰後期，十二歲的鄭愁予和家人住在鄉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間。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他在私塾讀四書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、五經、古文、古詩。課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餘時讀中國的詩詞，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及舊小說如《水滸傳》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《說唐》之類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，對於他日後寫作題材的選取，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有莫大的影響。此外，他整天讀著二堂哥手抄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的現代文學，其中不少的新詩、散文令鄭愁予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感動不已，並由此為他開啟中國新文學的大門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。民國三十六年，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他的第一首詩〈礦工〉發表</a:t>
            </a:r>
          </a:p>
        </p:txBody>
      </p:sp>
      <p:sp>
        <p:nvSpPr>
          <p:cNvPr id="20787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765175"/>
            <a:ext cx="8424862" cy="5688013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在校刊上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。他說：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這是我的第一首創作詩。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我記得其中有一句被當時北大的老師特別吟讀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過，那句詩的意思是說礦工一生下來，上帝就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在他的手上畫了十字架。我當時也沒有什麼特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定的意思，可是老師解釋說，十字架是一個犧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牲自己而服務人類的象徵。這反而使我進一步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的憬悟，詩裡面有兩層意義，並不只是用一些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美麗的字句使之有一個莊嚴的外表，而更要有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其內涵。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」</a:t>
            </a:r>
          </a:p>
        </p:txBody>
      </p:sp>
      <p:sp>
        <p:nvSpPr>
          <p:cNvPr id="20889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763588"/>
            <a:ext cx="8424862" cy="5761037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等待回北京發表詩作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民國三十八年鄭愁予隨著家人到臺灣，就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讀新竹中學。青少年時期的他熱愛運動，但「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沒有一種寫詩的創作欲望」，在他心裡有個很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大的矛盾：「一方面我喜歡臺灣，這裡的熱帶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風景給我一個全新的感覺；但另一方面，我的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老家在北京，親人們都留在那兒，我希望隨時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能夠回去，我的詩也要發表在那兒的刊物上。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在臺灣，我只是個客人。」</a:t>
            </a:r>
          </a:p>
        </p:txBody>
      </p:sp>
      <p:sp>
        <p:nvSpPr>
          <p:cNvPr id="20992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765175"/>
            <a:ext cx="8424862" cy="57594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參加現代詩社</a:t>
            </a:r>
          </a:p>
          <a:p>
            <a:pPr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民國四十年夏天，鄭愁予參加學校的勞軍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團到澎湖，在馬公的一棵大榕樹下，詩興大發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創作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〈老水手〉一詩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，成為鄭愁予在臺灣發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表的第一首詩。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而後他開始在《野風》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《新</a:t>
            </a:r>
          </a:p>
          <a:p>
            <a:pPr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詩周刊》等刊物上發表作品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，名聲漸揚。</a:t>
            </a:r>
          </a:p>
          <a:p>
            <a:pPr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畢業後，鄭愁予在臺灣基隆港務局工作，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這段時期的經驗提供日後創作大量航海詩的素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材。他終日看著輪船，加上他熱愛登山，因此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094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-7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-7</a:t>
            </a:r>
          </a:p>
        </p:txBody>
      </p:sp>
      <p:graphicFrame>
        <p:nvGraphicFramePr>
          <p:cNvPr id="12904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32114"/>
              </p:ext>
            </p:extLst>
          </p:nvPr>
        </p:nvGraphicFramePr>
        <p:xfrm>
          <a:off x="89964" y="1484784"/>
          <a:ext cx="9054036" cy="5113337"/>
        </p:xfrm>
        <a:graphic>
          <a:graphicData uri="http://schemas.openxmlformats.org/drawingml/2006/table">
            <a:tbl>
              <a:tblPr/>
              <a:tblGrid>
                <a:gridCol w="747713"/>
                <a:gridCol w="1122362"/>
                <a:gridCol w="1423321"/>
                <a:gridCol w="5760640"/>
              </a:tblGrid>
              <a:tr h="5791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成立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代表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詩觀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5341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藍星詩社</a:t>
                      </a:r>
                    </a:p>
                  </a:txBody>
                  <a:tcPr marT="45723" marB="45723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民國</a:t>
                      </a: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43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覃子豪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余光中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周夢蝶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羅門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蓉子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7675" indent="-447675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1179513" indent="-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739900" indent="-3810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2262188" indent="-3429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784475" indent="-3429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32416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36988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41560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46132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主張現代詩兼有「橫的移植」、「縱的繼承」兩種素質，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不宜偏廢</a:t>
                      </a:r>
                    </a:p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詩的意義在於詩人對於自身經驗的體現，而風格則是自我創造的展現</a:t>
                      </a:r>
                    </a:p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偏重抒情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9045" name="Group 36"/>
          <p:cNvGrpSpPr>
            <a:grpSpLocks/>
          </p:cNvGrpSpPr>
          <p:nvPr/>
        </p:nvGrpSpPr>
        <p:grpSpPr bwMode="auto">
          <a:xfrm>
            <a:off x="1979712" y="2348880"/>
            <a:ext cx="438150" cy="647700"/>
            <a:chOff x="1742" y="1616"/>
            <a:chExt cx="276" cy="408"/>
          </a:xfrm>
        </p:grpSpPr>
        <p:sp>
          <p:nvSpPr>
            <p:cNvPr id="129047" name="Text Box 27"/>
            <p:cNvSpPr txBox="1">
              <a:spLocks noChangeArrowheads="1"/>
            </p:cNvSpPr>
            <p:nvPr/>
          </p:nvSpPr>
          <p:spPr bwMode="auto">
            <a:xfrm>
              <a:off x="1742" y="1616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dirty="0">
                  <a:solidFill>
                    <a:srgbClr val="0099FF"/>
                  </a:solidFill>
                </a:rPr>
                <a:t>ㄑㄧㄣ</a:t>
              </a:r>
            </a:p>
          </p:txBody>
        </p:sp>
        <p:pic>
          <p:nvPicPr>
            <p:cNvPr id="129048" name="Picture 29" descr="二聲-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175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標題 1"/>
          <p:cNvSpPr>
            <a:spLocks/>
          </p:cNvSpPr>
          <p:nvPr/>
        </p:nvSpPr>
        <p:spPr bwMode="auto">
          <a:xfrm>
            <a:off x="395288" y="-242889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文章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題解</a:t>
            </a:r>
            <a:endParaRPr lang="en-US" altLang="zh-TW" sz="4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836613"/>
            <a:ext cx="8604250" cy="709612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◆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臺灣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詩壇重要現代詩派（四大詩社）簡介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765175"/>
            <a:ext cx="8424862" cy="575945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高山、大海、風雨、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霧成為他詩中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常見的意象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。民國四十五年，他加入紀弦的現代詩社。在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他出國之前，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先後出版了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《夢土上》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衣缽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《窗外的女奴》等詩集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。童年輾轉流浪的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追憶與海上飄泊的想像感受，糾結在他的詩中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，構成飄泊於時空之間的流浪者，虛無空渺，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恍如置身於冷冷的夢土之上。因此早期詩作隱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含著瀟灑、不羈，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不回歸的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「浪子意識」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，彌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漫著流浪的情懷。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1971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-8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693738"/>
            <a:ext cx="8424862" cy="57594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旅居美國，停筆十五年後發表新作</a:t>
            </a:r>
          </a:p>
          <a:p>
            <a:pPr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民國五十七年，鄭愁予赴美，在愛荷華大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學國際寫作班研究，獲藝術碩士學位，後因保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釣運動上了黑名單而滯留美國，先後任教於美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國愛荷華大學及耶魯大學東亞語文學系。由於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生活環境驟然改變，鄭愁予有很長一段時間不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再發表詩作，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直到六十八年九月將《夢土上》</a:t>
            </a:r>
          </a:p>
          <a:p>
            <a:pPr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衣缽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《窗外的女奴》三冊詩集結合為</a:t>
            </a:r>
          </a:p>
          <a:p>
            <a:pPr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《鄭愁予詩集I》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，此年年底才又發表新作，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>而其關懷的主題和語言也有相當大的改變。</a:t>
            </a:r>
          </a:p>
        </p:txBody>
      </p:sp>
      <p:sp>
        <p:nvSpPr>
          <p:cNvPr id="212995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-9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694" y="215900"/>
            <a:ext cx="8964612" cy="60928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en-US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落籍金門</a:t>
            </a:r>
            <a:endParaRPr lang="en-US" altLang="en-US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　客居美國長達三十七年的鄭愁予，於民國九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十四年六月展開「情歸浯江」之旅，以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延平郡王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第十五代裔孫身分將戶籍遷到先祖鄭成功足跡所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過的金門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鄭愁予說：「我是屬於金門的。」這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次是歸人，不是過客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；鄭愁予寫過五首與金門有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關的詩作：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金門集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飲酒金門行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煙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火是戰火的女兒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八二三響禮炮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大膽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島童謠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，字裡行間傳達對這座海島的繾　綣　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深情。金門縣政府期待透過詩人的落籍之旅，豐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富島嶼的人文內涵，並計劃邀請他以「駐島詩人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」方式，為金門譜寫史詩。</a:t>
            </a:r>
          </a:p>
          <a:p>
            <a:pPr>
              <a:buFontTx/>
              <a:buNone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4019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-10</a:t>
            </a:r>
          </a:p>
        </p:txBody>
      </p:sp>
      <p:grpSp>
        <p:nvGrpSpPr>
          <p:cNvPr id="214020" name="Group 17"/>
          <p:cNvGrpSpPr>
            <a:grpSpLocks/>
          </p:cNvGrpSpPr>
          <p:nvPr/>
        </p:nvGrpSpPr>
        <p:grpSpPr bwMode="auto">
          <a:xfrm>
            <a:off x="7466014" y="4185816"/>
            <a:ext cx="431800" cy="792162"/>
            <a:chOff x="4785" y="3475"/>
            <a:chExt cx="272" cy="499"/>
          </a:xfrm>
        </p:grpSpPr>
        <p:sp>
          <p:nvSpPr>
            <p:cNvPr id="214025" name="Text Box 5"/>
            <p:cNvSpPr txBox="1">
              <a:spLocks noChangeArrowheads="1"/>
            </p:cNvSpPr>
            <p:nvPr/>
          </p:nvSpPr>
          <p:spPr bwMode="auto">
            <a:xfrm>
              <a:off x="4785" y="3475"/>
              <a:ext cx="231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 dirty="0">
                  <a:solidFill>
                    <a:srgbClr val="0099FF"/>
                  </a:solidFill>
                  <a:ea typeface="標楷體" pitchFamily="65" charset="-120"/>
                </a:rPr>
                <a:t>ㄑㄧㄢ</a:t>
              </a:r>
            </a:p>
          </p:txBody>
        </p:sp>
        <p:pic>
          <p:nvPicPr>
            <p:cNvPr id="214026" name="Picture 14" descr="三聲-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365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4021" name="Group 16"/>
          <p:cNvGrpSpPr>
            <a:grpSpLocks/>
          </p:cNvGrpSpPr>
          <p:nvPr/>
        </p:nvGrpSpPr>
        <p:grpSpPr bwMode="auto">
          <a:xfrm>
            <a:off x="8234363" y="4077866"/>
            <a:ext cx="431800" cy="792162"/>
            <a:chOff x="5284" y="3475"/>
            <a:chExt cx="272" cy="499"/>
          </a:xfrm>
        </p:grpSpPr>
        <p:sp>
          <p:nvSpPr>
            <p:cNvPr id="214023" name="Text Box 6"/>
            <p:cNvSpPr txBox="1">
              <a:spLocks noChangeArrowheads="1"/>
            </p:cNvSpPr>
            <p:nvPr/>
          </p:nvSpPr>
          <p:spPr bwMode="auto">
            <a:xfrm>
              <a:off x="5284" y="3475"/>
              <a:ext cx="231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solidFill>
                    <a:srgbClr val="0099FF"/>
                  </a:solidFill>
                  <a:ea typeface="標楷體" pitchFamily="65" charset="-120"/>
                </a:rPr>
                <a:t>ㄑㄩㄢ</a:t>
              </a:r>
            </a:p>
          </p:txBody>
        </p:sp>
        <p:pic>
          <p:nvPicPr>
            <p:cNvPr id="214024" name="Picture 15" descr="三聲-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" y="365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765175"/>
            <a:ext cx="8856663" cy="55435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</a:t>
            </a:r>
            <a:r>
              <a:rPr lang="en-US" altLang="en-US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鄭愁予的文學風格與成就</a:t>
            </a:r>
            <a:endParaRPr lang="en-US" altLang="en-US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en-US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風格的變化</a:t>
            </a:r>
            <a:endParaRPr lang="en-US" altLang="en-US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en-US" altLang="en-US" b="1" dirty="0" smtClean="0">
                <a:latin typeface="標楷體" pitchFamily="65" charset="-120"/>
                <a:ea typeface="標楷體" pitchFamily="65" charset="-120"/>
              </a:rPr>
              <a:t>早期唯美浪漫，既古典又現代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「</a:t>
            </a:r>
            <a:r>
              <a:rPr lang="en-US" altLang="en-US" b="1" dirty="0" err="1">
                <a:solidFill>
                  <a:srgbClr val="0000FF"/>
                </a:solidFill>
                <a:ea typeface="標楷體" pitchFamily="65" charset="-120"/>
              </a:rPr>
              <a:t>美麗的錯誤</a:t>
            </a:r>
            <a:r>
              <a:rPr lang="zh-TW" altLang="en-US" b="1" dirty="0">
                <a:solidFill>
                  <a:srgbClr val="0000FF"/>
                </a:solidFill>
                <a:ea typeface="標楷體" pitchFamily="65" charset="-120"/>
              </a:rPr>
              <a:t>」</a:t>
            </a:r>
            <a:r>
              <a:rPr lang="en-US" altLang="en-US" b="1" dirty="0">
                <a:solidFill>
                  <a:srgbClr val="0000FF"/>
                </a:solidFill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0000FF"/>
                </a:solidFill>
                <a:ea typeface="標楷體" pitchFamily="65" charset="-120"/>
              </a:rPr>
              <a:t>「</a:t>
            </a:r>
            <a:r>
              <a:rPr lang="en-US" altLang="en-US" b="1" dirty="0" err="1" smtClean="0">
                <a:solidFill>
                  <a:srgbClr val="0000FF"/>
                </a:solidFill>
                <a:ea typeface="標楷體" pitchFamily="65" charset="-120"/>
              </a:rPr>
              <a:t>忍不住的春天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」</a:t>
            </a:r>
            <a:r>
              <a:rPr lang="en-US" altLang="en-US" b="1" dirty="0" smtClean="0">
                <a:solidFill>
                  <a:srgbClr val="0000FF"/>
                </a:solidFill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「</a:t>
            </a:r>
            <a:r>
              <a:rPr lang="en-US" altLang="en-US" b="1" dirty="0" err="1" smtClean="0">
                <a:solidFill>
                  <a:srgbClr val="0000FF"/>
                </a:solidFill>
                <a:ea typeface="標楷體" pitchFamily="65" charset="-120"/>
              </a:rPr>
              <a:t>山是凝固的波浪</a:t>
            </a:r>
            <a:r>
              <a:rPr lang="zh-TW" altLang="en-US" b="1" dirty="0">
                <a:solidFill>
                  <a:srgbClr val="0000FF"/>
                </a:solidFill>
                <a:ea typeface="標楷體" pitchFamily="65" charset="-120"/>
              </a:rPr>
              <a:t>」</a:t>
            </a:r>
            <a:r>
              <a:rPr lang="en-US" altLang="en-US" b="1" dirty="0">
                <a:solidFill>
                  <a:srgbClr val="0000FF"/>
                </a:solidFill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0000FF"/>
                </a:solidFill>
                <a:ea typeface="標楷體" pitchFamily="65" charset="-120"/>
              </a:rPr>
              <a:t>「</a:t>
            </a:r>
            <a:r>
              <a:rPr lang="en-US" altLang="en-US" b="1" dirty="0" err="1">
                <a:solidFill>
                  <a:srgbClr val="0000FF"/>
                </a:solidFill>
                <a:ea typeface="標楷體" pitchFamily="65" charset="-120"/>
              </a:rPr>
              <a:t>一步即成鄉愁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」）</a:t>
            </a:r>
            <a:endParaRPr lang="en-US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en-US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en-US" b="1" dirty="0" smtClean="0">
                <a:latin typeface="標楷體" pitchFamily="65" charset="-120"/>
                <a:ea typeface="標楷體" pitchFamily="65" charset="-120"/>
              </a:rPr>
              <a:t>後期冷靜理性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en-US" b="1" dirty="0" err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集評</a:t>
            </a:r>
            <a:endParaRPr lang="en-US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en-US" b="1" dirty="0">
                <a:latin typeface="標楷體" pitchFamily="65" charset="-120"/>
                <a:ea typeface="標楷體" pitchFamily="65" charset="-120"/>
              </a:rPr>
              <a:t>中國的中國詩人</a:t>
            </a:r>
          </a:p>
          <a:p>
            <a:pPr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en-US" altLang="en-US" b="1" dirty="0">
                <a:latin typeface="標楷體" pitchFamily="65" charset="-120"/>
                <a:ea typeface="標楷體" pitchFamily="65" charset="-120"/>
              </a:rPr>
              <a:t>詩壇美麗的騷動</a:t>
            </a:r>
          </a:p>
          <a:p>
            <a:pPr>
              <a:buNone/>
            </a:pPr>
            <a:r>
              <a:rPr lang="en-US" altLang="en-US" b="1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en-US" b="1" dirty="0">
                <a:latin typeface="標楷體" pitchFamily="65" charset="-120"/>
                <a:ea typeface="標楷體" pitchFamily="65" charset="-120"/>
              </a:rPr>
              <a:t>浪漫的抒情詩人</a:t>
            </a:r>
          </a:p>
          <a:p>
            <a:pPr>
              <a:buNone/>
            </a:pPr>
            <a:endParaRPr lang="en-US" altLang="en-US" b="1" dirty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</a:t>
            </a:r>
          </a:p>
        </p:txBody>
      </p:sp>
      <p:sp>
        <p:nvSpPr>
          <p:cNvPr id="21606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  <a:solidFill>
            <a:srgbClr val="FF0000"/>
          </a:solidFill>
        </p:spPr>
        <p:txBody>
          <a:bodyPr/>
          <a:lstStyle/>
          <a:p>
            <a:r>
              <a:rPr lang="zh-TW" altLang="en-US" sz="6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</a:t>
            </a:r>
            <a:endParaRPr lang="zh-TW" altLang="en-US" sz="6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87394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23" y="188640"/>
            <a:ext cx="9245223" cy="6480720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7236296" y="188640"/>
            <a:ext cx="969496" cy="6140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dirty="0">
                <a:solidFill>
                  <a:srgbClr val="FF0000"/>
                </a:solidFill>
                <a:ea typeface="微軟正黑體" pitchFamily="34" charset="-120"/>
              </a:rPr>
              <a:t>暗示思婦期盼之情</a:t>
            </a:r>
            <a:r>
              <a:rPr lang="zh-TW" altLang="zh-TW" sz="2100" dirty="0" smtClean="0">
                <a:solidFill>
                  <a:srgbClr val="FF0000"/>
                </a:solidFill>
                <a:ea typeface="微軟正黑體" pitchFamily="34" charset="-120"/>
              </a:rPr>
              <a:t>，</a:t>
            </a:r>
            <a:endParaRPr lang="en-US" altLang="zh-TW" sz="2100" dirty="0" smtClean="0">
              <a:solidFill>
                <a:srgbClr val="FF0000"/>
              </a:solidFill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dirty="0" smtClean="0">
                <a:solidFill>
                  <a:srgbClr val="FF0000"/>
                </a:solidFill>
                <a:ea typeface="微軟正黑體" pitchFamily="34" charset="-120"/>
              </a:rPr>
              <a:t>從</a:t>
            </a:r>
            <a:r>
              <a:rPr lang="zh-TW" altLang="zh-TW" sz="2100" dirty="0">
                <a:solidFill>
                  <a:srgbClr val="FF0000"/>
                </a:solidFill>
                <a:ea typeface="微軟正黑體" pitchFamily="34" charset="-120"/>
              </a:rPr>
              <a:t>滿懷希望到希望</a:t>
            </a:r>
            <a:r>
              <a:rPr lang="zh-TW" altLang="zh-TW" sz="2100" dirty="0" smtClean="0">
                <a:solidFill>
                  <a:srgbClr val="FF0000"/>
                </a:solidFill>
                <a:ea typeface="微軟正黑體" pitchFamily="34" charset="-120"/>
              </a:rPr>
              <a:t>落空</a:t>
            </a:r>
            <a:endParaRPr lang="en-US" altLang="zh-TW" sz="2100" dirty="0" smtClean="0">
              <a:solidFill>
                <a:srgbClr val="FF0000"/>
              </a:solidFill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dirty="0" smtClean="0">
                <a:solidFill>
                  <a:srgbClr val="FF0000"/>
                </a:solidFill>
                <a:ea typeface="微軟正黑體" pitchFamily="34" charset="-120"/>
              </a:rPr>
              <a:t>蓮花</a:t>
            </a:r>
            <a:r>
              <a:rPr lang="zh-TW" altLang="en-US" sz="2100" dirty="0">
                <a:solidFill>
                  <a:srgbClr val="FF0000"/>
                </a:solidFill>
                <a:ea typeface="微軟正黑體" pitchFamily="34" charset="-120"/>
              </a:rPr>
              <a:t>的開落亦暗示時間的流逝</a:t>
            </a:r>
            <a:endParaRPr lang="zh-TW" altLang="zh-TW" sz="2100" dirty="0">
              <a:solidFill>
                <a:srgbClr val="FF0000"/>
              </a:solidFill>
              <a:ea typeface="微軟正黑體" pitchFamily="34" charset="-120"/>
            </a:endParaRP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3563888" y="1846261"/>
            <a:ext cx="323165" cy="475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dirty="0">
                <a:solidFill>
                  <a:srgbClr val="FF0000"/>
                </a:solidFill>
                <a:ea typeface="微軟正黑體" pitchFamily="34" charset="-120"/>
              </a:rPr>
              <a:t>比喻歸人不</a:t>
            </a:r>
            <a:r>
              <a:rPr lang="zh-TW" altLang="zh-TW" sz="2100" dirty="0" smtClean="0">
                <a:solidFill>
                  <a:srgbClr val="FF0000"/>
                </a:solidFill>
                <a:ea typeface="微軟正黑體" pitchFamily="34" charset="-120"/>
              </a:rPr>
              <a:t>來</a:t>
            </a:r>
            <a:r>
              <a:rPr lang="zh-TW" altLang="en-US" sz="2100" dirty="0" smtClean="0">
                <a:solidFill>
                  <a:srgbClr val="FF0000"/>
                </a:solidFill>
                <a:ea typeface="微軟正黑體" pitchFamily="34" charset="-120"/>
              </a:rPr>
              <a:t>    </a:t>
            </a:r>
            <a:r>
              <a:rPr lang="zh-TW" altLang="zh-TW" sz="2100" dirty="0" smtClean="0">
                <a:solidFill>
                  <a:srgbClr val="FF0000"/>
                </a:solidFill>
                <a:ea typeface="微軟正黑體" pitchFamily="34" charset="-120"/>
              </a:rPr>
              <a:t>思</a:t>
            </a:r>
            <a:r>
              <a:rPr lang="zh-TW" altLang="zh-TW" sz="2100" dirty="0">
                <a:solidFill>
                  <a:srgbClr val="FF0000"/>
                </a:solidFill>
                <a:ea typeface="微軟正黑體" pitchFamily="34" charset="-120"/>
              </a:rPr>
              <a:t>婦內心寂寥</a:t>
            </a: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2555776" y="3742350"/>
            <a:ext cx="64633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dirty="0" smtClean="0">
                <a:solidFill>
                  <a:srgbClr val="FF0000"/>
                </a:solidFill>
                <a:ea typeface="微軟正黑體" pitchFamily="34" charset="-120"/>
              </a:rPr>
              <a:t>城比喻</a:t>
            </a:r>
            <a:r>
              <a:rPr lang="zh-TW" altLang="en-US" sz="2100" dirty="0">
                <a:solidFill>
                  <a:srgbClr val="FF0000"/>
                </a:solidFill>
                <a:ea typeface="微軟正黑體" pitchFamily="34" charset="-120"/>
              </a:rPr>
              <a:t>女子情感</a:t>
            </a:r>
            <a:r>
              <a:rPr lang="zh-TW" altLang="en-US" sz="2100" dirty="0" smtClean="0">
                <a:solidFill>
                  <a:srgbClr val="FF0000"/>
                </a:solidFill>
                <a:ea typeface="微軟正黑體" pitchFamily="34" charset="-120"/>
              </a:rPr>
              <a:t>堅定</a:t>
            </a:r>
            <a:endParaRPr lang="en-US" altLang="zh-TW" sz="2100" dirty="0" smtClean="0">
              <a:solidFill>
                <a:srgbClr val="FF0000"/>
              </a:solidFill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dirty="0" smtClean="0">
                <a:solidFill>
                  <a:srgbClr val="FF0000"/>
                </a:solidFill>
                <a:ea typeface="微軟正黑體" pitchFamily="34" charset="-120"/>
              </a:rPr>
              <a:t>寂寞比喻</a:t>
            </a:r>
            <a:r>
              <a:rPr lang="zh-TW" altLang="en-US" sz="2100" dirty="0">
                <a:solidFill>
                  <a:srgbClr val="FF0000"/>
                </a:solidFill>
                <a:ea typeface="微軟正黑體" pitchFamily="34" charset="-120"/>
              </a:rPr>
              <a:t>女子內心之寂寥</a:t>
            </a:r>
            <a:endParaRPr lang="zh-TW" altLang="en-US" sz="21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7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/>
      <p:bldP spid="5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" y="371684"/>
            <a:ext cx="9136524" cy="6048672"/>
          </a:xfrm>
          <a:prstGeom prst="rect">
            <a:avLst/>
          </a:prstGeom>
        </p:spPr>
      </p:pic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7866801" y="1052736"/>
            <a:ext cx="323165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dirty="0">
                <a:solidFill>
                  <a:srgbClr val="FF0000"/>
                </a:solidFill>
                <a:ea typeface="微軟正黑體" pitchFamily="34" charset="-120"/>
              </a:rPr>
              <a:t>比喻歸人不來，思婦不為所動</a:t>
            </a: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5149805" y="2492896"/>
            <a:ext cx="646331" cy="420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dirty="0">
                <a:solidFill>
                  <a:srgbClr val="FF0000"/>
                </a:solidFill>
                <a:ea typeface="微軟正黑體" pitchFamily="34" charset="-120"/>
              </a:rPr>
              <a:t>「緊掩</a:t>
            </a:r>
            <a:r>
              <a:rPr lang="zh-TW" altLang="zh-TW" sz="2100" dirty="0" smtClean="0">
                <a:solidFill>
                  <a:srgbClr val="FF0000"/>
                </a:solidFill>
                <a:ea typeface="微軟正黑體" pitchFamily="34" charset="-120"/>
              </a:rPr>
              <a:t>」把</a:t>
            </a:r>
            <a:r>
              <a:rPr lang="zh-TW" altLang="zh-TW" sz="2100" dirty="0">
                <a:solidFill>
                  <a:srgbClr val="FF0000"/>
                </a:solidFill>
                <a:ea typeface="微軟正黑體" pitchFamily="34" charset="-120"/>
              </a:rPr>
              <a:t>心靈緊緊封鎖</a:t>
            </a:r>
            <a:r>
              <a:rPr lang="zh-TW" altLang="zh-TW" sz="2100" dirty="0" smtClean="0">
                <a:solidFill>
                  <a:srgbClr val="FF0000"/>
                </a:solidFill>
                <a:ea typeface="微軟正黑體" pitchFamily="34" charset="-120"/>
              </a:rPr>
              <a:t>，</a:t>
            </a:r>
            <a:endParaRPr lang="en-US" altLang="zh-TW" sz="2100" dirty="0" smtClean="0">
              <a:solidFill>
                <a:srgbClr val="FF0000"/>
              </a:solidFill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dirty="0" smtClean="0">
                <a:solidFill>
                  <a:srgbClr val="FF0000"/>
                </a:solidFill>
                <a:ea typeface="微軟正黑體" pitchFamily="34" charset="-120"/>
              </a:rPr>
              <a:t>強調</a:t>
            </a:r>
            <a:r>
              <a:rPr lang="zh-TW" altLang="zh-TW" sz="2100" dirty="0">
                <a:solidFill>
                  <a:srgbClr val="FF0000"/>
                </a:solidFill>
                <a:ea typeface="微軟正黑體" pitchFamily="34" charset="-120"/>
              </a:rPr>
              <a:t>思婦等待歸人的情意堅定</a:t>
            </a:r>
            <a:endParaRPr lang="en-US" altLang="zh-TW" sz="21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48"/>
          <p:cNvSpPr txBox="1">
            <a:spLocks noChangeArrowheads="1"/>
          </p:cNvSpPr>
          <p:nvPr/>
        </p:nvSpPr>
        <p:spPr bwMode="auto">
          <a:xfrm>
            <a:off x="5811938" y="340356"/>
            <a:ext cx="32316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dirty="0">
                <a:solidFill>
                  <a:srgbClr val="0000FF"/>
                </a:solidFill>
                <a:ea typeface="微軟正黑體" pitchFamily="34" charset="-120"/>
              </a:rPr>
              <a:t>暗喻、倒裝（你底心是緊掩的小小窗扉）</a:t>
            </a:r>
            <a:endParaRPr lang="en-US" altLang="zh-TW" sz="2100" dirty="0">
              <a:solidFill>
                <a:srgbClr val="0000FF"/>
              </a:solidFill>
              <a:ea typeface="微軟正黑體" pitchFamily="34" charset="-120"/>
            </a:endParaRP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2195736" y="1484784"/>
            <a:ext cx="96949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 dirty="0">
                <a:solidFill>
                  <a:srgbClr val="FF0000"/>
                </a:solidFill>
                <a:ea typeface="微軟正黑體" pitchFamily="34" charset="-120"/>
              </a:rPr>
              <a:t>「我」雖是帶給思婦些許的驚喜</a:t>
            </a:r>
            <a:r>
              <a:rPr lang="zh-TW" altLang="zh-TW" sz="2100" dirty="0" smtClean="0">
                <a:solidFill>
                  <a:srgbClr val="FF0000"/>
                </a:solidFill>
                <a:ea typeface="微軟正黑體" pitchFamily="34" charset="-120"/>
              </a:rPr>
              <a:t>，</a:t>
            </a:r>
            <a:endParaRPr lang="en-US" altLang="zh-TW" sz="2100" dirty="0" smtClean="0">
              <a:solidFill>
                <a:srgbClr val="FF0000"/>
              </a:solidFill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dirty="0">
                <a:solidFill>
                  <a:srgbClr val="FF0000"/>
                </a:solidFill>
                <a:ea typeface="微軟正黑體" pitchFamily="34" charset="-120"/>
              </a:rPr>
              <a:t> </a:t>
            </a:r>
            <a:r>
              <a:rPr lang="zh-TW" altLang="en-US" sz="2100" dirty="0" smtClean="0">
                <a:solidFill>
                  <a:srgbClr val="FF0000"/>
                </a:solidFill>
                <a:ea typeface="微軟正黑體" pitchFamily="34" charset="-120"/>
              </a:rPr>
              <a:t>    </a:t>
            </a:r>
            <a:r>
              <a:rPr lang="zh-TW" altLang="zh-TW" sz="2100" dirty="0" smtClean="0">
                <a:solidFill>
                  <a:srgbClr val="FF0000"/>
                </a:solidFill>
                <a:ea typeface="微軟正黑體" pitchFamily="34" charset="-120"/>
              </a:rPr>
              <a:t>卻</a:t>
            </a:r>
            <a:r>
              <a:rPr lang="zh-TW" altLang="zh-TW" sz="2100" dirty="0">
                <a:solidFill>
                  <a:srgbClr val="FF0000"/>
                </a:solidFill>
                <a:ea typeface="微軟正黑體" pitchFamily="34" charset="-120"/>
              </a:rPr>
              <a:t>留給她更大的悵惘和落寞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100" dirty="0">
              <a:solidFill>
                <a:srgbClr val="FF0000"/>
              </a:solidFill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651556" y="163025"/>
            <a:ext cx="492443" cy="655564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標楷體" pitchFamily="65" charset="-120"/>
              </a:rPr>
              <a:t>李白</a:t>
            </a:r>
            <a:r>
              <a:rPr lang="en-US" altLang="zh-TW" sz="2000" dirty="0">
                <a:solidFill>
                  <a:srgbClr val="0000FF"/>
                </a:solidFill>
                <a:latin typeface="標楷體" pitchFamily="65" charset="-120"/>
              </a:rPr>
              <a:t>〈</a:t>
            </a:r>
            <a:r>
              <a:rPr lang="zh-TW" altLang="en-US" sz="2000" dirty="0">
                <a:solidFill>
                  <a:srgbClr val="0000FF"/>
                </a:solidFill>
                <a:latin typeface="標楷體" pitchFamily="65" charset="-120"/>
              </a:rPr>
              <a:t>春思</a:t>
            </a:r>
            <a:r>
              <a:rPr lang="en-US" altLang="zh-TW" sz="2000" dirty="0">
                <a:solidFill>
                  <a:srgbClr val="0000FF"/>
                </a:solidFill>
                <a:latin typeface="標楷體" pitchFamily="65" charset="-120"/>
              </a:rPr>
              <a:t>〉</a:t>
            </a:r>
            <a:r>
              <a:rPr lang="zh-TW" altLang="en-US" sz="2000" dirty="0">
                <a:solidFill>
                  <a:srgbClr val="0000FF"/>
                </a:solidFill>
                <a:latin typeface="標楷體" pitchFamily="65" charset="-120"/>
              </a:rPr>
              <a:t>：「春風不相識，何事入羅帷？」</a:t>
            </a:r>
            <a:endParaRPr lang="en-US" altLang="zh-TW" sz="2000" dirty="0">
              <a:solidFill>
                <a:srgbClr val="0000FF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002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058" name="Group 58"/>
          <p:cNvGraphicFramePr>
            <a:graphicFrameLocks noGrp="1"/>
          </p:cNvGraphicFramePr>
          <p:nvPr>
            <p:ph idx="4294967295"/>
          </p:nvPr>
        </p:nvGraphicFramePr>
        <p:xfrm>
          <a:off x="684213" y="989013"/>
          <a:ext cx="7777162" cy="3519488"/>
        </p:xfrm>
        <a:graphic>
          <a:graphicData uri="http://schemas.openxmlformats.org/drawingml/2006/table">
            <a:tbl>
              <a:tblPr/>
              <a:tblGrid>
                <a:gridCol w="1162050"/>
                <a:gridCol w="1154112"/>
                <a:gridCol w="2703513"/>
                <a:gridCol w="2757487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933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跫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ㄑ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腳步聲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跫音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ㄑ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蟋蟀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寒蛩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踅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ㄒ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來回的走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踅了一趟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0910" name="Picture 52" descr="黑-二聲-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9322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911" name="Picture 53" descr="黑-二聲-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29972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912" name="Picture 54" descr="黑-二聲-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20605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913" name="圖片 5" descr="下方ICON-關閉.png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 descr="分頁底圖-字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0918" name="Group 38"/>
          <p:cNvGraphicFramePr>
            <a:graphicFrameLocks noGrp="1"/>
          </p:cNvGraphicFramePr>
          <p:nvPr>
            <p:ph idx="4294967295"/>
          </p:nvPr>
        </p:nvGraphicFramePr>
        <p:xfrm>
          <a:off x="325438" y="846138"/>
          <a:ext cx="8567737" cy="4694237"/>
        </p:xfrm>
        <a:graphic>
          <a:graphicData uri="http://schemas.openxmlformats.org/drawingml/2006/table">
            <a:tbl>
              <a:tblPr/>
              <a:tblGrid>
                <a:gridCol w="717550"/>
                <a:gridCol w="793750"/>
                <a:gridCol w="2663825"/>
                <a:gridCol w="4392612"/>
              </a:tblGrid>
              <a:tr h="5791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0059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扉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窗子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窗扉（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按</a:t>
                      </a: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窗扉：窗戶和門，也專指窗戶）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緋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紅色的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緋紅、緋聞（比喻感情、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婚姻方面的傳聞）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蜚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沒有根據、不實的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流言蜚語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誹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議論人非，並毀壞其名譽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誹謗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1939" name="Picture 82" descr="黑-三聲-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490537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40" name="圖片 5" descr="下方ICON-關閉.png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41" name="Rectangle 91"/>
          <p:cNvSpPr>
            <a:spLocks noChangeArrowheads="1"/>
          </p:cNvSpPr>
          <p:nvPr/>
        </p:nvSpPr>
        <p:spPr bwMode="auto">
          <a:xfrm>
            <a:off x="5724525" y="1557338"/>
            <a:ext cx="360363" cy="358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200">
              <a:ea typeface="標楷體" pitchFamily="65" charset="-120"/>
            </a:endParaRPr>
          </a:p>
        </p:txBody>
      </p:sp>
      <p:sp>
        <p:nvSpPr>
          <p:cNvPr id="251942" name="Text Box 41"/>
          <p:cNvSpPr txBox="1">
            <a:spLocks noChangeArrowheads="1"/>
          </p:cNvSpPr>
          <p:nvPr/>
        </p:nvSpPr>
        <p:spPr bwMode="auto">
          <a:xfrm>
            <a:off x="1187450" y="1700213"/>
            <a:ext cx="4889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ea typeface="標楷體" pitchFamily="65" charset="-120"/>
              </a:rPr>
              <a:t>ㄈㄟ</a:t>
            </a:r>
          </a:p>
        </p:txBody>
      </p:sp>
      <p:sp>
        <p:nvSpPr>
          <p:cNvPr id="251943" name="Text Box 42"/>
          <p:cNvSpPr txBox="1">
            <a:spLocks noChangeArrowheads="1"/>
          </p:cNvSpPr>
          <p:nvPr/>
        </p:nvSpPr>
        <p:spPr bwMode="auto">
          <a:xfrm>
            <a:off x="1187450" y="2708275"/>
            <a:ext cx="4889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ea typeface="標楷體" pitchFamily="65" charset="-120"/>
              </a:rPr>
              <a:t>ㄈㄟ</a:t>
            </a:r>
          </a:p>
        </p:txBody>
      </p:sp>
      <p:sp>
        <p:nvSpPr>
          <p:cNvPr id="251944" name="Text Box 43"/>
          <p:cNvSpPr txBox="1">
            <a:spLocks noChangeArrowheads="1"/>
          </p:cNvSpPr>
          <p:nvPr/>
        </p:nvSpPr>
        <p:spPr bwMode="auto">
          <a:xfrm>
            <a:off x="1187450" y="3702050"/>
            <a:ext cx="4889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ea typeface="標楷體" pitchFamily="65" charset="-120"/>
              </a:rPr>
              <a:t>ㄈㄟ</a:t>
            </a:r>
          </a:p>
        </p:txBody>
      </p:sp>
      <p:sp>
        <p:nvSpPr>
          <p:cNvPr id="251945" name="Text Box 44"/>
          <p:cNvSpPr txBox="1">
            <a:spLocks noChangeArrowheads="1"/>
          </p:cNvSpPr>
          <p:nvPr/>
        </p:nvSpPr>
        <p:spPr bwMode="auto">
          <a:xfrm>
            <a:off x="1187450" y="4724400"/>
            <a:ext cx="4889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ea typeface="標楷體" pitchFamily="65" charset="-120"/>
              </a:rPr>
              <a:t>ㄈㄟ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5" descr="分頁底圖-補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1" name="直排文字版面配置區 4"/>
          <p:cNvSpPr>
            <a:spLocks noGrp="1"/>
          </p:cNvSpPr>
          <p:nvPr>
            <p:ph type="body" orient="vert" idx="4294967295"/>
          </p:nvPr>
        </p:nvSpPr>
        <p:spPr>
          <a:xfrm>
            <a:off x="107950" y="765175"/>
            <a:ext cx="8856663" cy="54006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1" dirty="0" smtClean="0">
                <a:ea typeface="標楷體" pitchFamily="65" charset="-120"/>
              </a:rPr>
              <a:t>融古典於現代：</a:t>
            </a:r>
            <a:endParaRPr lang="en-US" altLang="zh-TW" b="1" dirty="0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中國詩詞常見的</a:t>
            </a:r>
            <a:r>
              <a:rPr lang="zh-TW" altLang="en-US" b="1" dirty="0">
                <a:solidFill>
                  <a:srgbClr val="0000FF"/>
                </a:solidFill>
                <a:ea typeface="標楷體" pitchFamily="65" charset="-120"/>
              </a:rPr>
              <a:t>意象： 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「</a:t>
            </a:r>
            <a:r>
              <a:rPr lang="zh-TW" altLang="en-US" b="1" dirty="0">
                <a:solidFill>
                  <a:srgbClr val="0000FF"/>
                </a:solidFill>
                <a:ea typeface="標楷體" pitchFamily="65" charset="-120"/>
              </a:rPr>
              <a:t>江南」、「蓮花」、「東風」、「柳絮」、「青石」、「向晚」、「春帷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」</a:t>
            </a:r>
            <a:endParaRPr lang="en-US" altLang="zh-TW" b="1" dirty="0" smtClean="0">
              <a:solidFill>
                <a:srgbClr val="0000FF"/>
              </a:solidFill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b="1" dirty="0" smtClean="0">
                <a:ea typeface="標楷體" pitchFamily="65" charset="-120"/>
              </a:rPr>
              <a:t>將這些古典的意象集中轉化，營造出古典婉約的氛圍，化腐朽為神奇。</a:t>
            </a:r>
            <a:endParaRPr lang="en-US" altLang="zh-TW" b="1" dirty="0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b="1" dirty="0" smtClean="0">
                <a:ea typeface="標楷體" pitchFamily="65" charset="-120"/>
              </a:rPr>
              <a:t>題材意象傳統，寫作技巧是透過過客的觀點敘述，不僅使女子的感情世界更為含蓄朦朧，也擴大了詩的想像空間。</a:t>
            </a:r>
          </a:p>
        </p:txBody>
      </p:sp>
      <p:pic>
        <p:nvPicPr>
          <p:cNvPr id="227332" name="Picture 6" descr="下ICON-回作者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70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83864"/>
              </p:ext>
            </p:extLst>
          </p:nvPr>
        </p:nvGraphicFramePr>
        <p:xfrm>
          <a:off x="0" y="1700808"/>
          <a:ext cx="9108504" cy="3446462"/>
        </p:xfrm>
        <a:graphic>
          <a:graphicData uri="http://schemas.openxmlformats.org/drawingml/2006/table">
            <a:tbl>
              <a:tblPr/>
              <a:tblGrid>
                <a:gridCol w="794962"/>
                <a:gridCol w="1028725"/>
                <a:gridCol w="1575881"/>
                <a:gridCol w="5708936"/>
              </a:tblGrid>
              <a:tr h="5791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成立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代表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詩觀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28672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創世紀詩社</a:t>
                      </a:r>
                    </a:p>
                  </a:txBody>
                  <a:tcPr marT="45724" marB="45724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民國</a:t>
                      </a: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43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張默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洛夫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瘂弦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7675" indent="-447675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1179513" indent="-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739900" indent="-3810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2262188" indent="-3429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784475" indent="-3429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32416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36988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41560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46132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倡導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超現實主義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，理論與創作並進</a:t>
                      </a:r>
                    </a:p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積極舉辦各項詩活動，出刊各類詩選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標題 1"/>
          <p:cNvSpPr>
            <a:spLocks/>
          </p:cNvSpPr>
          <p:nvPr/>
        </p:nvSpPr>
        <p:spPr bwMode="auto">
          <a:xfrm>
            <a:off x="395288" y="-242889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文章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題解</a:t>
            </a:r>
            <a:endParaRPr lang="en-US" altLang="zh-TW" sz="4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836613"/>
            <a:ext cx="8604250" cy="709612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◆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臺灣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詩壇重要現代詩派（四大詩社）簡介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分頁底圖-補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5" name="直排文字版面配置區 4"/>
          <p:cNvSpPr>
            <a:spLocks/>
          </p:cNvSpPr>
          <p:nvPr/>
        </p:nvSpPr>
        <p:spPr bwMode="auto">
          <a:xfrm>
            <a:off x="179512" y="836613"/>
            <a:ext cx="8713663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美麗的錯誤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愁予獨創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詩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家認為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是脫胎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自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晚唐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溫庭筠的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夢江南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〉</a:t>
            </a:r>
          </a:p>
          <a:p>
            <a:pPr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「梳洗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罷，獨倚望江樓。過盡千帆皆不是，斜暉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脈脈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水悠悠。腸斷白蘋洲。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北宋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柳永的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八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聲甘州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想（料想）佳人，妝樓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顒望。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誤幾回，天際識歸舟。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臺灣民謠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望春風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：「聽見外面有人來，開門甲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看覓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。月娘笑阮憨大呆，被風騙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不知」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8596" name="圖片 6" descr="下方ICON-關閉.png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分頁底圖-課堂Q&amp;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7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「三月的柳絮不飛」、「三月的春帷不揭」，作</a:t>
            </a:r>
          </a:p>
          <a:p>
            <a:pPr marL="423863" indent="-423863"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者為何選擇「三月」而不以其他月分來寫思婦的</a:t>
            </a:r>
          </a:p>
          <a:p>
            <a:pPr marL="423863" indent="-423863"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情感？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32296" y="2533650"/>
            <a:ext cx="9111704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kumimoji="0" lang="zh-TW" altLang="en-US" dirty="0">
                <a:solidFill>
                  <a:srgbClr val="FF0000"/>
                </a:solidFill>
                <a:ea typeface="標楷體" pitchFamily="65" charset="-120"/>
              </a:rPr>
              <a:t>陽春三月是春天最溫暖的時刻，萬物欣欣向榮、處處繁花盛景，充滿希望。思婦的內心亦然，她對於歸人的期盼與思念在這個時節更顯濃厚</a:t>
            </a: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。</a:t>
            </a:r>
            <a:endParaRPr kumimoji="0" lang="en-US" altLang="zh-TW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然而</a:t>
            </a:r>
            <a:r>
              <a:rPr kumimoji="0" lang="zh-TW" altLang="en-US" dirty="0">
                <a:solidFill>
                  <a:srgbClr val="FF0000"/>
                </a:solidFill>
                <a:ea typeface="標楷體" pitchFamily="65" charset="-120"/>
              </a:rPr>
              <a:t>卻是又一次的希望落空，思婦苦苦守候的落寞，可見一斑。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分頁底圖-課堂Q&amp;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1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「我達達的馬蹄是美麗的錯誤」與本詩的哪句相</a:t>
            </a:r>
          </a:p>
          <a:p>
            <a:pPr marL="423863" indent="-423863"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呼應？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0" y="1988840"/>
            <a:ext cx="91440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kumimoji="0" lang="zh-TW" altLang="en-US" dirty="0">
                <a:solidFill>
                  <a:srgbClr val="FF0000"/>
                </a:solidFill>
                <a:ea typeface="標楷體" pitchFamily="65" charset="-120"/>
              </a:rPr>
              <a:t>此句呼應了「跫音不響，三月的春帷不揭</a:t>
            </a: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」</a:t>
            </a:r>
            <a:endParaRPr kumimoji="0" lang="en-US" altLang="zh-TW" dirty="0">
              <a:solidFill>
                <a:srgbClr val="FF0000"/>
              </a:solidFill>
              <a:ea typeface="標楷體" pitchFamily="65" charset="-120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馬蹄</a:t>
            </a:r>
            <a:r>
              <a:rPr kumimoji="0" lang="zh-TW" altLang="en-US" dirty="0">
                <a:solidFill>
                  <a:srgbClr val="FF0000"/>
                </a:solidFill>
                <a:ea typeface="標楷體" pitchFamily="65" charset="-120"/>
              </a:rPr>
              <a:t>既來，春帷揭飛，這是喜悅，這是美麗，然而這也是錯誤，因為「我不是歸人，是個過客」</a:t>
            </a: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。</a:t>
            </a:r>
            <a:endParaRPr kumimoji="0" lang="en-US" altLang="zh-TW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思</a:t>
            </a:r>
            <a:r>
              <a:rPr kumimoji="0" lang="zh-TW" altLang="en-US" dirty="0">
                <a:solidFill>
                  <a:srgbClr val="FF0000"/>
                </a:solidFill>
                <a:ea typeface="標楷體" pitchFamily="65" charset="-120"/>
              </a:rPr>
              <a:t>婦期待多時卻仍然落空；跫音久不來，來的卻是過客的達達馬蹄聲，思婦失望之情，可以想像</a:t>
            </a: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。</a:t>
            </a:r>
            <a:endParaRPr kumimoji="0" lang="en-US" altLang="zh-TW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故事</a:t>
            </a:r>
            <a:r>
              <a:rPr kumimoji="0" lang="zh-TW" altLang="en-US" dirty="0">
                <a:solidFill>
                  <a:srgbClr val="FF0000"/>
                </a:solidFill>
                <a:ea typeface="標楷體" pitchFamily="65" charset="-120"/>
              </a:rPr>
              <a:t>至此是一個高潮，戛然而止，令人回味不已。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11"/>
          <p:cNvSpPr>
            <a:spLocks noChangeArrowheads="1"/>
          </p:cNvSpPr>
          <p:nvPr/>
        </p:nvSpPr>
        <p:spPr bwMode="auto">
          <a:xfrm>
            <a:off x="719138" y="1700213"/>
            <a:ext cx="79565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6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6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6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6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</a:p>
        </p:txBody>
      </p:sp>
      <p:pic>
        <p:nvPicPr>
          <p:cNvPr id="254979" name="Picture 9" descr="下ICON-回主目錄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3706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0" name="Picture 10" descr="下ICON-回目次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9499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179388" y="747713"/>
            <a:ext cx="8964612" cy="541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詩序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一、藉</a:t>
            </a:r>
            <a:r>
              <a:rPr lang="zh-TW" altLang="en-US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意象暗示閨怨之</a:t>
            </a:r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情</a:t>
            </a:r>
            <a:endParaRPr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indent="-457200" eaLnBrk="1" hangingPunct="1">
              <a:lnSpc>
                <a:spcPct val="120000"/>
              </a:lnSpc>
              <a:spcBef>
                <a:spcPct val="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蓮花開落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女子容顏燦美消損，心情期盼落寞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indent="-457200" eaLnBrk="1" hangingPunct="1">
              <a:lnSpc>
                <a:spcPct val="120000"/>
              </a:lnSpc>
              <a:spcBef>
                <a:spcPct val="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東風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所盼的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情人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indent="-457200" eaLnBrk="1" hangingPunct="1">
              <a:lnSpc>
                <a:spcPct val="120000"/>
              </a:lnSpc>
              <a:spcBef>
                <a:spcPct val="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飛的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柳絮、寂寞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女子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內心的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寂寥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indent="-457200" eaLnBrk="1" hangingPunct="1">
              <a:lnSpc>
                <a:spcPct val="120000"/>
              </a:lnSpc>
              <a:spcBef>
                <a:spcPct val="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揭的春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帷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掩的窗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女子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情感堅貞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移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dirty="0">
                <a:solidFill>
                  <a:srgbClr val="0000FF"/>
                </a:solidFill>
                <a:ea typeface="標楷體" pitchFamily="65" charset="-120"/>
              </a:rPr>
              <a:t>二、藉空間顯現情節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變化</a:t>
            </a:r>
            <a:endParaRPr lang="en-US" altLang="zh-TW" dirty="0" smtClean="0">
              <a:solidFill>
                <a:srgbClr val="0000FF"/>
              </a:solidFill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dirty="0" smtClean="0">
                <a:ea typeface="標楷體" pitchFamily="65" charset="-120"/>
              </a:rPr>
              <a:t>  「</a:t>
            </a:r>
            <a:r>
              <a:rPr lang="zh-TW" altLang="en-US" dirty="0">
                <a:ea typeface="標楷體" pitchFamily="65" charset="-120"/>
              </a:rPr>
              <a:t>小城」而「街道」而「窗扉</a:t>
            </a:r>
            <a:r>
              <a:rPr lang="zh-TW" altLang="en-US" dirty="0" smtClean="0">
                <a:ea typeface="標楷體" pitchFamily="65" charset="-120"/>
              </a:rPr>
              <a:t>」</a:t>
            </a:r>
            <a:endParaRPr lang="en-US" altLang="zh-TW" dirty="0" smtClean="0">
              <a:ea typeface="標楷體" pitchFamily="65" charset="-12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16508" y="-10243"/>
            <a:ext cx="7956550" cy="63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179388" y="747713"/>
            <a:ext cx="8964612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三</a:t>
            </a:r>
            <a:r>
              <a:rPr lang="zh-TW" altLang="en-US" dirty="0">
                <a:solidFill>
                  <a:srgbClr val="0000FF"/>
                </a:solidFill>
                <a:ea typeface="標楷體" pitchFamily="65" charset="-120"/>
              </a:rPr>
              <a:t>、鎔鑄古典而情韻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醇美</a:t>
            </a:r>
            <a:endParaRPr lang="en-US" altLang="zh-TW" dirty="0" smtClean="0">
              <a:solidFill>
                <a:srgbClr val="0000FF"/>
              </a:solidFill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dirty="0" smtClean="0">
                <a:ea typeface="標楷體" pitchFamily="65" charset="-120"/>
              </a:rPr>
              <a:t>「</a:t>
            </a:r>
            <a:r>
              <a:rPr lang="zh-TW" altLang="en-US" dirty="0">
                <a:ea typeface="標楷體" pitchFamily="65" charset="-120"/>
              </a:rPr>
              <a:t>江南」、「蓮花」、「東風」、「柳絮」、「春帷</a:t>
            </a:r>
            <a:r>
              <a:rPr lang="zh-TW" altLang="en-US" dirty="0" smtClean="0">
                <a:ea typeface="標楷體" pitchFamily="65" charset="-120"/>
              </a:rPr>
              <a:t>」，「</a:t>
            </a:r>
            <a:r>
              <a:rPr lang="zh-TW" altLang="en-US" dirty="0">
                <a:ea typeface="標楷體" pitchFamily="65" charset="-120"/>
              </a:rPr>
              <a:t>不來</a:t>
            </a:r>
            <a:r>
              <a:rPr lang="zh-TW" altLang="en-US" dirty="0" smtClean="0">
                <a:ea typeface="標楷體" pitchFamily="65" charset="-120"/>
              </a:rPr>
              <a:t>」、</a:t>
            </a:r>
            <a:r>
              <a:rPr lang="zh-TW" altLang="en-US" dirty="0">
                <a:ea typeface="標楷體" pitchFamily="65" charset="-120"/>
              </a:rPr>
              <a:t>「不飛」、「不揭」</a:t>
            </a:r>
            <a:r>
              <a:rPr lang="zh-TW" altLang="en-US" dirty="0" smtClean="0">
                <a:ea typeface="標楷體" pitchFamily="65" charset="-120"/>
              </a:rPr>
              <a:t>，</a:t>
            </a:r>
            <a:endParaRPr lang="en-US" altLang="zh-TW" dirty="0" smtClean="0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dirty="0" smtClean="0">
                <a:ea typeface="標楷體" pitchFamily="65" charset="-120"/>
              </a:rPr>
              <a:t>「</a:t>
            </a:r>
            <a:r>
              <a:rPr lang="zh-TW" altLang="en-US" dirty="0">
                <a:ea typeface="標楷體" pitchFamily="65" charset="-120"/>
              </a:rPr>
              <a:t>美麗」與「錯誤」</a:t>
            </a:r>
            <a:r>
              <a:rPr lang="zh-TW" altLang="en-US" dirty="0" smtClean="0">
                <a:ea typeface="標楷體" pitchFamily="65" charset="-120"/>
              </a:rPr>
              <a:t>映襯，無理</a:t>
            </a:r>
            <a:r>
              <a:rPr lang="zh-TW" altLang="en-US" dirty="0">
                <a:ea typeface="標楷體" pitchFamily="65" charset="-120"/>
              </a:rPr>
              <a:t>而</a:t>
            </a:r>
            <a:r>
              <a:rPr lang="zh-TW" altLang="en-US" dirty="0" smtClean="0">
                <a:ea typeface="標楷體" pitchFamily="65" charset="-120"/>
              </a:rPr>
              <a:t>妙</a:t>
            </a:r>
            <a:endParaRPr lang="en-US" altLang="zh-TW" dirty="0" smtClean="0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FF"/>
                </a:solidFill>
                <a:ea typeface="標楷體" pitchFamily="65" charset="-120"/>
              </a:rPr>
              <a:t>四、具音效感且富節奏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感</a:t>
            </a:r>
            <a:endParaRPr lang="en-US" altLang="zh-TW" dirty="0" smtClean="0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dirty="0">
                <a:ea typeface="標楷體" pitchFamily="65" charset="-120"/>
              </a:rPr>
              <a:t>詩歌的節奏感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dirty="0" smtClean="0">
                <a:ea typeface="標楷體" pitchFamily="65" charset="-120"/>
              </a:rPr>
              <a:t>連用</a:t>
            </a:r>
            <a:r>
              <a:rPr lang="zh-TW" altLang="en-US" dirty="0">
                <a:ea typeface="標楷體" pitchFamily="65" charset="-120"/>
              </a:rPr>
              <a:t>十個「的」字</a:t>
            </a:r>
            <a:r>
              <a:rPr lang="zh-TW" altLang="en-US" dirty="0" smtClean="0">
                <a:ea typeface="標楷體" pitchFamily="65" charset="-120"/>
              </a:rPr>
              <a:t>，情意頓挫</a:t>
            </a:r>
            <a:endParaRPr lang="en-US" altLang="zh-TW" dirty="0" smtClean="0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dirty="0" smtClean="0">
                <a:ea typeface="標楷體" pitchFamily="65" charset="-120"/>
              </a:rPr>
              <a:t>馬蹄</a:t>
            </a:r>
            <a:r>
              <a:rPr lang="zh-TW" altLang="en-US" dirty="0">
                <a:ea typeface="標楷體" pitchFamily="65" charset="-120"/>
              </a:rPr>
              <a:t>「達達</a:t>
            </a:r>
            <a:r>
              <a:rPr lang="zh-TW" altLang="en-US" dirty="0" smtClean="0">
                <a:ea typeface="標楷體" pitchFamily="65" charset="-120"/>
              </a:rPr>
              <a:t>」</a:t>
            </a:r>
            <a:endParaRPr lang="en-US" altLang="zh-TW" dirty="0" smtClean="0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dirty="0" smtClean="0">
                <a:ea typeface="標楷體" pitchFamily="65" charset="-120"/>
              </a:rPr>
              <a:t>類疊「</a:t>
            </a:r>
            <a:r>
              <a:rPr lang="zh-TW" altLang="en-US" dirty="0">
                <a:ea typeface="標楷體" pitchFamily="65" charset="-120"/>
              </a:rPr>
              <a:t>小小」、「達</a:t>
            </a:r>
            <a:r>
              <a:rPr lang="zh-TW" altLang="en-US" dirty="0" smtClean="0">
                <a:ea typeface="標楷體" pitchFamily="65" charset="-120"/>
              </a:rPr>
              <a:t>達」</a:t>
            </a:r>
            <a:r>
              <a:rPr lang="zh-TW" altLang="en-US" dirty="0">
                <a:ea typeface="標楷體" pitchFamily="65" charset="-120"/>
              </a:rPr>
              <a:t>、「不來」、「不飛」、「不響」、「不</a:t>
            </a:r>
            <a:r>
              <a:rPr lang="zh-TW" altLang="en-US" dirty="0" smtClean="0">
                <a:ea typeface="標楷體" pitchFamily="65" charset="-120"/>
              </a:rPr>
              <a:t>揭」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16508" y="-10243"/>
            <a:ext cx="7956550" cy="63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</a:p>
        </p:txBody>
      </p:sp>
    </p:spTree>
    <p:extLst>
      <p:ext uri="{BB962C8B-B14F-4D97-AF65-F5344CB8AC3E}">
        <p14:creationId xmlns:p14="http://schemas.microsoft.com/office/powerpoint/2010/main" val="41482864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內容版面配置區 2"/>
          <p:cNvSpPr>
            <a:spLocks noGrp="1"/>
          </p:cNvSpPr>
          <p:nvPr>
            <p:ph idx="1"/>
          </p:nvPr>
        </p:nvSpPr>
        <p:spPr>
          <a:xfrm>
            <a:off x="250825" y="692150"/>
            <a:ext cx="8675688" cy="1223963"/>
          </a:xfrm>
        </p:spPr>
        <p:txBody>
          <a:bodyPr/>
          <a:lstStyle/>
          <a:p>
            <a:pPr>
              <a:buFontTx/>
              <a:buNone/>
            </a:pPr>
            <a:r>
              <a:rPr lang="zh-TW" altLang="zh-TW" b="1" smtClean="0">
                <a:ea typeface="標楷體" pitchFamily="65" charset="-120"/>
              </a:rPr>
              <a:t>一、〈狼之獨步〉一詩中，作者以狼的長嗥「使天地戰慄如同發了瘧疾」，卻說「這就是一種過癮」，請說說你對詩人「過癮」的看法。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468313" y="2203450"/>
            <a:ext cx="8424862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　　</a:t>
            </a:r>
            <a:r>
              <a:rPr lang="zh-TW" altLang="en-US" b="0">
                <a:solidFill>
                  <a:srgbClr val="FF0000"/>
                </a:solidFill>
                <a:ea typeface="標楷體" pitchFamily="65" charset="-120"/>
              </a:rPr>
              <a:t>詩人以戲謔的口吻表現出狂傲不羈的「過癮」感受，這反映了作者身為新詩創變者的一種孤芳自賞的心態。走在人群之前做個先覺者或引路人角色，孤獨是難免的，然而因為心中</a:t>
            </a:r>
          </a:p>
          <a:p>
            <a:pPr hangingPunct="1">
              <a:spcBef>
                <a:spcPct val="0"/>
              </a:spcBef>
              <a:buFontTx/>
              <a:buNone/>
            </a:pPr>
            <a:r>
              <a:rPr lang="zh-TW" altLang="en-US" b="0">
                <a:solidFill>
                  <a:srgbClr val="FF0000"/>
                </a:solidFill>
                <a:ea typeface="標楷體" pitchFamily="65" charset="-120"/>
              </a:rPr>
              <a:t>有所追求，所以再辛苦也不回頭。在沒有知己、不被理解的狀態下，詩人只好嘲人、自嘲，做些發洩，這或許也是自我鼓舞，生發「對抗現實」力量的做法。</a:t>
            </a:r>
          </a:p>
        </p:txBody>
      </p:sp>
      <p:pic>
        <p:nvPicPr>
          <p:cNvPr id="261124" name="Picture 5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內容版面配置區 2"/>
          <p:cNvSpPr>
            <a:spLocks noGrp="1"/>
          </p:cNvSpPr>
          <p:nvPr>
            <p:ph idx="1"/>
          </p:nvPr>
        </p:nvSpPr>
        <p:spPr>
          <a:xfrm>
            <a:off x="250825" y="692150"/>
            <a:ext cx="8893175" cy="1584325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二、</a:t>
            </a:r>
            <a:r>
              <a:rPr lang="en-US" altLang="zh-TW" b="1" smtClean="0">
                <a:ea typeface="標楷體" pitchFamily="65" charset="-120"/>
              </a:rPr>
              <a:t>〈</a:t>
            </a:r>
            <a:r>
              <a:rPr lang="zh-TW" altLang="en-US" b="1" smtClean="0">
                <a:ea typeface="標楷體" pitchFamily="65" charset="-120"/>
              </a:rPr>
              <a:t>錯誤</a:t>
            </a:r>
            <a:r>
              <a:rPr lang="en-US" altLang="zh-TW" b="1" smtClean="0">
                <a:ea typeface="標楷體" pitchFamily="65" charset="-120"/>
              </a:rPr>
              <a:t>〉</a:t>
            </a:r>
            <a:r>
              <a:rPr lang="zh-TW" altLang="en-US" b="1" smtClean="0">
                <a:ea typeface="標楷體" pitchFamily="65" charset="-120"/>
              </a:rPr>
              <a:t>一詩「我達達的馬蹄是美麗的錯誤」是廣為流傳的名句，在你的生活中曾經發生過哪些「美麗的錯誤」？請舉實例說明。</a:t>
            </a:r>
          </a:p>
          <a:p>
            <a:pPr>
              <a:buFontTx/>
              <a:buNone/>
            </a:pPr>
            <a:endParaRPr lang="en-US" altLang="zh-TW" b="1" smtClean="0">
              <a:ea typeface="標楷體" pitchFamily="65" charset="-120"/>
            </a:endParaRP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180975" y="2347913"/>
            <a:ext cx="8999538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對中發票頭獎，卻發現是上一期的發票。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坐錯火車的位子，卻意外認識美麗的女孩。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認錯人，卻發現對方是失聯已久的同學。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走錯路，誤闖入世外桃源。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撥錯電話，意外 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call in 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上節目，獲得獎金。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搭錯公車／捷運，卻意外發現城市美景。</a:t>
            </a:r>
          </a:p>
        </p:txBody>
      </p:sp>
      <p:pic>
        <p:nvPicPr>
          <p:cNvPr id="262148" name="Picture 7" descr="下ICON-回主目錄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標題 1"/>
          <p:cNvSpPr txBox="1">
            <a:spLocks/>
          </p:cNvSpPr>
          <p:nvPr/>
        </p:nvSpPr>
        <p:spPr bwMode="auto">
          <a:xfrm>
            <a:off x="233995" y="112734"/>
            <a:ext cx="8820472" cy="9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歌詠人物   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孔子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屈原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陶淵明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李白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夸父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顏淵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 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杜甫</a:t>
            </a:r>
            <a:endParaRPr lang="zh-TW" altLang="en-US" sz="2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7763" name="內容版面配置區 2"/>
          <p:cNvSpPr>
            <a:spLocks/>
          </p:cNvSpPr>
          <p:nvPr/>
        </p:nvSpPr>
        <p:spPr bwMode="auto">
          <a:xfrm>
            <a:off x="144463" y="1412874"/>
            <a:ext cx="8999537" cy="532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酒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入豪腸，七分釀成了月光╱餘下的三分嘯成劍氣╱繡口一吐就半個盛唐╱從開元到天寶，從洛陽到咸陽╱冠蓋滿途車騎的囂鬧╱不及千年後你的一首╱水晶絕句╱輕叩我額頭╱噹地一彈挑起的回音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None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但及至今日╱廣廈千萬╱仍只是夢中的積木╱哪有眼前這草堂的氣勢╱明朝的瓦上晒著唐代的詩╱起風時╱簷間的意象紛紛滾落。</a:t>
            </a:r>
          </a:p>
          <a:p>
            <a:pPr>
              <a:lnSpc>
                <a:spcPct val="120000"/>
              </a:lnSpc>
              <a:buFontTx/>
              <a:buNone/>
            </a:pP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17764" name="Group 11"/>
          <p:cNvGrpSpPr>
            <a:grpSpLocks/>
          </p:cNvGrpSpPr>
          <p:nvPr/>
        </p:nvGrpSpPr>
        <p:grpSpPr bwMode="auto">
          <a:xfrm>
            <a:off x="2482850" y="1484313"/>
            <a:ext cx="430213" cy="719137"/>
            <a:chOff x="1520" y="981"/>
            <a:chExt cx="271" cy="453"/>
          </a:xfrm>
        </p:grpSpPr>
        <p:sp>
          <p:nvSpPr>
            <p:cNvPr id="117769" name="Text Box 6"/>
            <p:cNvSpPr txBox="1">
              <a:spLocks noChangeArrowheads="1"/>
            </p:cNvSpPr>
            <p:nvPr/>
          </p:nvSpPr>
          <p:spPr bwMode="auto">
            <a:xfrm>
              <a:off x="1520" y="981"/>
              <a:ext cx="23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ㄒㄧㄢ</a:t>
              </a:r>
            </a:p>
          </p:txBody>
        </p:sp>
        <p:pic>
          <p:nvPicPr>
            <p:cNvPr id="117770" name="Picture 8" descr="黑-二聲-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11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89354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標題 1"/>
          <p:cNvSpPr txBox="1">
            <a:spLocks/>
          </p:cNvSpPr>
          <p:nvPr/>
        </p:nvSpPr>
        <p:spPr bwMode="auto">
          <a:xfrm>
            <a:off x="233995" y="112734"/>
            <a:ext cx="8820472" cy="9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歌詠人物   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孔子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屈原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陶淵明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李白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夸父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顏淵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 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杜甫</a:t>
            </a:r>
            <a:endParaRPr lang="zh-TW" altLang="en-US" sz="2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7763" name="內容版面配置區 2"/>
          <p:cNvSpPr>
            <a:spLocks/>
          </p:cNvSpPr>
          <p:nvPr/>
        </p:nvSpPr>
        <p:spPr bwMode="auto">
          <a:xfrm>
            <a:off x="144463" y="1412875"/>
            <a:ext cx="89995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把影子投在水面上的，都患了潔癖╱一種高貴的絕症╱把名字投在風中的╱衣帶便飄在風中╱清芬從風裡來，楚歌從清芬裡來，美從烈士的胎裡帶來。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那老子彭澤縣懶坐衙，倦將文卷押，數十日不上馬，柴門掩上咱，籬下看黃花，愛的是青山綠水。見一個白衣人來報，來報五柳莊幽靜煞。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17764" name="Group 11"/>
          <p:cNvGrpSpPr>
            <a:grpSpLocks/>
          </p:cNvGrpSpPr>
          <p:nvPr/>
        </p:nvGrpSpPr>
        <p:grpSpPr bwMode="auto">
          <a:xfrm>
            <a:off x="2482850" y="1484313"/>
            <a:ext cx="430213" cy="719137"/>
            <a:chOff x="1520" y="981"/>
            <a:chExt cx="271" cy="453"/>
          </a:xfrm>
        </p:grpSpPr>
        <p:sp>
          <p:nvSpPr>
            <p:cNvPr id="117769" name="Text Box 6"/>
            <p:cNvSpPr txBox="1">
              <a:spLocks noChangeArrowheads="1"/>
            </p:cNvSpPr>
            <p:nvPr/>
          </p:nvSpPr>
          <p:spPr bwMode="auto">
            <a:xfrm>
              <a:off x="1520" y="981"/>
              <a:ext cx="23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ㄒㄧㄢ</a:t>
              </a:r>
            </a:p>
          </p:txBody>
        </p:sp>
        <p:pic>
          <p:nvPicPr>
            <p:cNvPr id="117770" name="Picture 8" descr="黑-二聲-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11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73688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-9</a:t>
            </a:r>
          </a:p>
        </p:txBody>
      </p:sp>
      <p:graphicFrame>
        <p:nvGraphicFramePr>
          <p:cNvPr id="13109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88335"/>
              </p:ext>
            </p:extLst>
          </p:nvPr>
        </p:nvGraphicFramePr>
        <p:xfrm>
          <a:off x="-31047" y="2060848"/>
          <a:ext cx="9082269" cy="3744416"/>
        </p:xfrm>
        <a:graphic>
          <a:graphicData uri="http://schemas.openxmlformats.org/drawingml/2006/table">
            <a:tbl>
              <a:tblPr/>
              <a:tblGrid>
                <a:gridCol w="719138"/>
                <a:gridCol w="1081087"/>
                <a:gridCol w="1449396"/>
                <a:gridCol w="5832648"/>
              </a:tblGrid>
              <a:tr h="579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成立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代表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詩觀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1653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笠詩社</a:t>
                      </a:r>
                    </a:p>
                  </a:txBody>
                  <a:tcPr marT="45708" marB="45708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民國</a:t>
                      </a: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53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林亨泰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白萩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詹冰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非馬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李魁賢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7675" indent="-447675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1179513" indent="-45720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739900" indent="-3810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2262188" indent="-3429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784475" indent="-3429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32416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36988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41560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4613275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集結本土詩人而成立的詩社，代表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本土意識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的詩派</a:t>
                      </a:r>
                    </a:p>
                    <a:p>
                      <a:pPr marL="447675" marR="0" lvl="0" indent="-447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以寫實主義的手法創作，強調詩的創作應具有鄉土情懷及對現實生活的批判意識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標題 1"/>
          <p:cNvSpPr>
            <a:spLocks/>
          </p:cNvSpPr>
          <p:nvPr/>
        </p:nvSpPr>
        <p:spPr bwMode="auto">
          <a:xfrm>
            <a:off x="395288" y="-242889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文章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題解</a:t>
            </a:r>
            <a:endParaRPr lang="en-US" altLang="zh-TW" sz="4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836613"/>
            <a:ext cx="8604250" cy="709612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◆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臺灣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詩壇重要現代詩派（四大詩社）簡介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標題 1"/>
          <p:cNvSpPr txBox="1">
            <a:spLocks/>
          </p:cNvSpPr>
          <p:nvPr/>
        </p:nvSpPr>
        <p:spPr bwMode="auto">
          <a:xfrm>
            <a:off x="233995" y="112734"/>
            <a:ext cx="8820472" cy="9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歌詠人物   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孔子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屈原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陶淵明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李白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夸父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顏淵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 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杜甫</a:t>
            </a:r>
            <a:endParaRPr lang="zh-TW" altLang="en-US" sz="2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7763" name="內容版面配置區 2"/>
          <p:cNvSpPr>
            <a:spLocks/>
          </p:cNvSpPr>
          <p:nvPr/>
        </p:nvSpPr>
        <p:spPr bwMode="auto">
          <a:xfrm>
            <a:off x="144463" y="1412875"/>
            <a:ext cx="89995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為什麼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要苦苦去挽救黃昏呢╱那只是落日的背影╱也不必吸盡大澤與長河╱那只是落日的倒影╱與其窮追蒼茫的暮景╱何不回身揮杖╱迎面奔向新綻的旭陽╱去探千瓣的蕊心╱西奔是徒勞，奔回東方吧╱既是追不上了，就撞上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17764" name="Group 11"/>
          <p:cNvGrpSpPr>
            <a:grpSpLocks/>
          </p:cNvGrpSpPr>
          <p:nvPr/>
        </p:nvGrpSpPr>
        <p:grpSpPr bwMode="auto">
          <a:xfrm>
            <a:off x="2482850" y="1484313"/>
            <a:ext cx="430213" cy="719137"/>
            <a:chOff x="1520" y="981"/>
            <a:chExt cx="271" cy="453"/>
          </a:xfrm>
        </p:grpSpPr>
        <p:sp>
          <p:nvSpPr>
            <p:cNvPr id="117769" name="Text Box 6"/>
            <p:cNvSpPr txBox="1">
              <a:spLocks noChangeArrowheads="1"/>
            </p:cNvSpPr>
            <p:nvPr/>
          </p:nvSpPr>
          <p:spPr bwMode="auto">
            <a:xfrm>
              <a:off x="1520" y="981"/>
              <a:ext cx="23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ㄒㄧㄢ</a:t>
              </a:r>
            </a:p>
          </p:txBody>
        </p:sp>
        <p:pic>
          <p:nvPicPr>
            <p:cNvPr id="117770" name="Picture 8" descr="黑-二聲-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11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26699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標題 1"/>
          <p:cNvSpPr txBox="1">
            <a:spLocks/>
          </p:cNvSpPr>
          <p:nvPr/>
        </p:nvSpPr>
        <p:spPr bwMode="auto">
          <a:xfrm>
            <a:off x="233995" y="112734"/>
            <a:ext cx="8820472" cy="9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歌詠人物   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孔子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屈原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陶淵明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李白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夸父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顏淵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 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杜甫</a:t>
            </a:r>
            <a:endParaRPr lang="zh-TW" altLang="en-US" sz="2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7763" name="內容版面配置區 2"/>
          <p:cNvSpPr>
            <a:spLocks/>
          </p:cNvSpPr>
          <p:nvPr/>
        </p:nvSpPr>
        <p:spPr bwMode="auto">
          <a:xfrm>
            <a:off x="144463" y="1412875"/>
            <a:ext cx="89995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誰知我去魯十四年╱都化作臨河的一句╱長嘆╱還不如歸去！修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詩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書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》╱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作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春秋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，含笑，栽植╱那七十二株等待茂盛的杏樹。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家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貧而苦學的精神╱發育了後人困厄中的志向╱陋巷正因其陋╱勝過世界上所有的帝王的殿堂。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17764" name="Group 11"/>
          <p:cNvGrpSpPr>
            <a:grpSpLocks/>
          </p:cNvGrpSpPr>
          <p:nvPr/>
        </p:nvGrpSpPr>
        <p:grpSpPr bwMode="auto">
          <a:xfrm>
            <a:off x="2482850" y="1484313"/>
            <a:ext cx="430213" cy="719137"/>
            <a:chOff x="1520" y="981"/>
            <a:chExt cx="271" cy="453"/>
          </a:xfrm>
        </p:grpSpPr>
        <p:sp>
          <p:nvSpPr>
            <p:cNvPr id="117769" name="Text Box 6"/>
            <p:cNvSpPr txBox="1">
              <a:spLocks noChangeArrowheads="1"/>
            </p:cNvSpPr>
            <p:nvPr/>
          </p:nvSpPr>
          <p:spPr bwMode="auto">
            <a:xfrm>
              <a:off x="1520" y="981"/>
              <a:ext cx="23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ㄒㄧㄢ</a:t>
              </a:r>
            </a:p>
          </p:txBody>
        </p:sp>
        <p:pic>
          <p:nvPicPr>
            <p:cNvPr id="117770" name="Picture 8" descr="黑-二聲-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11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13693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ea typeface="標楷體" pitchFamily="65" charset="-120"/>
              </a:rPr>
              <a:t>藉蓮（荷）抒發愛情</a:t>
            </a:r>
            <a:endParaRPr lang="en-US" altLang="zh-TW" b="1" smtClean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332656"/>
            <a:ext cx="8929687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賦別                   鄭愁予  </a:t>
            </a:r>
            <a:endParaRPr lang="en-US" altLang="zh-TW" b="1" dirty="0" smtClean="0">
              <a:solidFill>
                <a:srgbClr val="0000FF"/>
              </a:solidFill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這次</a:t>
            </a:r>
            <a:r>
              <a:rPr lang="zh-TW" altLang="en-US" b="1" dirty="0">
                <a:ea typeface="標楷體" pitchFamily="65" charset="-120"/>
              </a:rPr>
              <a:t>我離開你，是風，是雨，是夜晚；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你笑了笑，我擺一擺手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一條寂寞的路便展向兩頭了。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念此際你已回到濱河的家居，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想你在梳理長髮或是濕了的外衣，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而我風雨的歸程還正長；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山退得很遠，平蕪拓得更大，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哎，這世界，怕黑暗已真的成型了</a:t>
            </a:r>
            <a:r>
              <a:rPr lang="en-US" altLang="zh-TW" b="1" dirty="0">
                <a:ea typeface="標楷體" pitchFamily="65" charset="-120"/>
              </a:rPr>
              <a:t>……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b="1" dirty="0">
                <a:ea typeface="標楷體" pitchFamily="65" charset="-120"/>
              </a:rPr>
              <a:t>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948073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ea typeface="標楷體" pitchFamily="65" charset="-120"/>
              </a:rPr>
              <a:t>藉蓮（荷）抒發愛情</a:t>
            </a:r>
            <a:endParaRPr lang="en-US" altLang="zh-TW" b="1" smtClean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916"/>
            <a:ext cx="9036496" cy="685608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你</a:t>
            </a:r>
            <a:r>
              <a:rPr lang="zh-TW" altLang="en-US" b="1" dirty="0">
                <a:ea typeface="標楷體" pitchFamily="65" charset="-120"/>
              </a:rPr>
              <a:t>說，你真傻，多像那放風箏的孩子，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本不該縛它又放它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風箏去了，留一線斷了的錯誤；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書太厚了，本不該掀開扉頁的；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沙灘太長，本不該走出足印的；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雲出自岫谷，泉水滴自石隙，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一切都開始了，而海洋在何處？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「獨木橋」的初遇已成往事了，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如今又已是廣闊的草原了，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我已失去扶持你專寵的權利；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紅與白揉藍與晚天，錯得多美麗，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而我不錯入金果的園林，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卻誤入維特的墓地</a:t>
            </a:r>
            <a:r>
              <a:rPr lang="en-US" altLang="zh-TW" b="1" dirty="0" smtClean="0">
                <a:ea typeface="標楷體" pitchFamily="65" charset="-120"/>
              </a:rPr>
              <a:t>……</a:t>
            </a:r>
            <a:endParaRPr lang="en-US" altLang="zh-TW" b="1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26530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ea typeface="標楷體" pitchFamily="65" charset="-120"/>
              </a:rPr>
              <a:t>藉蓮（荷）抒發愛情</a:t>
            </a:r>
            <a:endParaRPr lang="en-US" altLang="zh-TW" b="1" smtClean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92696"/>
            <a:ext cx="8929687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b="1" dirty="0" smtClean="0">
                <a:ea typeface="標楷體" pitchFamily="65" charset="-120"/>
              </a:rPr>
              <a:t>                                                                                </a:t>
            </a:r>
            <a:endParaRPr lang="en-US" altLang="zh-TW" b="1" dirty="0"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這次我離開你，便不再想見你了，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念此際你已靜靜入睡。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留我們未完的一切，留給這世界，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這世界，我仍體切地踏著，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而已是你底夢境了</a:t>
            </a:r>
            <a:r>
              <a:rPr lang="en-US" altLang="zh-TW" b="1" dirty="0">
                <a:ea typeface="標楷體" pitchFamily="65" charset="-120"/>
              </a:rPr>
              <a:t>…… </a:t>
            </a:r>
            <a:r>
              <a:rPr lang="zh-TW" altLang="en-US" b="1" dirty="0" smtClean="0">
                <a:ea typeface="標楷體" pitchFamily="65" charset="-120"/>
              </a:rPr>
              <a:t>　　</a:t>
            </a:r>
            <a:endParaRPr lang="en-US" altLang="zh-TW" b="1" dirty="0" smtClean="0">
              <a:ea typeface="標楷體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1920" y="4509120"/>
            <a:ext cx="446484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zh-TW" altLang="en-US" b="1" kern="0" dirty="0" smtClean="0">
                <a:solidFill>
                  <a:srgbClr val="0000FF"/>
                </a:solidFill>
                <a:ea typeface="標楷體" pitchFamily="65" charset="-120"/>
              </a:rPr>
              <a:t>戀人分手的悲歌</a:t>
            </a:r>
            <a:endParaRPr lang="en-US" altLang="zh-TW" b="1" kern="0" dirty="0" smtClean="0">
              <a:solidFill>
                <a:srgbClr val="0000FF"/>
              </a:solidFill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kern="0" dirty="0">
                <a:solidFill>
                  <a:srgbClr val="0000FF"/>
                </a:solidFill>
                <a:ea typeface="標楷體" pitchFamily="65" charset="-120"/>
              </a:rPr>
              <a:t>踽踽獨行的孤單寂寞</a:t>
            </a:r>
            <a:r>
              <a:rPr lang="zh-TW" altLang="en-US" b="1" kern="0" dirty="0" smtClean="0">
                <a:solidFill>
                  <a:srgbClr val="0000FF"/>
                </a:solidFill>
                <a:ea typeface="標楷體" pitchFamily="65" charset="-120"/>
              </a:rPr>
              <a:t>　　</a:t>
            </a:r>
            <a:endParaRPr lang="en-US" altLang="zh-TW" b="1" kern="0" dirty="0" smtClean="0">
              <a:solidFill>
                <a:srgbClr val="0000FF"/>
              </a:solidFill>
              <a:ea typeface="標楷體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516216" y="3429000"/>
            <a:ext cx="221474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zh-TW" altLang="en-US" b="1" kern="0" dirty="0" smtClean="0">
                <a:solidFill>
                  <a:srgbClr val="0000FF"/>
                </a:solidFill>
                <a:ea typeface="標楷體" pitchFamily="65" charset="-120"/>
                <a:hlinkClick r:id="rId2"/>
              </a:rPr>
              <a:t>新詩朗誦</a:t>
            </a:r>
            <a:r>
              <a:rPr lang="zh-TW" altLang="en-US" b="1" kern="0" dirty="0" smtClean="0">
                <a:solidFill>
                  <a:srgbClr val="0000FF"/>
                </a:solidFill>
                <a:ea typeface="標楷體" pitchFamily="65" charset="-120"/>
              </a:rPr>
              <a:t>　　</a:t>
            </a:r>
            <a:endParaRPr lang="en-US" altLang="zh-TW" b="1" kern="0" dirty="0" smtClean="0">
              <a:solidFill>
                <a:srgbClr val="0000FF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42306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ea typeface="標楷體" pitchFamily="65" charset="-120"/>
              </a:rPr>
              <a:t>藉蓮（荷）抒發愛情</a:t>
            </a:r>
            <a:endParaRPr lang="en-US" altLang="zh-TW" b="1" smtClean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332656"/>
            <a:ext cx="8929687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東漢</a:t>
            </a:r>
            <a:r>
              <a:rPr lang="en-US" altLang="zh-TW" b="1" dirty="0" smtClean="0">
                <a:ea typeface="標楷體" pitchFamily="65" charset="-120"/>
              </a:rPr>
              <a:t>《</a:t>
            </a:r>
            <a:r>
              <a:rPr lang="zh-TW" altLang="en-US" b="1" dirty="0" smtClean="0">
                <a:ea typeface="標楷體" pitchFamily="65" charset="-120"/>
              </a:rPr>
              <a:t>古詩十九首</a:t>
            </a:r>
            <a:r>
              <a:rPr lang="en-US" altLang="zh-TW" b="1" dirty="0" smtClean="0">
                <a:ea typeface="標楷體" pitchFamily="65" charset="-120"/>
              </a:rPr>
              <a:t>》〈</a:t>
            </a:r>
            <a:r>
              <a:rPr lang="zh-TW" altLang="en-US" b="1" dirty="0" smtClean="0">
                <a:ea typeface="標楷體" pitchFamily="65" charset="-120"/>
              </a:rPr>
              <a:t>涉江采芙蓉</a:t>
            </a:r>
            <a:r>
              <a:rPr lang="en-US" altLang="zh-TW" b="1" dirty="0" smtClean="0">
                <a:ea typeface="標楷體" pitchFamily="65" charset="-120"/>
              </a:rPr>
              <a:t>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  </a:t>
            </a:r>
            <a:endParaRPr lang="en-US" altLang="zh-TW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>
                <a:ea typeface="標楷體" pitchFamily="65" charset="-120"/>
              </a:rPr>
              <a:t> </a:t>
            </a:r>
            <a:r>
              <a:rPr lang="zh-TW" altLang="en-US" b="1" dirty="0" smtClean="0">
                <a:ea typeface="標楷體" pitchFamily="65" charset="-120"/>
              </a:rPr>
              <a:t>   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涉江采芙蓉，蘭澤多芳草。</a:t>
            </a:r>
            <a:endParaRPr lang="en-US" altLang="zh-TW" b="1" dirty="0" smtClean="0">
              <a:solidFill>
                <a:srgbClr val="0000FF"/>
              </a:solidFill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    採之欲遺誰？所思在遠道。</a:t>
            </a:r>
            <a:endParaRPr lang="en-US" altLang="zh-TW" b="1" dirty="0" smtClean="0">
              <a:solidFill>
                <a:srgbClr val="0000FF"/>
              </a:solidFill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    還顧望舊鄉，長路漫浩浩。</a:t>
            </a:r>
            <a:endParaRPr lang="en-US" altLang="zh-TW" b="1" dirty="0" smtClean="0">
              <a:solidFill>
                <a:srgbClr val="0000FF"/>
              </a:solidFill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    同心而離居，憂傷以終老。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　　</a:t>
            </a:r>
            <a:endParaRPr lang="en-US" altLang="zh-TW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詩人採潔美的荷花和清香的芳草，準備送給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他朝思暮想的愛侶，無奈路途遙遠，夙願難償，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只能發出天各一方、憂傷終老的悲歌慨嘆。</a:t>
            </a:r>
          </a:p>
        </p:txBody>
      </p:sp>
      <p:pic>
        <p:nvPicPr>
          <p:cNvPr id="313348" name="Picture 5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34950"/>
            <a:ext cx="8229600" cy="1143000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ea typeface="標楷體" pitchFamily="65" charset="-120"/>
              </a:rPr>
              <a:t>令人沉醉的東風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2413" y="260648"/>
            <a:ext cx="8712200" cy="5473700"/>
          </a:xfrm>
        </p:spPr>
        <p:txBody>
          <a:bodyPr/>
          <a:lstStyle/>
          <a:p>
            <a:pPr algn="ctr">
              <a:lnSpc>
                <a:spcPct val="95000"/>
              </a:lnSpc>
              <a:buFontTx/>
              <a:buNone/>
            </a:pP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李商隱    </a:t>
            </a: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無題</a:t>
            </a: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〉</a:t>
            </a:r>
          </a:p>
          <a:p>
            <a:pPr algn="ctr">
              <a:lnSpc>
                <a:spcPct val="95000"/>
              </a:lnSpc>
              <a:buFontTx/>
              <a:buNone/>
            </a:pPr>
            <a:r>
              <a:rPr lang="zh-TW" altLang="en-US" sz="3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相見時難別亦難，東風無力百花殘。</a:t>
            </a:r>
          </a:p>
          <a:p>
            <a:pPr algn="ctr">
              <a:lnSpc>
                <a:spcPct val="95000"/>
              </a:lnSpc>
              <a:buFontTx/>
              <a:buNone/>
            </a:pPr>
            <a:r>
              <a:rPr lang="zh-TW" altLang="en-US" sz="3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春蠶到死絲方盡，蠟炬成灰淚始乾。</a:t>
            </a:r>
          </a:p>
          <a:p>
            <a:pPr algn="ctr">
              <a:lnSpc>
                <a:spcPct val="95000"/>
              </a:lnSpc>
              <a:buFontTx/>
              <a:buNone/>
            </a:pPr>
            <a:r>
              <a:rPr lang="zh-TW" altLang="en-US" sz="3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曉鏡但愁雲鬢改，夜吟應覺月光寒。</a:t>
            </a:r>
          </a:p>
          <a:p>
            <a:pPr algn="ctr">
              <a:lnSpc>
                <a:spcPct val="95000"/>
              </a:lnSpc>
              <a:buFontTx/>
              <a:buNone/>
            </a:pPr>
            <a:r>
              <a:rPr lang="zh-TW" altLang="en-US" sz="3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蓬山此去無多路，青鳥殷勤為探看。</a:t>
            </a:r>
          </a:p>
          <a:p>
            <a:pPr>
              <a:lnSpc>
                <a:spcPct val="95000"/>
              </a:lnSpc>
              <a:buFontTx/>
              <a:buNone/>
            </a:pP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  <a:buFontTx/>
              <a:buNone/>
            </a:pP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由重聚之難而感嘆離別之苦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  <a:buFontTx/>
              <a:buNone/>
            </a:pP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又面對著暮春景物，更使他難遣悲懷。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14372" name="Picture 4" descr="下一頁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1229" y="1230313"/>
            <a:ext cx="8137525" cy="5257800"/>
          </a:xfrm>
        </p:spPr>
        <p:txBody>
          <a:bodyPr/>
          <a:lstStyle/>
          <a:p>
            <a:pPr algn="ctr"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獨夜無伴守燈下　春風對面吹</a:t>
            </a:r>
          </a:p>
          <a:p>
            <a:pPr algn="ctr"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十七八歲未出嫁　見著少年家</a:t>
            </a:r>
          </a:p>
          <a:p>
            <a:pPr algn="ctr"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果然標致面肉白　誰家人子弟</a:t>
            </a:r>
          </a:p>
          <a:p>
            <a:pPr algn="ctr"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想欲問伊驚歹勢　心內彈琵琶</a:t>
            </a:r>
          </a:p>
          <a:p>
            <a:pPr algn="ctr"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想欲郎君做尪婿　意愛在心內</a:t>
            </a:r>
          </a:p>
          <a:p>
            <a:pPr algn="ctr"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等待何時君來採　青春花當開</a:t>
            </a:r>
          </a:p>
          <a:p>
            <a:pPr algn="ctr"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聽見外面有人來　開門甲看覓</a:t>
            </a:r>
          </a:p>
          <a:p>
            <a:pPr algn="ctr"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月娘笑阮憨大呆　被風騙不知</a:t>
            </a:r>
          </a:p>
        </p:txBody>
      </p:sp>
      <p:sp>
        <p:nvSpPr>
          <p:cNvPr id="2" name="矩形 1"/>
          <p:cNvSpPr/>
          <p:nvPr/>
        </p:nvSpPr>
        <p:spPr>
          <a:xfrm>
            <a:off x="179512" y="26064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zh-TW" altLang="en-US" sz="2800" dirty="0"/>
              <a:t>詞</a:t>
            </a:r>
            <a:r>
              <a:rPr lang="zh-TW" altLang="en-US" sz="2800" dirty="0" smtClean="0"/>
              <a:t>李</a:t>
            </a:r>
            <a:r>
              <a:rPr lang="zh-TW" altLang="en-US" sz="2800" dirty="0"/>
              <a:t>臨</a:t>
            </a:r>
            <a:r>
              <a:rPr lang="zh-TW" altLang="en-US" sz="2800" dirty="0" smtClean="0"/>
              <a:t>秋，</a:t>
            </a:r>
            <a:r>
              <a:rPr lang="zh-TW" altLang="en-US" sz="2800" dirty="0"/>
              <a:t>曲</a:t>
            </a:r>
            <a:r>
              <a:rPr lang="zh-TW" altLang="en-US" sz="2800" dirty="0" smtClean="0"/>
              <a:t>鄧雨賢    </a:t>
            </a:r>
            <a:r>
              <a:rPr lang="en-US" altLang="zh-TW" sz="2800" dirty="0" smtClean="0"/>
              <a:t>〈</a:t>
            </a:r>
            <a:r>
              <a:rPr lang="zh-TW" altLang="en-US" sz="2800" dirty="0" smtClean="0"/>
              <a:t>望</a:t>
            </a:r>
            <a:r>
              <a:rPr lang="zh-TW" altLang="en-US" sz="2800" dirty="0"/>
              <a:t>春風</a:t>
            </a:r>
            <a:r>
              <a:rPr lang="en-US" altLang="zh-TW" sz="2800" dirty="0"/>
              <a:t>〉</a:t>
            </a:r>
            <a:endParaRPr lang="zh-TW" altLang="en-US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客來小城 鄭愁予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9632" y="332656"/>
            <a:ext cx="7200800" cy="640871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zh-TW" altLang="en-US" b="1" dirty="0">
                <a:ea typeface="標楷體" pitchFamily="65" charset="-120"/>
              </a:rPr>
              <a:t>鄭愁</a:t>
            </a:r>
            <a:r>
              <a:rPr lang="zh-TW" altLang="en-US" b="1" dirty="0" smtClean="0">
                <a:ea typeface="標楷體" pitchFamily="65" charset="-120"/>
              </a:rPr>
              <a:t>予</a:t>
            </a:r>
            <a:r>
              <a:rPr lang="en-US" altLang="zh-TW" b="1" dirty="0" smtClean="0"/>
              <a:t>〈</a:t>
            </a:r>
            <a:r>
              <a:rPr lang="zh-TW" altLang="en-US" b="1" dirty="0">
                <a:ea typeface="標楷體" pitchFamily="65" charset="-120"/>
              </a:rPr>
              <a:t>客來小城</a:t>
            </a:r>
            <a:r>
              <a:rPr lang="en-US" altLang="zh-TW" b="1" dirty="0" smtClean="0"/>
              <a:t>〉</a:t>
            </a:r>
            <a:endParaRPr lang="zh-TW" altLang="en-US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zh-TW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三月臨幸這小城，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春的飾物堆綴著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en-US" altLang="zh-TW" b="1" dirty="0" smtClean="0">
              <a:solidFill>
                <a:srgbClr val="0000FF"/>
              </a:solidFill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悠悠的流水如帶：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在石橋下打著結子的，而且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牢繫著那舊城樓的倒影的，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三月的綠色如流水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buFontTx/>
              <a:buNone/>
            </a:pPr>
            <a:endParaRPr lang="zh-TW" altLang="en-US" b="1" dirty="0" smtClean="0">
              <a:solidFill>
                <a:srgbClr val="0000FF"/>
              </a:solidFill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客來小城，巷閭寂靜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客來門下，銅環的輕叩如鐘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滿天飄飛的雲絮與一階落花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zh-TW" altLang="en-US" b="1" dirty="0" smtClean="0">
              <a:solidFill>
                <a:srgbClr val="0000FF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342" name="Group 19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62486411"/>
              </p:ext>
            </p:extLst>
          </p:nvPr>
        </p:nvGraphicFramePr>
        <p:xfrm>
          <a:off x="30584" y="823226"/>
          <a:ext cx="9144000" cy="5913120"/>
        </p:xfrm>
        <a:graphic>
          <a:graphicData uri="http://schemas.openxmlformats.org/drawingml/2006/table">
            <a:tbl>
              <a:tblPr/>
              <a:tblGrid>
                <a:gridCol w="1187624"/>
                <a:gridCol w="5497339"/>
                <a:gridCol w="2459037"/>
              </a:tblGrid>
              <a:tr h="1282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現代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詩社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新現代主義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脫離傳統文學風格 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反對浪漫主義</a:t>
                      </a:r>
                      <a:endParaRPr kumimoji="1" lang="zh-TW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主張「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橫的移植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」，而非「縱的繼承」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紀弦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鄭愁予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楊喚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7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藍星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詩社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尊重傳統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繼承格律詩優美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抒情詩風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反對現代派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，</a:t>
                      </a:r>
                      <a:r>
                        <a:rPr kumimoji="0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撻伐「難懂」的詩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覃子豪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余光中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敻虹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周夢蝶、羅門蓉子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5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創世紀詩社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超現實主義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運用中國語文之獨特性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東方民族生活特有情趣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張默、瘂弦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洛夫、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渡也、管管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77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笠詩社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本土意識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寫實風格批判精神</a:t>
                      </a:r>
                      <a:endParaRPr kumimoji="1" lang="zh-TW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回歸鄉土情懷樸質風格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林亨泰、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陳秀喜、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白萩</a:t>
                      </a:r>
                      <a:endParaRPr kumimoji="1" lang="zh-TW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標題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7" y="-38911"/>
            <a:ext cx="6839991" cy="86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7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816100"/>
            <a:ext cx="8229600" cy="3484563"/>
          </a:xfrm>
        </p:spPr>
        <p:txBody>
          <a:bodyPr/>
          <a:lstStyle/>
          <a:p>
            <a:pPr algn="ctr">
              <a:buFontTx/>
              <a:buNone/>
            </a:pPr>
            <a:r>
              <a:rPr lang="zh-TW" altLang="en-US" sz="7200" b="1" smtClean="0">
                <a:latin typeface="標楷體" pitchFamily="65" charset="-120"/>
                <a:ea typeface="標楷體" pitchFamily="65" charset="-120"/>
              </a:rPr>
              <a:t>一、狼之獨步</a:t>
            </a:r>
          </a:p>
          <a:p>
            <a:pPr algn="ctr">
              <a:buFontTx/>
              <a:buNone/>
            </a:pPr>
            <a:r>
              <a:rPr lang="zh-TW" altLang="en-US" sz="5500" b="1" smtClean="0">
                <a:latin typeface="標楷體" pitchFamily="65" charset="-120"/>
                <a:ea typeface="標楷體" pitchFamily="65" charset="-120"/>
              </a:rPr>
              <a:t>            紀弦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6" y="6350"/>
            <a:ext cx="5606336" cy="1143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kumimoji="0" lang="zh-TW" altLang="en-US" sz="4800" kern="1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正顏楷體W5" pitchFamily="65" charset="-120"/>
                <a:ea typeface="華康正顏楷體W5" pitchFamily="65" charset="-120"/>
              </a:rPr>
              <a:t>紀弦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-36513" y="1566863"/>
            <a:ext cx="8929688" cy="5030787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本名路逾，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2-102.7.22 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生陝西，自視 江蘇省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揚州市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蘇州美術專科學校畢業。</a:t>
            </a:r>
          </a:p>
          <a:p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曾引介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象徵主義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等現代思潮，是積極鼓動臺灣新詩革命的重要人物。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獨資創辦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現代詩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季刊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，號召組成現代派，造成新詩創作的巨大變革。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0"/>
            <a:ext cx="22225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525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翰林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eaVert" wrap="none" rtlCol="0">
        <a:spAutoFit/>
      </a:bodyPr>
      <a:lstStyle>
        <a:defPPr>
          <a:defRPr b="1" dirty="0" smtClean="0">
            <a:ea typeface="標楷體" pitchFamily="65" charset="-12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翰林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eaVert" wrap="none" rtlCol="0">
        <a:spAutoFit/>
      </a:bodyPr>
      <a:lstStyle>
        <a:defPPr>
          <a:defRPr b="1" dirty="0" smtClean="0">
            <a:ea typeface="標楷體" pitchFamily="65" charset="-12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翰林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翰林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eaVert" wrap="none" rtlCol="0">
        <a:spAutoFit/>
      </a:bodyPr>
      <a:lstStyle>
        <a:defPPr>
          <a:defRPr b="1" dirty="0" smtClean="0">
            <a:ea typeface="標楷體" pitchFamily="65" charset="-12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翰林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eaVert" wrap="none" rtlCol="0">
        <a:spAutoFit/>
      </a:bodyPr>
      <a:lstStyle>
        <a:defPPr>
          <a:defRPr b="1" dirty="0" smtClean="0">
            <a:ea typeface="標楷體" pitchFamily="65" charset="-12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翰林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eaVert" wrap="none" rtlCol="0">
        <a:spAutoFit/>
      </a:bodyPr>
      <a:lstStyle>
        <a:defPPr>
          <a:defRPr b="1" dirty="0" smtClean="0">
            <a:ea typeface="標楷體" pitchFamily="65" charset="-12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翰林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eaVert" wrap="none" rtlCol="0">
        <a:spAutoFit/>
      </a:bodyPr>
      <a:lstStyle>
        <a:defPPr>
          <a:defRPr b="1" dirty="0" smtClean="0">
            <a:ea typeface="標楷體" pitchFamily="65" charset="-12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翰林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eaVert" wrap="none" rtlCol="0">
        <a:spAutoFit/>
      </a:bodyPr>
      <a:lstStyle>
        <a:defPPr>
          <a:defRPr b="1" dirty="0" smtClean="0">
            <a:ea typeface="標楷體" pitchFamily="65" charset="-12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翰林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eaVert" wrap="none" rtlCol="0">
        <a:spAutoFit/>
      </a:bodyPr>
      <a:lstStyle>
        <a:defPPr>
          <a:defRPr b="1" dirty="0" smtClean="0">
            <a:ea typeface="標楷體" pitchFamily="65" charset="-12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翰林</Template>
  <TotalTime>5135</TotalTime>
  <Words>4307</Words>
  <Application>Microsoft Office PowerPoint</Application>
  <PresentationFormat>如螢幕大小 (4:3)</PresentationFormat>
  <Paragraphs>612</Paragraphs>
  <Slides>68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10</vt:i4>
      </vt:variant>
      <vt:variant>
        <vt:lpstr>投影片標題</vt:lpstr>
      </vt:variant>
      <vt:variant>
        <vt:i4>68</vt:i4>
      </vt:variant>
    </vt:vector>
  </HeadingPairs>
  <TitlesOfParts>
    <vt:vector size="78" baseType="lpstr">
      <vt:lpstr>翰林</vt:lpstr>
      <vt:lpstr>1_翰林</vt:lpstr>
      <vt:lpstr>3_預設簡報設計</vt:lpstr>
      <vt:lpstr>2_翰林</vt:lpstr>
      <vt:lpstr>3_翰林</vt:lpstr>
      <vt:lpstr>4_翰林</vt:lpstr>
      <vt:lpstr>5_翰林</vt:lpstr>
      <vt:lpstr>6_翰林</vt:lpstr>
      <vt:lpstr>7_翰林</vt:lpstr>
      <vt:lpstr>8_翰林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紀弦</vt:lpstr>
      <vt:lpstr>PowerPoint 簡報</vt:lpstr>
      <vt:lpstr>PowerPoint 簡報</vt:lpstr>
      <vt:lpstr>PowerPoint 簡報</vt:lpstr>
      <vt:lpstr>PowerPoint 簡報</vt:lpstr>
      <vt:lpstr>PowerPoint 簡報</vt:lpstr>
      <vt:lpstr>狼之獨步---寫作背景</vt:lpstr>
      <vt:lpstr>相關成語</vt:lpstr>
      <vt:lpstr>課文</vt:lpstr>
      <vt:lpstr>PowerPoint 簡報</vt:lpstr>
      <vt:lpstr>PowerPoint 簡報</vt:lpstr>
      <vt:lpstr>PowerPoint 簡報</vt:lpstr>
      <vt:lpstr>雕刻家 －紀弦小詩選</vt:lpstr>
      <vt:lpstr>在地球上散步－紀弦詩選</vt:lpstr>
      <vt:lpstr>狼之長嗥－紀弦小詩選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望江南            溫庭筠</vt:lpstr>
      <vt:lpstr>八 聲 甘 州     柳 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課文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課文賞析-1</vt:lpstr>
      <vt:lpstr>課文賞析-1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藉蓮（荷）抒發愛情</vt:lpstr>
      <vt:lpstr>藉蓮（荷）抒發愛情</vt:lpstr>
      <vt:lpstr>藉蓮（荷）抒發愛情</vt:lpstr>
      <vt:lpstr>藉蓮（荷）抒發愛情</vt:lpstr>
      <vt:lpstr>令人沉醉的東風</vt:lpstr>
      <vt:lpstr>PowerPoint 簡報</vt:lpstr>
      <vt:lpstr>客來小城 鄭愁予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Win7User</dc:creator>
  <cp:lastModifiedBy>userA</cp:lastModifiedBy>
  <cp:revision>856</cp:revision>
  <dcterms:created xsi:type="dcterms:W3CDTF">2012-10-10T12:44:28Z</dcterms:created>
  <dcterms:modified xsi:type="dcterms:W3CDTF">2019-03-15T06:54:37Z</dcterms:modified>
</cp:coreProperties>
</file>