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0"/>
  </p:notesMasterIdLst>
  <p:handoutMasterIdLst>
    <p:handoutMasterId r:id="rId191"/>
  </p:handoutMasterIdLst>
  <p:sldIdLst>
    <p:sldId id="258" r:id="rId2"/>
    <p:sldId id="678" r:id="rId3"/>
    <p:sldId id="269" r:id="rId4"/>
    <p:sldId id="276" r:id="rId5"/>
    <p:sldId id="679" r:id="rId6"/>
    <p:sldId id="261" r:id="rId7"/>
    <p:sldId id="680" r:id="rId8"/>
    <p:sldId id="284" r:id="rId9"/>
    <p:sldId id="285" r:id="rId10"/>
    <p:sldId id="286" r:id="rId11"/>
    <p:sldId id="287" r:id="rId12"/>
    <p:sldId id="666" r:id="rId13"/>
    <p:sldId id="690" r:id="rId14"/>
    <p:sldId id="288" r:id="rId15"/>
    <p:sldId id="681" r:id="rId16"/>
    <p:sldId id="429" r:id="rId17"/>
    <p:sldId id="430" r:id="rId18"/>
    <p:sldId id="432" r:id="rId19"/>
    <p:sldId id="475" r:id="rId20"/>
    <p:sldId id="476" r:id="rId21"/>
    <p:sldId id="810" r:id="rId22"/>
    <p:sldId id="477" r:id="rId23"/>
    <p:sldId id="478" r:id="rId24"/>
    <p:sldId id="479" r:id="rId25"/>
    <p:sldId id="480" r:id="rId26"/>
    <p:sldId id="811" r:id="rId27"/>
    <p:sldId id="481" r:id="rId28"/>
    <p:sldId id="482" r:id="rId29"/>
    <p:sldId id="483" r:id="rId30"/>
    <p:sldId id="291" r:id="rId31"/>
    <p:sldId id="314" r:id="rId32"/>
    <p:sldId id="292" r:id="rId33"/>
    <p:sldId id="302" r:id="rId34"/>
    <p:sldId id="303" r:id="rId35"/>
    <p:sldId id="304" r:id="rId36"/>
    <p:sldId id="305" r:id="rId37"/>
    <p:sldId id="691" r:id="rId38"/>
    <p:sldId id="692" r:id="rId39"/>
    <p:sldId id="693" r:id="rId40"/>
    <p:sldId id="809" r:id="rId41"/>
    <p:sldId id="307" r:id="rId42"/>
    <p:sldId id="308" r:id="rId43"/>
    <p:sldId id="309" r:id="rId44"/>
    <p:sldId id="310" r:id="rId45"/>
    <p:sldId id="311" r:id="rId46"/>
    <p:sldId id="319" r:id="rId47"/>
    <p:sldId id="312" r:id="rId48"/>
    <p:sldId id="320" r:id="rId49"/>
    <p:sldId id="694" r:id="rId50"/>
    <p:sldId id="313" r:id="rId51"/>
    <p:sldId id="321" r:id="rId52"/>
    <p:sldId id="682" r:id="rId53"/>
    <p:sldId id="710" r:id="rId54"/>
    <p:sldId id="813" r:id="rId55"/>
    <p:sldId id="814" r:id="rId56"/>
    <p:sldId id="822" r:id="rId57"/>
    <p:sldId id="815" r:id="rId58"/>
    <p:sldId id="823" r:id="rId59"/>
    <p:sldId id="821" r:id="rId60"/>
    <p:sldId id="824" r:id="rId61"/>
    <p:sldId id="825" r:id="rId62"/>
    <p:sldId id="826" r:id="rId63"/>
    <p:sldId id="827" r:id="rId64"/>
    <p:sldId id="836" r:id="rId65"/>
    <p:sldId id="837" r:id="rId66"/>
    <p:sldId id="838" r:id="rId67"/>
    <p:sldId id="839" r:id="rId68"/>
    <p:sldId id="840" r:id="rId69"/>
    <p:sldId id="841" r:id="rId70"/>
    <p:sldId id="842" r:id="rId71"/>
    <p:sldId id="843" r:id="rId72"/>
    <p:sldId id="844" r:id="rId73"/>
    <p:sldId id="845" r:id="rId74"/>
    <p:sldId id="858" r:id="rId75"/>
    <p:sldId id="859" r:id="rId76"/>
    <p:sldId id="860" r:id="rId77"/>
    <p:sldId id="863" r:id="rId78"/>
    <p:sldId id="864" r:id="rId79"/>
    <p:sldId id="865" r:id="rId80"/>
    <p:sldId id="866" r:id="rId81"/>
    <p:sldId id="867" r:id="rId82"/>
    <p:sldId id="870" r:id="rId83"/>
    <p:sldId id="871" r:id="rId84"/>
    <p:sldId id="875" r:id="rId85"/>
    <p:sldId id="876" r:id="rId86"/>
    <p:sldId id="882" r:id="rId87"/>
    <p:sldId id="709" r:id="rId88"/>
    <p:sldId id="828" r:id="rId89"/>
    <p:sldId id="829" r:id="rId90"/>
    <p:sldId id="830" r:id="rId91"/>
    <p:sldId id="832" r:id="rId92"/>
    <p:sldId id="831" r:id="rId93"/>
    <p:sldId id="833" r:id="rId94"/>
    <p:sldId id="834" r:id="rId95"/>
    <p:sldId id="835" r:id="rId96"/>
    <p:sldId id="846" r:id="rId97"/>
    <p:sldId id="848" r:id="rId98"/>
    <p:sldId id="850" r:id="rId99"/>
    <p:sldId id="852" r:id="rId100"/>
    <p:sldId id="853" r:id="rId101"/>
    <p:sldId id="854" r:id="rId102"/>
    <p:sldId id="855" r:id="rId103"/>
    <p:sldId id="856" r:id="rId104"/>
    <p:sldId id="857" r:id="rId105"/>
    <p:sldId id="861" r:id="rId106"/>
    <p:sldId id="862" r:id="rId107"/>
    <p:sldId id="869" r:id="rId108"/>
    <p:sldId id="872" r:id="rId109"/>
    <p:sldId id="873" r:id="rId110"/>
    <p:sldId id="874" r:id="rId111"/>
    <p:sldId id="877" r:id="rId112"/>
    <p:sldId id="878" r:id="rId113"/>
    <p:sldId id="879" r:id="rId114"/>
    <p:sldId id="881" r:id="rId115"/>
    <p:sldId id="683" r:id="rId116"/>
    <p:sldId id="338" r:id="rId117"/>
    <p:sldId id="450" r:id="rId118"/>
    <p:sldId id="684" r:id="rId119"/>
    <p:sldId id="784" r:id="rId120"/>
    <p:sldId id="782" r:id="rId121"/>
    <p:sldId id="785" r:id="rId122"/>
    <p:sldId id="812" r:id="rId123"/>
    <p:sldId id="783" r:id="rId124"/>
    <p:sldId id="786" r:id="rId125"/>
    <p:sldId id="685" r:id="rId126"/>
    <p:sldId id="332" r:id="rId127"/>
    <p:sldId id="333" r:id="rId128"/>
    <p:sldId id="334" r:id="rId129"/>
    <p:sldId id="335" r:id="rId130"/>
    <p:sldId id="686" r:id="rId131"/>
    <p:sldId id="592" r:id="rId132"/>
    <p:sldId id="593" r:id="rId133"/>
    <p:sldId id="594" r:id="rId134"/>
    <p:sldId id="596" r:id="rId135"/>
    <p:sldId id="597" r:id="rId136"/>
    <p:sldId id="598" r:id="rId137"/>
    <p:sldId id="599" r:id="rId138"/>
    <p:sldId id="600" r:id="rId139"/>
    <p:sldId id="601" r:id="rId140"/>
    <p:sldId id="602" r:id="rId141"/>
    <p:sldId id="603" r:id="rId142"/>
    <p:sldId id="604" r:id="rId143"/>
    <p:sldId id="605" r:id="rId144"/>
    <p:sldId id="607" r:id="rId145"/>
    <p:sldId id="608" r:id="rId146"/>
    <p:sldId id="609" r:id="rId147"/>
    <p:sldId id="611" r:id="rId148"/>
    <p:sldId id="612" r:id="rId149"/>
    <p:sldId id="613" r:id="rId150"/>
    <p:sldId id="615" r:id="rId151"/>
    <p:sldId id="616" r:id="rId152"/>
    <p:sldId id="617" r:id="rId153"/>
    <p:sldId id="618" r:id="rId154"/>
    <p:sldId id="619" r:id="rId155"/>
    <p:sldId id="621" r:id="rId156"/>
    <p:sldId id="673" r:id="rId157"/>
    <p:sldId id="622" r:id="rId158"/>
    <p:sldId id="674" r:id="rId159"/>
    <p:sldId id="623" r:id="rId160"/>
    <p:sldId id="624" r:id="rId161"/>
    <p:sldId id="625" r:id="rId162"/>
    <p:sldId id="626" r:id="rId163"/>
    <p:sldId id="675" r:id="rId164"/>
    <p:sldId id="687" r:id="rId165"/>
    <p:sldId id="650" r:id="rId166"/>
    <p:sldId id="651" r:id="rId167"/>
    <p:sldId id="883" r:id="rId168"/>
    <p:sldId id="884" r:id="rId169"/>
    <p:sldId id="648" r:id="rId170"/>
    <p:sldId id="649" r:id="rId171"/>
    <p:sldId id="885" r:id="rId172"/>
    <p:sldId id="886" r:id="rId173"/>
    <p:sldId id="888" r:id="rId174"/>
    <p:sldId id="890" r:id="rId175"/>
    <p:sldId id="688" r:id="rId176"/>
    <p:sldId id="399" r:id="rId177"/>
    <p:sldId id="400" r:id="rId178"/>
    <p:sldId id="401" r:id="rId179"/>
    <p:sldId id="402" r:id="rId180"/>
    <p:sldId id="403" r:id="rId181"/>
    <p:sldId id="404" r:id="rId182"/>
    <p:sldId id="405" r:id="rId183"/>
    <p:sldId id="406" r:id="rId184"/>
    <p:sldId id="407" r:id="rId185"/>
    <p:sldId id="408" r:id="rId186"/>
    <p:sldId id="409" r:id="rId187"/>
    <p:sldId id="689" r:id="rId188"/>
    <p:sldId id="337" r:id="rId189"/>
  </p:sldIdLst>
  <p:sldSz cx="9144000" cy="6858000" type="screen4x3"/>
  <p:notesSz cx="6735763" cy="98663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u="sng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u="sng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u="sng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u="sng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u="sng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b="1" u="sng"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b="1" u="sng"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b="1" u="sng"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b="1" u="sng"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33"/>
    <a:srgbClr val="3366FF"/>
    <a:srgbClr val="CCFF99"/>
    <a:srgbClr val="0000FF"/>
    <a:srgbClr val="FF0000"/>
    <a:srgbClr val="FF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2" autoAdjust="0"/>
    <p:restoredTop sz="97713" autoAdjust="0"/>
  </p:normalViewPr>
  <p:slideViewPr>
    <p:cSldViewPr>
      <p:cViewPr>
        <p:scale>
          <a:sx n="100" d="100"/>
          <a:sy n="100" d="100"/>
        </p:scale>
        <p:origin x="-13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68" y="-9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ableStyles" Target="tableStyles.xml"/><Relationship Id="rId190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u="none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u="none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DBA6708-5DE9-4296-BCE7-54D2C25B585C}" type="datetimeFigureOut">
              <a:rPr lang="zh-TW" altLang="en-US"/>
              <a:pPr>
                <a:defRPr/>
              </a:pPr>
              <a:t>2017/12/5</a:t>
            </a:fld>
            <a:endParaRPr lang="en-US" altLang="zh-TW"/>
          </a:p>
        </p:txBody>
      </p:sp>
      <p:sp>
        <p:nvSpPr>
          <p:cNvPr id="506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u="none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6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u="none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BC773B-3D82-48E7-AA6B-6A6BE706210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205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u="none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u="none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CB7AB017-055F-42E0-8F5F-9A47B0FA81CF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u="none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u="none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ADF5878-FC46-48D4-91E4-5E90F6F58F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869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558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3BEBF9-9F96-4367-A9EC-43E37F2B6D8F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480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05FB2B-4B20-47D2-8D09-2F000BCDA5B1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73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582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8F49AD-F75C-40B5-97DC-A1A2BED51960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74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685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ECB63E-39DE-47DF-A185-DEB874B3ED72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75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787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B86683-9944-41BD-85C7-B2485C8B7931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76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890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1F3A3D-D94F-4501-B8D4-ABFDDBCC6246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77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992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48712D-B816-4398-9F7B-6F05C0D66DE7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78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094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0C4804-E81A-4009-BEFD-183344053DE8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79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197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8B7F49-6F60-48CB-987B-B0A96F03C64B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80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299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BCF78C-0F69-47E3-A0D3-ED219C63DB58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81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402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AB4D52-90B3-48D6-9479-9522478899D1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82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661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89FF89-3779-482D-B89C-EDF82F3E88E2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4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1C7AE6-B179-485B-9D1E-3E77D7288019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83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709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F463AB-CAAD-4E23-9894-8B428A0E41CB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96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811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CB9A84-5C34-4DB8-AE25-5DC79920C6B2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97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914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26231A-8AEA-4412-8AA8-E9F41CD795DF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98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016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24E465-A3DF-4E06-9B0C-B77033C97652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99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118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B65ECA-F953-478B-95BC-0C6243C01915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100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221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C819C2-C4F7-4708-A6BC-8F6F117378F9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101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323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D1722D0-39A0-40CE-943F-E93303BF1F95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102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426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2FCE73-CF59-455D-B0C4-2F86369E968B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103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763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29EBA6-1EA8-4742-9B34-02867A078DF6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66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528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36C6BC-4151-4412-9B8A-D2B6E997C856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104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630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F36CC7-FB49-405C-8BE8-26EF438DEEB9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105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733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A873C3-8154-4FDD-88C7-49425A52FADC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106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835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377632-AAA3-48D9-850F-DCC08198B51B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107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938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00646CB-3094-41C3-9CFE-7EA959045E00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108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040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0576E6-5A61-4341-AA48-8FA5F0D70644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109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142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56A56B-FC23-4825-84B9-A29FEDA1049F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110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866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FEF643-C8C7-468D-AD2B-ABDB780F7C59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67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968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D0A04D-D96D-4423-BE14-B9B36860B393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68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070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070E19-38CC-4ED5-B259-3C66D1734AA2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69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173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5910E2-03E4-4934-AD1E-0DEE3DFF0BFC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70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275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9545F3-93CC-4ED7-A064-165EDC701ED7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71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378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1DA5A5-E831-49F2-98D7-303CA6490C1D}" type="slidenum">
              <a:rPr lang="zh-TW" altLang="en-US" b="0" u="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72</a:t>
            </a:fld>
            <a:endParaRPr lang="en-US" altLang="zh-TW" b="0" u="none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406A3-BBC2-4BDB-9932-9C0FD2E147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804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759E3-6717-4FB9-8C7B-574889E0AD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456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596336" y="274638"/>
            <a:ext cx="1090464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99512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E18D-FAD5-4B05-84BB-B1191CD62B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7462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02848-A3DD-4A80-BAD4-A261B839D9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593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EAC84-FB42-42A2-AE88-01376D6026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432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2613-A93F-4AD2-9454-71AC0BC8D5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292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C1678-BF3C-4002-8D67-E54195405F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605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CF9A8-3D16-4F31-ADCE-3277089AE2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080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930F6-C4D2-42F1-BA2F-AF1EF6EB57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525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9DB2F-BD8C-40DA-BEB6-7B57A3525F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874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A36A3-0A33-4CD7-AF76-B20A7FC70A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054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3D52B-EE9C-4615-80E3-2679934517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649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4418-431E-4EEA-BEA2-DD0BF5529D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281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054EEE7-0A3F-4184-8E85-2196C8C9F9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91.xml"/><Relationship Id="rId4" Type="http://schemas.openxmlformats.org/officeDocument/2006/relationships/image" Target="../media/image4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93.xml"/><Relationship Id="rId4" Type="http://schemas.openxmlformats.org/officeDocument/2006/relationships/image" Target="../media/image4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93.xml"/><Relationship Id="rId4" Type="http://schemas.openxmlformats.org/officeDocument/2006/relationships/image" Target="../media/image4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95.xml"/><Relationship Id="rId4" Type="http://schemas.openxmlformats.org/officeDocument/2006/relationships/image" Target="../media/image4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95.xml"/><Relationship Id="rId4" Type="http://schemas.openxmlformats.org/officeDocument/2006/relationships/image" Target="../media/image4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06.xml"/><Relationship Id="rId4" Type="http://schemas.openxmlformats.org/officeDocument/2006/relationships/image" Target="../media/image4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95.xml"/><Relationship Id="rId4" Type="http://schemas.openxmlformats.org/officeDocument/2006/relationships/image" Target="../media/image4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89.xml"/><Relationship Id="rId4" Type="http://schemas.openxmlformats.org/officeDocument/2006/relationships/image" Target="../media/image48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90.xml"/><Relationship Id="rId4" Type="http://schemas.openxmlformats.org/officeDocument/2006/relationships/image" Target="../media/image4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91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94.xml"/><Relationship Id="rId4" Type="http://schemas.openxmlformats.org/officeDocument/2006/relationships/image" Target="../media/image48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slide" Target="slide89.xml"/><Relationship Id="rId4" Type="http://schemas.openxmlformats.org/officeDocument/2006/relationships/image" Target="../media/image35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slide" Target="slide91.xml"/><Relationship Id="rId4" Type="http://schemas.openxmlformats.org/officeDocument/2006/relationships/image" Target="../media/image3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slide" Target="slide11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95.xml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slide" Target="slide11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slide" Target="slide63.xml"/><Relationship Id="rId4" Type="http://schemas.openxmlformats.org/officeDocument/2006/relationships/image" Target="../media/image7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slide" Target="slide95.xml"/><Relationship Id="rId4" Type="http://schemas.openxmlformats.org/officeDocument/2006/relationships/image" Target="../media/image7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1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2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slide" Target="slide1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3.png"/><Relationship Id="rId4" Type="http://schemas.openxmlformats.org/officeDocument/2006/relationships/slide" Target="slide12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slide" Target="slide12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slide" Target="slide12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4.png"/><Relationship Id="rId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0.png"/><Relationship Id="rId14" Type="http://schemas.openxmlformats.org/officeDocument/2006/relationships/image" Target="../media/image5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60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41.xml"/><Relationship Id="rId7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42.xml"/><Relationship Id="rId4" Type="http://schemas.openxmlformats.org/officeDocument/2006/relationships/image" Target="../media/image9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" Target="slide16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slide" Target="slide159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45.xml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43.xm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slide" Target="slide17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7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8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50.xml"/><Relationship Id="rId7" Type="http://schemas.openxmlformats.org/officeDocument/2006/relationships/slide" Target="slide4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5" Type="http://schemas.openxmlformats.org/officeDocument/2006/relationships/slide" Target="slide49.xml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slide" Target="slide19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slide" Target="slide18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8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slide" Target="slide18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m.edu.tw/~sfchang/index.htm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hyperlink" Target="http://www.chiuko.com.tw/author.php?au=detail&amp;authorID=399" TargetMode="External"/><Relationship Id="rId4" Type="http://schemas.openxmlformats.org/officeDocument/2006/relationships/hyperlink" Target="http://www.wusanlien.org.tw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1.&#36259;&#30475;&#20316;&#23478;&#9472;&#24373;&#26313;&#39080;&#65306;&#25654;&#25937;&#22283;&#25991;&#30340;&#25512;&#25163;.wmv" TargetMode="External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3.&#36259;&#30475;&#20316;&#23478;&#9472;&#24373;&#26313;&#39080;&#65306;&#29983;&#21629;&#25945;&#32946;&#33287;&#20448;&#32681;&#31934;&#31070;.wmv" TargetMode="External"/><Relationship Id="rId4" Type="http://schemas.openxmlformats.org/officeDocument/2006/relationships/hyperlink" Target="2.&#36259;&#30475;&#20316;&#23478;&#9472;&#24373;&#26313;&#39080;&#65306;&#29983;&#27963;&#35320;&#30332;&#33287;&#12296;&#32102;&#25105;&#19968;&#20491;&#35299;&#37323;&#12297;.wmv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16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slide" Target="slide8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6.xml"/><Relationship Id="rId7" Type="http://schemas.openxmlformats.org/officeDocument/2006/relationships/slide" Target="slide5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image" Target="../media/image7.png"/><Relationship Id="rId9" Type="http://schemas.openxmlformats.org/officeDocument/2006/relationships/slide" Target="slide6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5.xml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slide" Target="slide65.xml"/><Relationship Id="rId9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12" Type="http://schemas.openxmlformats.org/officeDocument/2006/relationships/slide" Target="slide53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8.xml"/><Relationship Id="rId11" Type="http://schemas.openxmlformats.org/officeDocument/2006/relationships/image" Target="../media/image27.pn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slide" Target="slide56.xml"/><Relationship Id="rId9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slide" Target="slide6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7.xml"/><Relationship Id="rId5" Type="http://schemas.openxmlformats.org/officeDocument/2006/relationships/image" Target="../media/image20.png"/><Relationship Id="rId4" Type="http://schemas.openxmlformats.org/officeDocument/2006/relationships/slide" Target="slide67.xml"/><Relationship Id="rId9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9.png"/><Relationship Id="rId10" Type="http://schemas.openxmlformats.org/officeDocument/2006/relationships/image" Target="../media/image27.png"/><Relationship Id="rId4" Type="http://schemas.openxmlformats.org/officeDocument/2006/relationships/slide" Target="slide79.xml"/><Relationship Id="rId9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12" Type="http://schemas.openxmlformats.org/officeDocument/2006/relationships/image" Target="../media/image34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0.xml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slide" Target="slide75.xml"/><Relationship Id="rId9" Type="http://schemas.openxmlformats.org/officeDocument/2006/relationships/slide" Target="slide5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0.xml"/><Relationship Id="rId5" Type="http://schemas.openxmlformats.org/officeDocument/2006/relationships/image" Target="../media/image20.png"/><Relationship Id="rId4" Type="http://schemas.openxmlformats.org/officeDocument/2006/relationships/slide" Target="slide6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3" Type="http://schemas.openxmlformats.org/officeDocument/2006/relationships/slide" Target="slide7.xml"/><Relationship Id="rId7" Type="http://schemas.openxmlformats.org/officeDocument/2006/relationships/slide" Target="slide118.xml"/><Relationship Id="rId12" Type="http://schemas.openxmlformats.org/officeDocument/2006/relationships/slide" Target="slide18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115.xml"/><Relationship Id="rId11" Type="http://schemas.openxmlformats.org/officeDocument/2006/relationships/slide" Target="slide175.xml"/><Relationship Id="rId5" Type="http://schemas.openxmlformats.org/officeDocument/2006/relationships/slide" Target="slide52.xml"/><Relationship Id="rId10" Type="http://schemas.openxmlformats.org/officeDocument/2006/relationships/slide" Target="slide164.xml"/><Relationship Id="rId4" Type="http://schemas.openxmlformats.org/officeDocument/2006/relationships/slide" Target="slide15.xml"/><Relationship Id="rId9" Type="http://schemas.openxmlformats.org/officeDocument/2006/relationships/slide" Target="slide130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slide" Target="slide53.xml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1.xml"/><Relationship Id="rId11" Type="http://schemas.openxmlformats.org/officeDocument/2006/relationships/slide" Target="slide84.xml"/><Relationship Id="rId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image" Target="../media/image35.png"/><Relationship Id="rId9" Type="http://schemas.openxmlformats.org/officeDocument/2006/relationships/image" Target="../media/image22.png"/><Relationship Id="rId14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slide" Target="slide82.xml"/><Relationship Id="rId12" Type="http://schemas.openxmlformats.org/officeDocument/2006/relationships/slide" Target="slide62.xml"/><Relationship Id="rId17" Type="http://schemas.openxmlformats.org/officeDocument/2006/relationships/image" Target="../media/image38.png"/><Relationship Id="rId2" Type="http://schemas.openxmlformats.org/officeDocument/2006/relationships/slide" Target="slide70.xml"/><Relationship Id="rId16" Type="http://schemas.openxmlformats.org/officeDocument/2006/relationships/slide" Target="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2.png"/><Relationship Id="rId4" Type="http://schemas.openxmlformats.org/officeDocument/2006/relationships/slide" Target="slide71.xml"/><Relationship Id="rId9" Type="http://schemas.openxmlformats.org/officeDocument/2006/relationships/image" Target="../media/image31.png"/><Relationship Id="rId14" Type="http://schemas.openxmlformats.org/officeDocument/2006/relationships/slide" Target="slide5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slide" Target="slide83.xml"/><Relationship Id="rId12" Type="http://schemas.openxmlformats.org/officeDocument/2006/relationships/slide" Target="slide63.xml"/><Relationship Id="rId2" Type="http://schemas.openxmlformats.org/officeDocument/2006/relationships/slide" Target="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image" Target="../media/image38.png"/><Relationship Id="rId10" Type="http://schemas.openxmlformats.org/officeDocument/2006/relationships/image" Target="../media/image13.png"/><Relationship Id="rId4" Type="http://schemas.openxmlformats.org/officeDocument/2006/relationships/slide" Target="slide73.xml"/><Relationship Id="rId9" Type="http://schemas.openxmlformats.org/officeDocument/2006/relationships/image" Target="../media/image41.png"/><Relationship Id="rId14" Type="http://schemas.openxmlformats.org/officeDocument/2006/relationships/slide" Target="slide8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87.xml"/><Relationship Id="rId7" Type="http://schemas.openxmlformats.org/officeDocument/2006/relationships/image" Target="../media/image22.png"/><Relationship Id="rId12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slide" Target="slide116.xml"/><Relationship Id="rId5" Type="http://schemas.openxmlformats.org/officeDocument/2006/relationships/slide" Target="slide53.xml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slide" Target="slide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54.xml"/><Relationship Id="rId4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54.xml"/><Relationship Id="rId4" Type="http://schemas.openxmlformats.org/officeDocument/2006/relationships/image" Target="../media/image4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56.xml"/><Relationship Id="rId4" Type="http://schemas.openxmlformats.org/officeDocument/2006/relationships/image" Target="../media/image4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56.xml"/><Relationship Id="rId4" Type="http://schemas.openxmlformats.org/officeDocument/2006/relationships/image" Target="../media/image4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59.xml"/><Relationship Id="rId4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59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61.xml"/><Relationship Id="rId4" Type="http://schemas.openxmlformats.org/officeDocument/2006/relationships/image" Target="../media/image4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61.xml"/><Relationship Id="rId4" Type="http://schemas.openxmlformats.org/officeDocument/2006/relationships/image" Target="../media/image4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62.xml"/><Relationship Id="rId4" Type="http://schemas.openxmlformats.org/officeDocument/2006/relationships/image" Target="../media/image4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62.xml"/><Relationship Id="rId4" Type="http://schemas.openxmlformats.org/officeDocument/2006/relationships/image" Target="../media/image4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55.xml"/><Relationship Id="rId4" Type="http://schemas.openxmlformats.org/officeDocument/2006/relationships/image" Target="../media/image4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76.xml"/><Relationship Id="rId4" Type="http://schemas.openxmlformats.org/officeDocument/2006/relationships/image" Target="../media/image4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58.xml"/><Relationship Id="rId4" Type="http://schemas.openxmlformats.org/officeDocument/2006/relationships/image" Target="../media/image4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54.xml"/><Relationship Id="rId4" Type="http://schemas.openxmlformats.org/officeDocument/2006/relationships/image" Target="../media/image4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55.xml"/><Relationship Id="rId4" Type="http://schemas.openxmlformats.org/officeDocument/2006/relationships/image" Target="../media/image48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57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1.xml"/><Relationship Id="rId7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58.xml"/><Relationship Id="rId4" Type="http://schemas.openxmlformats.org/officeDocument/2006/relationships/image" Target="../media/image48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60.xml"/><Relationship Id="rId4" Type="http://schemas.openxmlformats.org/officeDocument/2006/relationships/image" Target="../media/image4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61.xml"/><Relationship Id="rId4" Type="http://schemas.openxmlformats.org/officeDocument/2006/relationships/image" Target="../media/image48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62.xml"/><Relationship Id="rId4" Type="http://schemas.openxmlformats.org/officeDocument/2006/relationships/image" Target="../media/image4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slide" Target="slide60.xml"/><Relationship Id="rId4" Type="http://schemas.openxmlformats.org/officeDocument/2006/relationships/image" Target="../media/image3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45.png"/><Relationship Id="rId4" Type="http://schemas.openxmlformats.org/officeDocument/2006/relationships/slide" Target="slide6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45.png"/><Relationship Id="rId4" Type="http://schemas.openxmlformats.org/officeDocument/2006/relationships/slide" Target="slide6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openxmlformats.org/officeDocument/2006/relationships/slide" Target="slide6.xml"/><Relationship Id="rId7" Type="http://schemas.openxmlformats.org/officeDocument/2006/relationships/slide" Target="slide9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9.xml"/><Relationship Id="rId5" Type="http://schemas.openxmlformats.org/officeDocument/2006/relationships/slide" Target="slide88.xml"/><Relationship Id="rId10" Type="http://schemas.openxmlformats.org/officeDocument/2006/relationships/slide" Target="slide95.xml"/><Relationship Id="rId4" Type="http://schemas.openxmlformats.org/officeDocument/2006/relationships/image" Target="../media/image7.png"/><Relationship Id="rId9" Type="http://schemas.openxmlformats.org/officeDocument/2006/relationships/slide" Target="slide93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96.xml"/><Relationship Id="rId7" Type="http://schemas.openxmlformats.org/officeDocument/2006/relationships/slide" Target="slide8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slide" Target="slide87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90.xml"/><Relationship Id="rId13" Type="http://schemas.openxmlformats.org/officeDocument/2006/relationships/image" Target="../media/image38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slide" Target="slide111.xml"/><Relationship Id="rId2" Type="http://schemas.openxmlformats.org/officeDocument/2006/relationships/slide" Target="slide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28.png"/><Relationship Id="rId5" Type="http://schemas.openxmlformats.org/officeDocument/2006/relationships/image" Target="../media/image51.png"/><Relationship Id="rId10" Type="http://schemas.openxmlformats.org/officeDocument/2006/relationships/slide" Target="slide87.xml"/><Relationship Id="rId4" Type="http://schemas.openxmlformats.org/officeDocument/2006/relationships/slide" Target="slide107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4.xml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slide" Target="slide87.xml"/><Relationship Id="rId3" Type="http://schemas.openxmlformats.org/officeDocument/2006/relationships/image" Target="../media/image19.png"/><Relationship Id="rId7" Type="http://schemas.openxmlformats.org/officeDocument/2006/relationships/image" Target="../media/image53.png"/><Relationship Id="rId12" Type="http://schemas.openxmlformats.org/officeDocument/2006/relationships/image" Target="../media/image5.png"/><Relationship Id="rId2" Type="http://schemas.openxmlformats.org/officeDocument/2006/relationships/slide" Target="slide9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8.xml"/><Relationship Id="rId11" Type="http://schemas.openxmlformats.org/officeDocument/2006/relationships/slide" Target="slide91.xml"/><Relationship Id="rId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image" Target="../media/image35.png"/><Relationship Id="rId9" Type="http://schemas.openxmlformats.org/officeDocument/2006/relationships/image" Target="../media/image22.png"/><Relationship Id="rId14" Type="http://schemas.openxmlformats.org/officeDocument/2006/relationships/image" Target="../media/image28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55.png"/><Relationship Id="rId12" Type="http://schemas.openxmlformats.org/officeDocument/2006/relationships/slide" Target="slide92.xml"/><Relationship Id="rId2" Type="http://schemas.openxmlformats.org/officeDocument/2006/relationships/slide" Target="slide9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9.xml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5" Type="http://schemas.openxmlformats.org/officeDocument/2006/relationships/image" Target="../media/image38.png"/><Relationship Id="rId10" Type="http://schemas.openxmlformats.org/officeDocument/2006/relationships/image" Target="../media/image15.png"/><Relationship Id="rId4" Type="http://schemas.openxmlformats.org/officeDocument/2006/relationships/slide" Target="slide100.xml"/><Relationship Id="rId9" Type="http://schemas.openxmlformats.org/officeDocument/2006/relationships/image" Target="../media/image22.png"/><Relationship Id="rId14" Type="http://schemas.openxmlformats.org/officeDocument/2006/relationships/slide" Target="slide1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7.xml"/><Relationship Id="rId5" Type="http://schemas.openxmlformats.org/officeDocument/2006/relationships/image" Target="../media/image5.png"/><Relationship Id="rId4" Type="http://schemas.openxmlformats.org/officeDocument/2006/relationships/slide" Target="slide9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slide" Target="slide94.xml"/><Relationship Id="rId2" Type="http://schemas.openxmlformats.org/officeDocument/2006/relationships/slide" Target="slide10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slide" Target="slide10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" Target="slide110.xml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7.xml"/><Relationship Id="rId5" Type="http://schemas.openxmlformats.org/officeDocument/2006/relationships/image" Target="../media/image5.png"/><Relationship Id="rId4" Type="http://schemas.openxmlformats.org/officeDocument/2006/relationships/slide" Target="slide95.xml"/><Relationship Id="rId9" Type="http://schemas.openxmlformats.org/officeDocument/2006/relationships/image" Target="../media/image57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6.xml"/><Relationship Id="rId1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slide" Target="slide104.xml"/><Relationship Id="rId12" Type="http://schemas.openxmlformats.org/officeDocument/2006/relationships/image" Target="../media/image28.png"/><Relationship Id="rId17" Type="http://schemas.openxmlformats.org/officeDocument/2006/relationships/slide" Target="slide117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slide" Target="slide87.xml"/><Relationship Id="rId5" Type="http://schemas.openxmlformats.org/officeDocument/2006/relationships/slide" Target="slide103.xml"/><Relationship Id="rId15" Type="http://schemas.openxmlformats.org/officeDocument/2006/relationships/slide" Target="slide113.xml"/><Relationship Id="rId10" Type="http://schemas.openxmlformats.org/officeDocument/2006/relationships/image" Target="../media/image23.png"/><Relationship Id="rId4" Type="http://schemas.openxmlformats.org/officeDocument/2006/relationships/image" Target="../media/image27.png"/><Relationship Id="rId9" Type="http://schemas.openxmlformats.org/officeDocument/2006/relationships/slide" Target="slide105.xml"/><Relationship Id="rId14" Type="http://schemas.openxmlformats.org/officeDocument/2006/relationships/image" Target="../media/image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88.xml"/><Relationship Id="rId4" Type="http://schemas.openxmlformats.org/officeDocument/2006/relationships/image" Target="../media/image4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89.xml"/><Relationship Id="rId4" Type="http://schemas.openxmlformats.org/officeDocument/2006/relationships/image" Target="../media/image4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90.xml"/><Relationship Id="rId4" Type="http://schemas.openxmlformats.org/officeDocument/2006/relationships/image" Target="../media/image4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91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755650" y="4551363"/>
            <a:ext cx="77041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5800" u="none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第二課</a:t>
            </a:r>
            <a:r>
              <a:rPr lang="zh-TW" altLang="en-US" sz="5800" u="none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br>
              <a:rPr lang="zh-TW" altLang="en-US" sz="5800" u="none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800" u="none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詠物篇</a:t>
            </a:r>
            <a:r>
              <a:rPr lang="zh-TW" altLang="en-US" sz="4400" u="none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3000" b="0" u="none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4716463" y="5445125"/>
            <a:ext cx="22955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>
              <a:buFontTx/>
              <a:buNone/>
            </a:pPr>
            <a:r>
              <a:rPr lang="zh-TW" altLang="en-US" sz="4400" u="none">
                <a:latin typeface="標楷體" pitchFamily="65" charset="-120"/>
                <a:ea typeface="標楷體" pitchFamily="65" charset="-120"/>
              </a:rPr>
              <a:t>張曉風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直排文字版面配置區 4"/>
          <p:cNvSpPr>
            <a:spLocks/>
          </p:cNvSpPr>
          <p:nvPr/>
        </p:nvSpPr>
        <p:spPr bwMode="auto">
          <a:xfrm>
            <a:off x="457200" y="836613"/>
            <a:ext cx="84359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 u="none">
                <a:ea typeface="標楷體" pitchFamily="65" charset="-120"/>
              </a:rPr>
              <a:t>張曉風精選集</a:t>
            </a:r>
            <a:r>
              <a:rPr lang="zh-TW" altLang="en-US" b="0" u="none">
                <a:ea typeface="標楷體" pitchFamily="65" charset="-120"/>
              </a:rPr>
              <a:t>：本書由陳義芝主編，精選張曉風由七○年代至新世紀初的散文，從</a:t>
            </a:r>
            <a:r>
              <a:rPr lang="en-US" altLang="zh-TW" b="0" u="none">
                <a:ea typeface="標楷體" pitchFamily="65" charset="-120"/>
              </a:rPr>
              <a:t>〈</a:t>
            </a:r>
            <a:r>
              <a:rPr lang="zh-TW" altLang="en-US" b="0" u="none">
                <a:ea typeface="標楷體" pitchFamily="65" charset="-120"/>
              </a:rPr>
              <a:t>步下紅毯之後</a:t>
            </a:r>
            <a:r>
              <a:rPr lang="en-US" altLang="zh-TW" b="0" u="none">
                <a:ea typeface="標楷體" pitchFamily="65" charset="-120"/>
              </a:rPr>
              <a:t>〉</a:t>
            </a:r>
            <a:r>
              <a:rPr lang="zh-TW" altLang="en-US" b="0" u="none">
                <a:ea typeface="標楷體" pitchFamily="65" charset="-120"/>
              </a:rPr>
              <a:t>、</a:t>
            </a:r>
            <a:r>
              <a:rPr lang="en-US" altLang="zh-TW" b="0" u="none">
                <a:ea typeface="標楷體" pitchFamily="65" charset="-120"/>
              </a:rPr>
              <a:t>〈</a:t>
            </a:r>
            <a:r>
              <a:rPr lang="zh-TW" altLang="en-US" b="0" u="none">
                <a:ea typeface="標楷體" pitchFamily="65" charset="-120"/>
              </a:rPr>
              <a:t>許士林的獨白</a:t>
            </a:r>
            <a:r>
              <a:rPr lang="en-US" altLang="zh-TW" b="0" u="none">
                <a:ea typeface="標楷體" pitchFamily="65" charset="-120"/>
              </a:rPr>
              <a:t>〉</a:t>
            </a:r>
            <a:r>
              <a:rPr lang="zh-TW" altLang="en-US" b="0" u="none">
                <a:ea typeface="標楷體" pitchFamily="65" charset="-120"/>
              </a:rPr>
              <a:t>、</a:t>
            </a:r>
            <a:r>
              <a:rPr lang="en-US" altLang="zh-TW" b="0" u="none">
                <a:ea typeface="標楷體" pitchFamily="65" charset="-120"/>
              </a:rPr>
              <a:t>〈</a:t>
            </a:r>
            <a:r>
              <a:rPr lang="zh-TW" altLang="en-US" b="0" u="none">
                <a:ea typeface="標楷體" pitchFamily="65" charset="-120"/>
              </a:rPr>
              <a:t>釀酒的理由</a:t>
            </a:r>
            <a:r>
              <a:rPr lang="en-US" altLang="zh-TW" b="0" u="none">
                <a:ea typeface="標楷體" pitchFamily="65" charset="-120"/>
              </a:rPr>
              <a:t>〉</a:t>
            </a:r>
            <a:r>
              <a:rPr lang="zh-TW" altLang="en-US" b="0" u="none">
                <a:ea typeface="標楷體" pitchFamily="65" charset="-120"/>
              </a:rPr>
              <a:t>到</a:t>
            </a:r>
            <a:r>
              <a:rPr lang="en-US" altLang="zh-TW" b="0" u="none">
                <a:ea typeface="標楷體" pitchFamily="65" charset="-120"/>
              </a:rPr>
              <a:t>〈</a:t>
            </a:r>
            <a:r>
              <a:rPr lang="zh-TW" altLang="en-US" b="0" u="none">
                <a:ea typeface="標楷體" pitchFamily="65" charset="-120"/>
              </a:rPr>
              <a:t>玉想</a:t>
            </a:r>
            <a:r>
              <a:rPr lang="en-US" altLang="zh-TW" b="0" u="none">
                <a:ea typeface="標楷體" pitchFamily="65" charset="-120"/>
              </a:rPr>
              <a:t>〉</a:t>
            </a:r>
            <a:r>
              <a:rPr lang="zh-TW" altLang="en-US" b="0" u="none">
                <a:ea typeface="標楷體" pitchFamily="65" charset="-120"/>
              </a:rPr>
              <a:t>、</a:t>
            </a:r>
            <a:r>
              <a:rPr lang="en-US" altLang="zh-TW" b="0" u="none">
                <a:ea typeface="標楷體" pitchFamily="65" charset="-120"/>
              </a:rPr>
              <a:t>〈</a:t>
            </a:r>
            <a:r>
              <a:rPr lang="zh-TW" altLang="en-US" b="0" u="none">
                <a:ea typeface="標楷體" pitchFamily="65" charset="-120"/>
              </a:rPr>
              <a:t>我知道你是誰</a:t>
            </a:r>
            <a:r>
              <a:rPr lang="en-US" altLang="zh-TW" b="0" u="none">
                <a:ea typeface="標楷體" pitchFamily="65" charset="-120"/>
              </a:rPr>
              <a:t>〉</a:t>
            </a:r>
            <a:r>
              <a:rPr lang="zh-TW" altLang="en-US" b="0" u="none">
                <a:ea typeface="標楷體" pitchFamily="65" charset="-120"/>
              </a:rPr>
              <a:t>等等，內容包含對生命的體悟，對人物的懷想，有早期精美典麗的風味，也有後期簡勁沉鍊的面貌，呈現作者散文創作發展的軌跡，亦見證張曉風寫作形式與內容的豐富多元。</a:t>
            </a:r>
          </a:p>
        </p:txBody>
      </p:sp>
      <p:pic>
        <p:nvPicPr>
          <p:cNvPr id="11268" name="Picture 9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ea typeface="標楷體" pitchFamily="65" charset="-120"/>
              </a:rPr>
              <a:t>第四段</a:t>
            </a:r>
            <a:endParaRPr lang="en-US" altLang="zh-TW" sz="4400" u="none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03428" name="Rectangle 3"/>
          <p:cNvSpPr>
            <a:spLocks/>
          </p:cNvSpPr>
          <p:nvPr/>
        </p:nvSpPr>
        <p:spPr bwMode="auto">
          <a:xfrm>
            <a:off x="71438" y="731838"/>
            <a:ext cx="896461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b="0" u="none">
                <a:ea typeface="標楷體" pitchFamily="65" charset="-120"/>
              </a:rPr>
              <a:t>文末的「火焰」不僅呼應前一段「火烈烈」的形容，也傳神摹寫木棉花的花形及色彩。</a:t>
            </a:r>
            <a:endParaRPr lang="en-US" altLang="zh-TW" b="0" u="none">
              <a:ea typeface="標楷體" pitchFamily="65" charset="-120"/>
            </a:endParaRPr>
          </a:p>
        </p:txBody>
      </p:sp>
      <p:pic>
        <p:nvPicPr>
          <p:cNvPr id="103429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765175"/>
            <a:ext cx="8964613" cy="4137025"/>
          </a:xfrm>
        </p:spPr>
        <p:txBody>
          <a:bodyPr/>
          <a:lstStyle/>
          <a:p>
            <a:r>
              <a:rPr lang="zh-TW" altLang="zh-TW" smtClean="0">
                <a:ea typeface="標楷體" pitchFamily="65" charset="-120"/>
              </a:rPr>
              <a:t>寫木棉樹因為極高而有英雄樹的別名。</a:t>
            </a:r>
          </a:p>
        </p:txBody>
      </p:sp>
      <p:pic>
        <p:nvPicPr>
          <p:cNvPr id="10445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ea typeface="標楷體" pitchFamily="65" charset="-120"/>
              </a:rPr>
              <a:t>第五段</a:t>
            </a:r>
            <a:endParaRPr lang="en-US" altLang="zh-TW" sz="4400" u="none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ea typeface="標楷體" pitchFamily="65" charset="-120"/>
              </a:rPr>
              <a:t>第五段</a:t>
            </a:r>
            <a:endParaRPr lang="en-US" altLang="zh-TW" sz="4400" u="none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05476" name="Rectangle 3"/>
          <p:cNvSpPr>
            <a:spLocks/>
          </p:cNvSpPr>
          <p:nvPr/>
        </p:nvSpPr>
        <p:spPr bwMode="auto">
          <a:xfrm>
            <a:off x="71438" y="731838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b="0" u="none">
                <a:ea typeface="標楷體" pitchFamily="65" charset="-120"/>
              </a:rPr>
              <a:t>以棉絮飄落如雲墜地，凸顯木棉樹高大挺拔的特色。</a:t>
            </a:r>
          </a:p>
          <a:p>
            <a:pPr>
              <a:lnSpc>
                <a:spcPct val="120000"/>
              </a:lnSpc>
            </a:pPr>
            <a:endParaRPr lang="zh-TW" altLang="zh-TW" b="0" u="none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b="0" u="none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endParaRPr lang="en-US" altLang="zh-TW" b="0" u="none">
              <a:ea typeface="標楷體" pitchFamily="65" charset="-120"/>
            </a:endParaRPr>
          </a:p>
        </p:txBody>
      </p:sp>
      <p:pic>
        <p:nvPicPr>
          <p:cNvPr id="105477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765175"/>
            <a:ext cx="8964613" cy="4137025"/>
          </a:xfrm>
        </p:spPr>
        <p:txBody>
          <a:bodyPr/>
          <a:lstStyle/>
          <a:p>
            <a:r>
              <a:rPr lang="zh-TW" altLang="zh-TW" smtClean="0">
                <a:ea typeface="標楷體" pitchFamily="65" charset="-120"/>
              </a:rPr>
              <a:t>以「焦灼」總結木棉樹的奇異之美。</a:t>
            </a: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</p:txBody>
      </p:sp>
      <p:pic>
        <p:nvPicPr>
          <p:cNvPr id="10650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ea typeface="標楷體" pitchFamily="65" charset="-120"/>
              </a:rPr>
              <a:t>第六段</a:t>
            </a:r>
            <a:endParaRPr lang="en-US" altLang="zh-TW" sz="4400" u="none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ea typeface="標楷體" pitchFamily="65" charset="-120"/>
              </a:rPr>
              <a:t>第六段</a:t>
            </a:r>
            <a:endParaRPr lang="en-US" altLang="zh-TW" sz="4400" u="none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07524" name="Rectangle 3"/>
          <p:cNvSpPr>
            <a:spLocks/>
          </p:cNvSpPr>
          <p:nvPr/>
        </p:nvSpPr>
        <p:spPr bwMode="auto">
          <a:xfrm>
            <a:off x="71438" y="731838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b="0" u="none">
                <a:ea typeface="標楷體" pitchFamily="65" charset="-120"/>
              </a:rPr>
              <a:t>以「平凡」對襯「奇異」，以「安心」對襯「焦灼」，凸顯木棉樹之「奇」。</a:t>
            </a:r>
            <a:endParaRPr lang="en-US" altLang="zh-TW" b="0" u="none">
              <a:ea typeface="標楷體" pitchFamily="65" charset="-120"/>
            </a:endParaRPr>
          </a:p>
        </p:txBody>
      </p:sp>
      <p:pic>
        <p:nvPicPr>
          <p:cNvPr id="107525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作者從哪些方面分述木棉樹奇異的美？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graphicFrame>
        <p:nvGraphicFramePr>
          <p:cNvPr id="108562" name="Group 18"/>
          <p:cNvGraphicFramePr>
            <a:graphicFrameLocks noGrp="1"/>
          </p:cNvGraphicFramePr>
          <p:nvPr/>
        </p:nvGraphicFramePr>
        <p:xfrm>
          <a:off x="323850" y="2009775"/>
          <a:ext cx="8496300" cy="3938588"/>
        </p:xfrm>
        <a:graphic>
          <a:graphicData uri="http://schemas.openxmlformats.org/drawingml/2006/table">
            <a:tbl>
              <a:tblPr/>
              <a:tblGrid>
                <a:gridCol w="1338263"/>
                <a:gridCol w="7158037"/>
              </a:tblGrid>
              <a:tr h="14571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木棉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361950" indent="-36195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1179513" indent="-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739900" indent="-3810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2262188" indent="-3429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784475" indent="-3429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32416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36988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41560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46132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61950" marR="0" lvl="0" indent="-361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雪白柔軟的木棉，並且以一種不可思議的優美風度，緩緩地自枝頭飄落</a:t>
                      </a:r>
                    </a:p>
                    <a:p>
                      <a:pPr marL="361950" marR="0" lvl="0" indent="-361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竟覺得每團木棉都是晴空上折翼的雲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14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花朵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361950" indent="-36195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1179513" indent="-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739900" indent="-3810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2262188" indent="-3429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784475" indent="-3429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32416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36988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41560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46132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61950" marR="0" lvl="0" indent="-361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大得駭人</a:t>
                      </a:r>
                    </a:p>
                    <a:p>
                      <a:pPr marL="361950" marR="0" lvl="0" indent="-361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開的時候連一片葉子的襯托都不要</a:t>
                      </a:r>
                    </a:p>
                    <a:p>
                      <a:pPr marL="361950" marR="0" lvl="0" indent="-361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火烈烈地，有一種不講理的架勢，卻很美</a:t>
                      </a:r>
                    </a:p>
                    <a:p>
                      <a:pPr marL="361950" marR="0" lvl="0" indent="-361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木棉花幾乎就像是從乾裂的傷口裡吐出來的火焰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8559" name="Picture 6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8223" name="Group 31"/>
          <p:cNvGraphicFramePr>
            <a:graphicFrameLocks noGrp="1"/>
          </p:cNvGraphicFramePr>
          <p:nvPr/>
        </p:nvGraphicFramePr>
        <p:xfrm>
          <a:off x="395288" y="981075"/>
          <a:ext cx="8496300" cy="2038350"/>
        </p:xfrm>
        <a:graphic>
          <a:graphicData uri="http://schemas.openxmlformats.org/drawingml/2006/table">
            <a:tbl>
              <a:tblPr/>
              <a:tblGrid>
                <a:gridCol w="1338262"/>
                <a:gridCol w="7158038"/>
              </a:tblGrid>
              <a:tr h="10080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樹枝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根根都麻皴著，像一隻曲張的手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枝幹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總覺得那是全世界最高的一種樹了，廣東人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叫它英雄樹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矩形 1"/>
          <p:cNvSpPr>
            <a:spLocks noChangeArrowheads="1"/>
          </p:cNvSpPr>
          <p:nvPr/>
        </p:nvSpPr>
        <p:spPr bwMode="auto">
          <a:xfrm>
            <a:off x="250825" y="981075"/>
            <a:ext cx="87852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15.木棉樹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：落葉喬木，花於初春開放，枝條成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輪狀向四周平伸開展，花朵為橙紅色系。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16.皴　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：原指皮膚皺縮乾裂，此形容木棉樹的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枝幹粗糙乾裂。</a:t>
            </a:r>
          </a:p>
        </p:txBody>
      </p:sp>
      <p:pic>
        <p:nvPicPr>
          <p:cNvPr id="110596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Text Box 6"/>
          <p:cNvSpPr txBox="1">
            <a:spLocks noChangeArrowheads="1"/>
          </p:cNvSpPr>
          <p:nvPr/>
        </p:nvSpPr>
        <p:spPr bwMode="auto">
          <a:xfrm>
            <a:off x="1403350" y="2276475"/>
            <a:ext cx="3667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u="none">
                <a:ea typeface="標楷體" pitchFamily="65" charset="-120"/>
              </a:rPr>
              <a:t>ㄘㄨㄣ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矩形 1"/>
          <p:cNvSpPr>
            <a:spLocks noChangeArrowheads="1"/>
          </p:cNvSpPr>
          <p:nvPr/>
        </p:nvSpPr>
        <p:spPr bwMode="auto">
          <a:xfrm>
            <a:off x="250825" y="981075"/>
            <a:ext cx="87852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17.駭　人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：驚人。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18.紅麯　酒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：以紅麯菌釀 </a:t>
            </a: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製而成的酒。麯，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釀酒用的酒母，是米麥類醣化發酵後的產物。</a:t>
            </a:r>
          </a:p>
        </p:txBody>
      </p:sp>
      <p:pic>
        <p:nvPicPr>
          <p:cNvPr id="111620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621" name="Group 5"/>
          <p:cNvGrpSpPr>
            <a:grpSpLocks/>
          </p:cNvGrpSpPr>
          <p:nvPr/>
        </p:nvGrpSpPr>
        <p:grpSpPr bwMode="auto">
          <a:xfrm>
            <a:off x="1331913" y="1196975"/>
            <a:ext cx="407987" cy="390525"/>
            <a:chOff x="4377" y="2047"/>
            <a:chExt cx="257" cy="246"/>
          </a:xfrm>
        </p:grpSpPr>
        <p:sp>
          <p:nvSpPr>
            <p:cNvPr id="111628" name="文字方塊 1"/>
            <p:cNvSpPr txBox="1">
              <a:spLocks noChangeArrowheads="1"/>
            </p:cNvSpPr>
            <p:nvPr/>
          </p:nvSpPr>
          <p:spPr bwMode="auto">
            <a:xfrm>
              <a:off x="4377" y="2047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ㄏㄞ</a:t>
              </a:r>
            </a:p>
          </p:txBody>
        </p:sp>
        <p:pic>
          <p:nvPicPr>
            <p:cNvPr id="111629" name="Picture 34" descr="D:\City\公事\THE PEOPLE\10202\102-PPT-II修訂\icon2\注音ICON\黑-四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" y="211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622" name="Group 8"/>
          <p:cNvGrpSpPr>
            <a:grpSpLocks/>
          </p:cNvGrpSpPr>
          <p:nvPr/>
        </p:nvGrpSpPr>
        <p:grpSpPr bwMode="auto">
          <a:xfrm>
            <a:off x="1763713" y="1773238"/>
            <a:ext cx="431800" cy="649287"/>
            <a:chOff x="3379" y="2840"/>
            <a:chExt cx="272" cy="409"/>
          </a:xfrm>
        </p:grpSpPr>
        <p:sp>
          <p:nvSpPr>
            <p:cNvPr id="111626" name="Text Box 9"/>
            <p:cNvSpPr txBox="1">
              <a:spLocks noChangeArrowheads="1"/>
            </p:cNvSpPr>
            <p:nvPr/>
          </p:nvSpPr>
          <p:spPr bwMode="auto">
            <a:xfrm>
              <a:off x="3379" y="2840"/>
              <a:ext cx="23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ㄑㄩ</a:t>
              </a:r>
            </a:p>
          </p:txBody>
        </p:sp>
        <p:pic>
          <p:nvPicPr>
            <p:cNvPr id="111627" name="Picture 10" descr="黑-二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288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623" name="Group 18"/>
          <p:cNvGrpSpPr>
            <a:grpSpLocks/>
          </p:cNvGrpSpPr>
          <p:nvPr/>
        </p:nvGrpSpPr>
        <p:grpSpPr bwMode="auto">
          <a:xfrm>
            <a:off x="5003800" y="1628775"/>
            <a:ext cx="414338" cy="639763"/>
            <a:chOff x="1440" y="1872"/>
            <a:chExt cx="261" cy="403"/>
          </a:xfrm>
        </p:grpSpPr>
        <p:sp>
          <p:nvSpPr>
            <p:cNvPr id="111624" name="Rectangle 14"/>
            <p:cNvSpPr>
              <a:spLocks noChangeArrowheads="1"/>
            </p:cNvSpPr>
            <p:nvPr/>
          </p:nvSpPr>
          <p:spPr bwMode="auto">
            <a:xfrm>
              <a:off x="1440" y="1872"/>
              <a:ext cx="261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200" u="none">
                  <a:ea typeface="標楷體" pitchFamily="65" charset="-120"/>
                </a:rPr>
                <a:t>ㄋ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200" u="none">
                  <a:ea typeface="標楷體" pitchFamily="65" charset="-120"/>
                </a:rPr>
                <a:t>ㄧ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ㄤ</a:t>
              </a:r>
            </a:p>
          </p:txBody>
        </p:sp>
        <p:pic>
          <p:nvPicPr>
            <p:cNvPr id="111625" name="Picture 34" descr="D:\City\公事\THE PEOPLE\10202\102-PPT-II修訂\icon2\注音ICON\黑-四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02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矩形 1"/>
          <p:cNvSpPr>
            <a:spLocks noChangeArrowheads="1"/>
          </p:cNvSpPr>
          <p:nvPr/>
        </p:nvSpPr>
        <p:spPr bwMode="auto">
          <a:xfrm>
            <a:off x="250825" y="981075"/>
            <a:ext cx="87852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19.乾得狠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：形容非常的乾。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20.肱　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：手臂。</a:t>
            </a:r>
          </a:p>
        </p:txBody>
      </p:sp>
      <p:pic>
        <p:nvPicPr>
          <p:cNvPr id="112644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403350" y="1700213"/>
            <a:ext cx="36671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u="none">
                <a:ea typeface="標楷體" pitchFamily="65" charset="-120"/>
              </a:rPr>
              <a:t>ㄍㄨㄥ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直排文字版面配置區 4"/>
          <p:cNvSpPr>
            <a:spLocks/>
          </p:cNvSpPr>
          <p:nvPr/>
        </p:nvSpPr>
        <p:spPr bwMode="auto">
          <a:xfrm>
            <a:off x="179388" y="836613"/>
            <a:ext cx="874871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u="none">
                <a:ea typeface="標楷體" pitchFamily="65" charset="-120"/>
              </a:rPr>
              <a:t>詠物篇</a:t>
            </a:r>
            <a:r>
              <a:rPr lang="zh-TW" altLang="zh-TW" b="0" u="none">
                <a:ea typeface="標楷體" pitchFamily="65" charset="-120"/>
              </a:rPr>
              <a:t>：共有〈柳〉、〈木棉花〉、〈流蘇與詩經〉、〈梔　子花〉、〈花拆〉、〈春之針縷〉六則，其花木各具特色，作者著眼之處亦有不同，但均扣緊歌詠「植物之美」這一主題，可視為連綴體的寫作形式：即各子題片段歸納於整體主題範圍之下，各片段並構成主題線路上的重要環節。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3059113" y="1700213"/>
            <a:ext cx="3667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u="none">
                <a:solidFill>
                  <a:srgbClr val="0099FF"/>
                </a:solidFill>
                <a:ea typeface="標楷體" pitchFamily="65" charset="-120"/>
              </a:rPr>
              <a:t>ㄓ</a:t>
            </a:r>
          </a:p>
        </p:txBody>
      </p:sp>
      <p:pic>
        <p:nvPicPr>
          <p:cNvPr id="12293" name="Picture 10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矩形 1"/>
          <p:cNvSpPr>
            <a:spLocks noChangeArrowheads="1"/>
          </p:cNvSpPr>
          <p:nvPr/>
        </p:nvSpPr>
        <p:spPr bwMode="auto">
          <a:xfrm>
            <a:off x="250825" y="981075"/>
            <a:ext cx="8785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21.</a:t>
            </a:r>
            <a:r>
              <a:rPr lang="zh-TW" altLang="zh-TW" u="none">
                <a:solidFill>
                  <a:srgbClr val="0000FF"/>
                </a:solidFill>
                <a:ea typeface="標楷體" pitchFamily="65" charset="-120"/>
              </a:rPr>
              <a:t>晴空上折翼的雲</a:t>
            </a:r>
            <a:r>
              <a:rPr lang="zh-TW" altLang="zh-TW" b="0" u="none">
                <a:ea typeface="標楷體" pitchFamily="65" charset="-120"/>
              </a:rPr>
              <a:t>：此形容棉絮從極高處飄落</a:t>
            </a:r>
            <a:endParaRPr lang="zh-TW" altLang="en-US" b="0" u="none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0" u="none">
                <a:ea typeface="標楷體" pitchFamily="65" charset="-120"/>
              </a:rPr>
              <a:t>的景象。折翼，翅膀折斷。</a:t>
            </a:r>
            <a:endParaRPr lang="zh-TW" altLang="zh-TW" b="0" u="none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3668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0047" name="Group 111"/>
          <p:cNvGraphicFramePr>
            <a:graphicFrameLocks noGrp="1"/>
          </p:cNvGraphicFramePr>
          <p:nvPr>
            <p:ph/>
          </p:nvPr>
        </p:nvGraphicFramePr>
        <p:xfrm>
          <a:off x="395288" y="765175"/>
          <a:ext cx="8424862" cy="5688013"/>
        </p:xfrm>
        <a:graphic>
          <a:graphicData uri="http://schemas.openxmlformats.org/drawingml/2006/table">
            <a:tbl>
              <a:tblPr/>
              <a:tblGrid>
                <a:gridCol w="725487"/>
                <a:gridCol w="1087438"/>
                <a:gridCol w="3894137"/>
                <a:gridCol w="2717800"/>
              </a:tblGrid>
              <a:tr h="614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725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ㄘ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皮膚皺縮乾裂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凍皴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浚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ㄣ</a:t>
                      </a: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疏通或鑿深水道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疏浚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竣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完畢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竣工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崇高的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崇山峻嶺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逡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ㄑ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往復、循環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逡巡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悛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ㄑ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悔改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怙惡不悛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朘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剝削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日削月朘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4738" name="Picture 105" descr="黑-四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209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39" name="Picture 106" descr="黑-四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1416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40" name="Picture 107" descr="黑-四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8608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41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1045" name="Group 85"/>
          <p:cNvGraphicFramePr>
            <a:graphicFrameLocks noGrp="1"/>
          </p:cNvGraphicFramePr>
          <p:nvPr>
            <p:ph/>
          </p:nvPr>
        </p:nvGraphicFramePr>
        <p:xfrm>
          <a:off x="323850" y="765175"/>
          <a:ext cx="8499475" cy="5367338"/>
        </p:xfrm>
        <a:graphic>
          <a:graphicData uri="http://schemas.openxmlformats.org/drawingml/2006/table">
            <a:tbl>
              <a:tblPr/>
              <a:tblGrid>
                <a:gridCol w="722313"/>
                <a:gridCol w="719137"/>
                <a:gridCol w="2667000"/>
                <a:gridCol w="4391025"/>
              </a:tblGrid>
              <a:tr h="5791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885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肱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ㄍ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ㄥ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手臂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曲肱而枕之、股肱之力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泓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ㄥ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水深而澄澈的樣子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潭水泓澄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紘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ㄥ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古代繫在冠冕下的帽帶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鏤簋朱紘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9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弘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ㄥ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廣大的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弘願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擴大、發揚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弘揚、弘道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5750" name="Picture 86" descr="黑-二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368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51" name="Picture 87" descr="黑-二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163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52" name="Picture 88" descr="黑-二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1562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53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2054" name="Group 70"/>
          <p:cNvGraphicFramePr>
            <a:graphicFrameLocks noGrp="1"/>
          </p:cNvGraphicFramePr>
          <p:nvPr>
            <p:ph/>
          </p:nvPr>
        </p:nvGraphicFramePr>
        <p:xfrm>
          <a:off x="179388" y="1196975"/>
          <a:ext cx="8785225" cy="4321175"/>
        </p:xfrm>
        <a:graphic>
          <a:graphicData uri="http://schemas.openxmlformats.org/drawingml/2006/table">
            <a:tbl>
              <a:tblPr/>
              <a:tblGrid>
                <a:gridCol w="792162"/>
                <a:gridCol w="649288"/>
                <a:gridCol w="4319587"/>
                <a:gridCol w="3024188"/>
              </a:tblGrid>
              <a:tr h="579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36694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灼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ㄛ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被火燒炙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灼傷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顯明的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真知灼見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花朵盛開、色彩鮮明狀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灼灼其華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芍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ㄕ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ㄠ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植物名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芍藥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6767" name="Picture 43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68" name="Picture 50" descr="黑-二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974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69" name="Picture 51" descr="黑-二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972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4118" name="Group 86"/>
          <p:cNvGraphicFramePr>
            <a:graphicFrameLocks noGrp="1"/>
          </p:cNvGraphicFramePr>
          <p:nvPr>
            <p:ph/>
          </p:nvPr>
        </p:nvGraphicFramePr>
        <p:xfrm>
          <a:off x="179388" y="836613"/>
          <a:ext cx="8785225" cy="4678362"/>
        </p:xfrm>
        <a:graphic>
          <a:graphicData uri="http://schemas.openxmlformats.org/drawingml/2006/table">
            <a:tbl>
              <a:tblPr/>
              <a:tblGrid>
                <a:gridCol w="649287"/>
                <a:gridCol w="719138"/>
                <a:gridCol w="3384550"/>
                <a:gridCol w="4032250"/>
              </a:tblGrid>
              <a:tr h="5790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06677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杓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ㄕ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ㄠ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通「勺」，取水、舀東西的器具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杓子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43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ㄅ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ㄠ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北斗七星的柄，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指第五到第七星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斗杓東指（柄指向東方，表示春季來臨）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4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妁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ㄕ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ㄛ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介紹婚事的人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媒妁之言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7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酌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ㄛ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飲酒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淺斟低酌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7794" name="Picture 45" descr="黑-二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9403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95" name="Picture 46" descr="黑-二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96" name="Picture 47" descr="黑-四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767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97" name="圖片 6" descr="下方ICON-關閉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ChangeArrowheads="1"/>
          </p:cNvSpPr>
          <p:nvPr/>
        </p:nvSpPr>
        <p:spPr bwMode="auto">
          <a:xfrm>
            <a:off x="719138" y="1700213"/>
            <a:ext cx="79565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u="none">
                <a:solidFill>
                  <a:srgbClr val="000000"/>
                </a:solidFill>
                <a:ea typeface="標楷體" pitchFamily="65" charset="-120"/>
              </a:rPr>
              <a:t>四、結構表</a:t>
            </a:r>
          </a:p>
        </p:txBody>
      </p:sp>
      <p:sp>
        <p:nvSpPr>
          <p:cNvPr id="118787" name="Text Box 4"/>
          <p:cNvSpPr txBox="1">
            <a:spLocks noChangeArrowheads="1"/>
          </p:cNvSpPr>
          <p:nvPr/>
        </p:nvSpPr>
        <p:spPr bwMode="auto">
          <a:xfrm>
            <a:off x="2627313" y="2924175"/>
            <a:ext cx="403225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400" b="0" u="none">
                <a:ea typeface="標楷體" pitchFamily="65" charset="-120"/>
                <a:hlinkClick r:id="rId3" action="ppaction://hlinksldjump"/>
              </a:rPr>
              <a:t>柳</a:t>
            </a:r>
            <a:endParaRPr lang="zh-TW" altLang="en-US" sz="4400" b="0" u="none">
              <a:ea typeface="標楷體" pitchFamily="65" charset="-12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400" b="0" u="none">
                <a:ea typeface="標楷體" pitchFamily="65" charset="-120"/>
                <a:hlinkClick r:id="rId4" action="ppaction://hlinksldjump"/>
              </a:rPr>
              <a:t>木棉花</a:t>
            </a:r>
            <a:endParaRPr lang="zh-TW" altLang="en-US" sz="4400" b="0" u="none">
              <a:ea typeface="標楷體" pitchFamily="65" charset="-120"/>
            </a:endParaRPr>
          </a:p>
        </p:txBody>
      </p:sp>
      <p:pic>
        <p:nvPicPr>
          <p:cNvPr id="118788" name="Picture 5" descr="下ICON-回主目錄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41"/>
          <p:cNvGrpSpPr>
            <a:grpSpLocks/>
          </p:cNvGrpSpPr>
          <p:nvPr/>
        </p:nvGrpSpPr>
        <p:grpSpPr bwMode="auto">
          <a:xfrm>
            <a:off x="34925" y="692150"/>
            <a:ext cx="9290050" cy="5564188"/>
            <a:chOff x="22" y="346"/>
            <a:chExt cx="5852" cy="3505"/>
          </a:xfrm>
        </p:grpSpPr>
        <p:sp>
          <p:nvSpPr>
            <p:cNvPr id="119813" name="Text Box 6"/>
            <p:cNvSpPr txBox="1">
              <a:spLocks noChangeArrowheads="1"/>
            </p:cNvSpPr>
            <p:nvPr/>
          </p:nvSpPr>
          <p:spPr bwMode="auto">
            <a:xfrm>
              <a:off x="22" y="2375"/>
              <a:ext cx="175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柳</a:t>
              </a:r>
              <a:endParaRPr lang="zh-TW" altLang="en-US" sz="2300" u="none">
                <a:ea typeface="標楷體" pitchFamily="65" charset="-120"/>
              </a:endParaRPr>
            </a:p>
          </p:txBody>
        </p:sp>
        <p:sp>
          <p:nvSpPr>
            <p:cNvPr id="119814" name="Text Box 7"/>
            <p:cNvSpPr txBox="1">
              <a:spLocks noChangeArrowheads="1"/>
            </p:cNvSpPr>
            <p:nvPr/>
          </p:nvSpPr>
          <p:spPr bwMode="auto">
            <a:xfrm>
              <a:off x="431" y="1105"/>
              <a:ext cx="41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特色</a:t>
              </a:r>
              <a:endParaRPr lang="zh-TW" altLang="en-US" sz="2300" u="none">
                <a:ea typeface="標楷體" pitchFamily="65" charset="-120"/>
              </a:endParaRPr>
            </a:p>
          </p:txBody>
        </p:sp>
        <p:sp>
          <p:nvSpPr>
            <p:cNvPr id="119815" name="Text Box 8"/>
            <p:cNvSpPr txBox="1">
              <a:spLocks noChangeArrowheads="1"/>
            </p:cNvSpPr>
            <p:nvPr/>
          </p:nvSpPr>
          <p:spPr bwMode="auto">
            <a:xfrm>
              <a:off x="466" y="2241"/>
              <a:ext cx="4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價值</a:t>
              </a:r>
              <a:endParaRPr lang="zh-TW" altLang="en-US" sz="2300" u="none">
                <a:ea typeface="標楷體" pitchFamily="65" charset="-120"/>
              </a:endParaRPr>
            </a:p>
          </p:txBody>
        </p:sp>
        <p:sp>
          <p:nvSpPr>
            <p:cNvPr id="119816" name="Text Box 9"/>
            <p:cNvSpPr txBox="1">
              <a:spLocks noChangeArrowheads="1"/>
            </p:cNvSpPr>
            <p:nvPr/>
          </p:nvSpPr>
          <p:spPr bwMode="auto">
            <a:xfrm>
              <a:off x="420" y="2700"/>
              <a:ext cx="46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生態</a:t>
              </a:r>
              <a:endParaRPr lang="zh-TW" altLang="en-US" sz="2300" u="none">
                <a:ea typeface="標楷體" pitchFamily="65" charset="-120"/>
              </a:endParaRPr>
            </a:p>
          </p:txBody>
        </p:sp>
        <p:sp>
          <p:nvSpPr>
            <p:cNvPr id="119817" name="Text Box 10"/>
            <p:cNvSpPr txBox="1">
              <a:spLocks noChangeArrowheads="1"/>
            </p:cNvSpPr>
            <p:nvPr/>
          </p:nvSpPr>
          <p:spPr bwMode="auto">
            <a:xfrm>
              <a:off x="431" y="3612"/>
              <a:ext cx="360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顏色─純淨的碧綠</a:t>
              </a:r>
              <a:r>
                <a:rPr lang="zh-TW" altLang="en-US" sz="1800" u="none">
                  <a:ea typeface="標楷體" pitchFamily="65" charset="-120"/>
                </a:rPr>
                <a:t>─</a:t>
              </a: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懷疑柳樹根下有翡翠</a:t>
              </a:r>
            </a:p>
          </p:txBody>
        </p:sp>
        <p:sp>
          <p:nvSpPr>
            <p:cNvPr id="119818" name="Text Box 11"/>
            <p:cNvSpPr txBox="1">
              <a:spLocks noChangeArrowheads="1"/>
            </p:cNvSpPr>
            <p:nvPr/>
          </p:nvSpPr>
          <p:spPr bwMode="auto">
            <a:xfrm>
              <a:off x="2092" y="2758"/>
              <a:ext cx="3782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遠景─茂美如堆煙砌玉的重重簾幕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近景─柳絲縧子伸入水中糾纏雲影和月光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特寫─春柳的柔條上暗藏著無數叫做「青眼」的葉蕾</a:t>
              </a:r>
              <a:endParaRPr lang="zh-TW" altLang="en-US" sz="2300" u="none">
                <a:ea typeface="標楷體" pitchFamily="65" charset="-120"/>
              </a:endParaRPr>
            </a:p>
          </p:txBody>
        </p:sp>
        <p:grpSp>
          <p:nvGrpSpPr>
            <p:cNvPr id="119819" name="Group 12"/>
            <p:cNvGrpSpPr>
              <a:grpSpLocks/>
            </p:cNvGrpSpPr>
            <p:nvPr/>
          </p:nvGrpSpPr>
          <p:grpSpPr bwMode="auto">
            <a:xfrm>
              <a:off x="1927" y="2782"/>
              <a:ext cx="136" cy="479"/>
              <a:chOff x="4479" y="8951"/>
              <a:chExt cx="361" cy="720"/>
            </a:xfrm>
          </p:grpSpPr>
          <p:sp>
            <p:nvSpPr>
              <p:cNvPr id="119846" name="AutoShape 13"/>
              <p:cNvSpPr>
                <a:spLocks/>
              </p:cNvSpPr>
              <p:nvPr/>
            </p:nvSpPr>
            <p:spPr bwMode="auto">
              <a:xfrm>
                <a:off x="4644" y="8951"/>
                <a:ext cx="196" cy="720"/>
              </a:xfrm>
              <a:prstGeom prst="leftBracket">
                <a:avLst>
                  <a:gd name="adj" fmla="val 0"/>
                </a:avLst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 u="none"/>
              </a:p>
            </p:txBody>
          </p:sp>
          <p:sp>
            <p:nvSpPr>
              <p:cNvPr id="119847" name="Line 14"/>
              <p:cNvSpPr>
                <a:spLocks noChangeShapeType="1"/>
              </p:cNvSpPr>
              <p:nvPr/>
            </p:nvSpPr>
            <p:spPr bwMode="auto">
              <a:xfrm>
                <a:off x="4479" y="9311"/>
                <a:ext cx="35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</p:grpSp>
        <p:sp>
          <p:nvSpPr>
            <p:cNvPr id="119820" name="Text Box 29"/>
            <p:cNvSpPr txBox="1">
              <a:spLocks noChangeArrowheads="1"/>
            </p:cNvSpPr>
            <p:nvPr/>
          </p:nvSpPr>
          <p:spPr bwMode="auto">
            <a:xfrm>
              <a:off x="1718" y="1706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柳</a:t>
              </a:r>
              <a:endParaRPr lang="zh-TW" altLang="en-US" sz="2300" u="none">
                <a:ea typeface="標楷體" pitchFamily="65" charset="-120"/>
              </a:endParaRPr>
            </a:p>
          </p:txBody>
        </p:sp>
        <p:sp>
          <p:nvSpPr>
            <p:cNvPr id="119821" name="AutoShape 15"/>
            <p:cNvSpPr>
              <a:spLocks/>
            </p:cNvSpPr>
            <p:nvPr/>
          </p:nvSpPr>
          <p:spPr bwMode="auto">
            <a:xfrm>
              <a:off x="817" y="799"/>
              <a:ext cx="211" cy="817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u="none"/>
            </a:p>
          </p:txBody>
        </p:sp>
        <p:sp>
          <p:nvSpPr>
            <p:cNvPr id="119822" name="Text Box 16"/>
            <p:cNvSpPr txBox="1">
              <a:spLocks noChangeArrowheads="1"/>
            </p:cNvSpPr>
            <p:nvPr/>
          </p:nvSpPr>
          <p:spPr bwMode="auto">
            <a:xfrm>
              <a:off x="1066" y="663"/>
              <a:ext cx="395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形貌</a:t>
              </a:r>
              <a:endParaRPr lang="zh-TW" altLang="en-US" sz="2300" u="none">
                <a:ea typeface="標楷體" pitchFamily="65" charset="-120"/>
              </a:endParaRPr>
            </a:p>
          </p:txBody>
        </p:sp>
        <p:sp>
          <p:nvSpPr>
            <p:cNvPr id="119823" name="Text Box 17"/>
            <p:cNvSpPr txBox="1">
              <a:spLocks noChangeArrowheads="1"/>
            </p:cNvSpPr>
            <p:nvPr/>
          </p:nvSpPr>
          <p:spPr bwMode="auto">
            <a:xfrm>
              <a:off x="1072" y="1513"/>
              <a:ext cx="38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功用</a:t>
              </a:r>
              <a:endParaRPr lang="zh-TW" altLang="en-US" sz="2300" u="none">
                <a:ea typeface="標楷體" pitchFamily="65" charset="-120"/>
              </a:endParaRPr>
            </a:p>
          </p:txBody>
        </p:sp>
        <p:sp>
          <p:nvSpPr>
            <p:cNvPr id="119824" name="Text Box 18"/>
            <p:cNvSpPr txBox="1">
              <a:spLocks noChangeArrowheads="1"/>
            </p:cNvSpPr>
            <p:nvPr/>
          </p:nvSpPr>
          <p:spPr bwMode="auto">
            <a:xfrm>
              <a:off x="1647" y="441"/>
              <a:ext cx="56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別的樹</a:t>
              </a:r>
              <a:endParaRPr lang="zh-TW" altLang="en-US" sz="2300" u="none">
                <a:ea typeface="標楷體" pitchFamily="65" charset="-120"/>
              </a:endParaRPr>
            </a:p>
          </p:txBody>
        </p:sp>
        <p:sp>
          <p:nvSpPr>
            <p:cNvPr id="119825" name="AutoShape 19"/>
            <p:cNvSpPr>
              <a:spLocks/>
            </p:cNvSpPr>
            <p:nvPr/>
          </p:nvSpPr>
          <p:spPr bwMode="auto">
            <a:xfrm>
              <a:off x="1445" y="560"/>
              <a:ext cx="210" cy="459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u="none"/>
            </a:p>
          </p:txBody>
        </p:sp>
        <p:sp>
          <p:nvSpPr>
            <p:cNvPr id="119826" name="Text Box 20"/>
            <p:cNvSpPr txBox="1">
              <a:spLocks noChangeArrowheads="1"/>
            </p:cNvSpPr>
            <p:nvPr/>
          </p:nvSpPr>
          <p:spPr bwMode="auto">
            <a:xfrm>
              <a:off x="2400" y="346"/>
              <a:ext cx="1673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用「點」畫成的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是密碼緊排的電文</a:t>
              </a:r>
              <a:endParaRPr lang="zh-TW" altLang="en-US" sz="2300" u="none">
                <a:ea typeface="標楷體" pitchFamily="65" charset="-120"/>
              </a:endParaRPr>
            </a:p>
          </p:txBody>
        </p:sp>
        <p:sp>
          <p:nvSpPr>
            <p:cNvPr id="119827" name="AutoShape 21"/>
            <p:cNvSpPr>
              <a:spLocks/>
            </p:cNvSpPr>
            <p:nvPr/>
          </p:nvSpPr>
          <p:spPr bwMode="auto">
            <a:xfrm>
              <a:off x="2225" y="429"/>
              <a:ext cx="210" cy="239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u="none"/>
            </a:p>
          </p:txBody>
        </p:sp>
        <p:sp>
          <p:nvSpPr>
            <p:cNvPr id="119828" name="Text Box 22"/>
            <p:cNvSpPr txBox="1">
              <a:spLocks noChangeArrowheads="1"/>
            </p:cNvSpPr>
            <p:nvPr/>
          </p:nvSpPr>
          <p:spPr bwMode="auto">
            <a:xfrm>
              <a:off x="1669" y="883"/>
              <a:ext cx="164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柳</a:t>
              </a:r>
              <a:endParaRPr lang="zh-TW" altLang="en-US" sz="2300" u="none">
                <a:ea typeface="標楷體" pitchFamily="65" charset="-120"/>
              </a:endParaRPr>
            </a:p>
          </p:txBody>
        </p:sp>
        <p:sp>
          <p:nvSpPr>
            <p:cNvPr id="119829" name="Text Box 23"/>
            <p:cNvSpPr txBox="1">
              <a:spLocks noChangeArrowheads="1"/>
            </p:cNvSpPr>
            <p:nvPr/>
          </p:nvSpPr>
          <p:spPr bwMode="auto">
            <a:xfrm>
              <a:off x="2064" y="759"/>
              <a:ext cx="1847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用「線」畫成的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是疏落的結繩記事</a:t>
              </a:r>
              <a:endParaRPr lang="zh-TW" altLang="en-US" sz="2300" u="none">
                <a:ea typeface="標楷體" pitchFamily="65" charset="-120"/>
              </a:endParaRPr>
            </a:p>
          </p:txBody>
        </p:sp>
        <p:sp>
          <p:nvSpPr>
            <p:cNvPr id="119830" name="AutoShape 24"/>
            <p:cNvSpPr>
              <a:spLocks/>
            </p:cNvSpPr>
            <p:nvPr/>
          </p:nvSpPr>
          <p:spPr bwMode="auto">
            <a:xfrm>
              <a:off x="1861" y="883"/>
              <a:ext cx="210" cy="239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u="none"/>
            </a:p>
          </p:txBody>
        </p:sp>
        <p:sp>
          <p:nvSpPr>
            <p:cNvPr id="119831" name="Text Box 25"/>
            <p:cNvSpPr txBox="1">
              <a:spLocks noChangeArrowheads="1"/>
            </p:cNvSpPr>
            <p:nvPr/>
          </p:nvSpPr>
          <p:spPr bwMode="auto">
            <a:xfrm>
              <a:off x="1672" y="1319"/>
              <a:ext cx="57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別的樹</a:t>
              </a:r>
              <a:endParaRPr lang="zh-TW" altLang="en-US" sz="2300" u="none">
                <a:ea typeface="標楷體" pitchFamily="65" charset="-120"/>
              </a:endParaRPr>
            </a:p>
          </p:txBody>
        </p:sp>
        <p:sp>
          <p:nvSpPr>
            <p:cNvPr id="119832" name="AutoShape 26"/>
            <p:cNvSpPr>
              <a:spLocks/>
            </p:cNvSpPr>
            <p:nvPr/>
          </p:nvSpPr>
          <p:spPr bwMode="auto">
            <a:xfrm>
              <a:off x="1427" y="1430"/>
              <a:ext cx="212" cy="412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u="none"/>
            </a:p>
          </p:txBody>
        </p:sp>
        <p:sp>
          <p:nvSpPr>
            <p:cNvPr id="119833" name="Text Box 27"/>
            <p:cNvSpPr txBox="1">
              <a:spLocks noChangeArrowheads="1"/>
            </p:cNvSpPr>
            <p:nvPr/>
          </p:nvSpPr>
          <p:spPr bwMode="auto">
            <a:xfrm>
              <a:off x="2472" y="1200"/>
              <a:ext cx="1349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有花、或者果實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適於插花或裝飾</a:t>
              </a:r>
              <a:endParaRPr lang="zh-TW" altLang="en-US" sz="2300" u="none">
                <a:ea typeface="標楷體" pitchFamily="65" charset="-120"/>
              </a:endParaRPr>
            </a:p>
          </p:txBody>
        </p:sp>
        <p:sp>
          <p:nvSpPr>
            <p:cNvPr id="119834" name="AutoShape 28"/>
            <p:cNvSpPr>
              <a:spLocks/>
            </p:cNvSpPr>
            <p:nvPr/>
          </p:nvSpPr>
          <p:spPr bwMode="auto">
            <a:xfrm>
              <a:off x="2259" y="1319"/>
              <a:ext cx="211" cy="239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u="none"/>
            </a:p>
          </p:txBody>
        </p:sp>
        <p:sp>
          <p:nvSpPr>
            <p:cNvPr id="119835" name="Text Box 30"/>
            <p:cNvSpPr txBox="1">
              <a:spLocks noChangeArrowheads="1"/>
            </p:cNvSpPr>
            <p:nvPr/>
          </p:nvSpPr>
          <p:spPr bwMode="auto">
            <a:xfrm>
              <a:off x="2109" y="1616"/>
              <a:ext cx="2098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散出沒有用處的白絮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適於霸陵的折柳送別</a:t>
              </a:r>
              <a:endParaRPr lang="zh-TW" altLang="en-US" sz="2300" u="none">
                <a:ea typeface="標楷體" pitchFamily="65" charset="-120"/>
              </a:endParaRPr>
            </a:p>
          </p:txBody>
        </p:sp>
        <p:sp>
          <p:nvSpPr>
            <p:cNvPr id="119836" name="AutoShape 31"/>
            <p:cNvSpPr>
              <a:spLocks/>
            </p:cNvSpPr>
            <p:nvPr/>
          </p:nvSpPr>
          <p:spPr bwMode="auto">
            <a:xfrm>
              <a:off x="1907" y="1731"/>
              <a:ext cx="211" cy="240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u="none"/>
            </a:p>
          </p:txBody>
        </p:sp>
        <p:sp>
          <p:nvSpPr>
            <p:cNvPr id="119837" name="Text Box 32"/>
            <p:cNvSpPr txBox="1">
              <a:spLocks noChangeArrowheads="1"/>
            </p:cNvSpPr>
            <p:nvPr/>
          </p:nvSpPr>
          <p:spPr bwMode="auto">
            <a:xfrm>
              <a:off x="1066" y="2069"/>
              <a:ext cx="360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什麼實用價值都沒有─柳樹不是匠人的樹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除了美─它是詩人的樹，情人的樹</a:t>
              </a:r>
              <a:endParaRPr lang="zh-TW" altLang="en-US" sz="2300" u="none">
                <a:ea typeface="標楷體" pitchFamily="65" charset="-120"/>
              </a:endParaRPr>
            </a:p>
          </p:txBody>
        </p:sp>
        <p:sp>
          <p:nvSpPr>
            <p:cNvPr id="119838" name="AutoShape 33"/>
            <p:cNvSpPr>
              <a:spLocks/>
            </p:cNvSpPr>
            <p:nvPr/>
          </p:nvSpPr>
          <p:spPr bwMode="auto">
            <a:xfrm>
              <a:off x="817" y="2232"/>
              <a:ext cx="210" cy="239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u="none"/>
            </a:p>
          </p:txBody>
        </p:sp>
        <p:sp>
          <p:nvSpPr>
            <p:cNvPr id="119839" name="Text Box 34"/>
            <p:cNvSpPr txBox="1">
              <a:spLocks noChangeArrowheads="1"/>
            </p:cNvSpPr>
            <p:nvPr/>
          </p:nvSpPr>
          <p:spPr bwMode="auto">
            <a:xfrm>
              <a:off x="1020" y="2523"/>
              <a:ext cx="351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春天的植物─在江南的二月天梳理著春風</a:t>
              </a:r>
              <a:endParaRPr lang="zh-TW" altLang="en-US" sz="2300" u="none">
                <a:ea typeface="標楷體" pitchFamily="65" charset="-120"/>
              </a:endParaRPr>
            </a:p>
          </p:txBody>
        </p:sp>
        <p:sp>
          <p:nvSpPr>
            <p:cNvPr id="119840" name="AutoShape 35"/>
            <p:cNvSpPr>
              <a:spLocks/>
            </p:cNvSpPr>
            <p:nvPr/>
          </p:nvSpPr>
          <p:spPr bwMode="auto">
            <a:xfrm>
              <a:off x="771" y="2631"/>
              <a:ext cx="210" cy="399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u="none"/>
            </a:p>
          </p:txBody>
        </p:sp>
        <p:sp>
          <p:nvSpPr>
            <p:cNvPr id="119841" name="Text Box 36"/>
            <p:cNvSpPr txBox="1">
              <a:spLocks noChangeArrowheads="1"/>
            </p:cNvSpPr>
            <p:nvPr/>
          </p:nvSpPr>
          <p:spPr bwMode="auto">
            <a:xfrm>
              <a:off x="998" y="2896"/>
              <a:ext cx="94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300" u="none">
                  <a:latin typeface="Times New Roman" pitchFamily="18" charset="0"/>
                  <a:ea typeface="標楷體" pitchFamily="65" charset="-120"/>
                </a:rPr>
                <a:t>隄岸的植物</a:t>
              </a:r>
              <a:endParaRPr lang="zh-TW" altLang="en-US" sz="2300" u="none">
                <a:ea typeface="標楷體" pitchFamily="65" charset="-120"/>
              </a:endParaRPr>
            </a:p>
          </p:txBody>
        </p:sp>
        <p:sp>
          <p:nvSpPr>
            <p:cNvPr id="119842" name="AutoShape 38"/>
            <p:cNvSpPr>
              <a:spLocks/>
            </p:cNvSpPr>
            <p:nvPr/>
          </p:nvSpPr>
          <p:spPr bwMode="auto">
            <a:xfrm>
              <a:off x="340" y="1253"/>
              <a:ext cx="72" cy="2540"/>
            </a:xfrm>
            <a:prstGeom prst="leftBracket">
              <a:avLst>
                <a:gd name="adj" fmla="val 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u="none"/>
            </a:p>
          </p:txBody>
        </p:sp>
        <p:sp>
          <p:nvSpPr>
            <p:cNvPr id="119843" name="Line 39"/>
            <p:cNvSpPr>
              <a:spLocks noChangeShapeType="1"/>
            </p:cNvSpPr>
            <p:nvPr/>
          </p:nvSpPr>
          <p:spPr bwMode="auto">
            <a:xfrm>
              <a:off x="336" y="2387"/>
              <a:ext cx="9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119844" name="Line 40"/>
            <p:cNvSpPr>
              <a:spLocks noChangeShapeType="1"/>
            </p:cNvSpPr>
            <p:nvPr/>
          </p:nvSpPr>
          <p:spPr bwMode="auto">
            <a:xfrm flipV="1">
              <a:off x="336" y="2845"/>
              <a:ext cx="9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119845" name="Line 41"/>
            <p:cNvSpPr>
              <a:spLocks noChangeShapeType="1"/>
            </p:cNvSpPr>
            <p:nvPr/>
          </p:nvSpPr>
          <p:spPr bwMode="auto">
            <a:xfrm flipV="1">
              <a:off x="239" y="2553"/>
              <a:ext cx="9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pic>
        <p:nvPicPr>
          <p:cNvPr id="119811" name="Picture 4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46" descr="下ICON-回課文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7340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3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8" descr="下ICON-回課文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7340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AutoShape 59"/>
          <p:cNvSpPr>
            <a:spLocks/>
          </p:cNvSpPr>
          <p:nvPr/>
        </p:nvSpPr>
        <p:spPr bwMode="auto">
          <a:xfrm>
            <a:off x="612775" y="973138"/>
            <a:ext cx="131763" cy="5303837"/>
          </a:xfrm>
          <a:prstGeom prst="leftBracket">
            <a:avLst>
              <a:gd name="adj" fmla="val 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u="none"/>
          </a:p>
        </p:txBody>
      </p:sp>
      <p:sp>
        <p:nvSpPr>
          <p:cNvPr id="120837" name="Text Box 61"/>
          <p:cNvSpPr txBox="1">
            <a:spLocks noChangeArrowheads="1"/>
          </p:cNvSpPr>
          <p:nvPr/>
        </p:nvSpPr>
        <p:spPr bwMode="auto">
          <a:xfrm>
            <a:off x="3000375" y="2311400"/>
            <a:ext cx="6324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u="none">
                <a:latin typeface="Times New Roman" pitchFamily="18" charset="0"/>
                <a:ea typeface="標楷體" pitchFamily="65" charset="-120"/>
              </a:rPr>
              <a:t>大得駭人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u="none">
                <a:latin typeface="Times New Roman" pitchFamily="18" charset="0"/>
                <a:ea typeface="標楷體" pitchFamily="65" charset="-120"/>
              </a:rPr>
              <a:t>耀眼的橘紅色，像一碗紅麴酒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u="none">
                <a:latin typeface="Times New Roman" pitchFamily="18" charset="0"/>
                <a:ea typeface="標楷體" pitchFamily="65" charset="-120"/>
              </a:rPr>
              <a:t>開的時候連一片葉子的襯托都不要（開花）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u="none">
                <a:latin typeface="Times New Roman" pitchFamily="18" charset="0"/>
                <a:ea typeface="標楷體" pitchFamily="65" charset="-120"/>
              </a:rPr>
              <a:t>火烈烈地，有一種不講理的架勢，卻很美（開花）</a:t>
            </a:r>
            <a:endParaRPr lang="zh-TW" altLang="en-US" sz="2200" u="none">
              <a:ea typeface="標楷體" pitchFamily="65" charset="-120"/>
            </a:endParaRPr>
          </a:p>
        </p:txBody>
      </p:sp>
      <p:sp>
        <p:nvSpPr>
          <p:cNvPr id="120838" name="Text Box 76"/>
          <p:cNvSpPr txBox="1">
            <a:spLocks noChangeArrowheads="1"/>
          </p:cNvSpPr>
          <p:nvPr/>
        </p:nvSpPr>
        <p:spPr bwMode="auto">
          <a:xfrm>
            <a:off x="3113088" y="5005388"/>
            <a:ext cx="56165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u="none">
                <a:latin typeface="Times New Roman" pitchFamily="18" charset="0"/>
                <a:ea typeface="標楷體" pitchFamily="65" charset="-120"/>
              </a:rPr>
              <a:t>總覺得那是全世界最高的一種樹了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u="none">
                <a:latin typeface="Times New Roman" pitchFamily="18" charset="0"/>
                <a:ea typeface="標楷體" pitchFamily="65" charset="-120"/>
              </a:rPr>
              <a:t>竟覺得每團木棉都是晴空上折翼的雲（飄絮）</a:t>
            </a:r>
            <a:endParaRPr lang="zh-TW" altLang="en-US" sz="2200" u="none">
              <a:ea typeface="標楷體" pitchFamily="65" charset="-120"/>
            </a:endParaRPr>
          </a:p>
        </p:txBody>
      </p:sp>
      <p:grpSp>
        <p:nvGrpSpPr>
          <p:cNvPr id="120839" name="Group 148"/>
          <p:cNvGrpSpPr>
            <a:grpSpLocks/>
          </p:cNvGrpSpPr>
          <p:nvPr/>
        </p:nvGrpSpPr>
        <p:grpSpPr bwMode="auto">
          <a:xfrm>
            <a:off x="107950" y="692150"/>
            <a:ext cx="8766175" cy="5753100"/>
            <a:chOff x="68" y="436"/>
            <a:chExt cx="5522" cy="3624"/>
          </a:xfrm>
        </p:grpSpPr>
        <p:sp>
          <p:nvSpPr>
            <p:cNvPr id="120840" name="Text Box 78"/>
            <p:cNvSpPr txBox="1">
              <a:spLocks noChangeArrowheads="1"/>
            </p:cNvSpPr>
            <p:nvPr/>
          </p:nvSpPr>
          <p:spPr bwMode="auto">
            <a:xfrm>
              <a:off x="590" y="3797"/>
              <a:ext cx="4137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200" u="none">
                  <a:latin typeface="Times New Roman" pitchFamily="18" charset="0"/>
                  <a:ea typeface="標楷體" pitchFamily="65" charset="-120"/>
                </a:rPr>
                <a:t>總結</a:t>
              </a:r>
              <a:r>
                <a:rPr lang="en-US" altLang="zh-TW" sz="2200" b="0" u="none">
                  <a:latin typeface="Times New Roman" pitchFamily="18" charset="0"/>
                  <a:ea typeface="標楷體" pitchFamily="65" charset="-120"/>
                </a:rPr>
                <a:t>—</a:t>
              </a:r>
              <a:r>
                <a:rPr lang="zh-TW" altLang="en-US" sz="2200" u="none">
                  <a:latin typeface="Times New Roman" pitchFamily="18" charset="0"/>
                  <a:ea typeface="標楷體" pitchFamily="65" charset="-120"/>
                </a:rPr>
                <a:t>讓人焦灼的奇異的美</a:t>
              </a:r>
              <a:endParaRPr lang="zh-TW" altLang="en-US" sz="2200" u="none">
                <a:ea typeface="標楷體" pitchFamily="65" charset="-120"/>
              </a:endParaRPr>
            </a:p>
          </p:txBody>
        </p:sp>
        <p:grpSp>
          <p:nvGrpSpPr>
            <p:cNvPr id="120841" name="Group 120"/>
            <p:cNvGrpSpPr>
              <a:grpSpLocks/>
            </p:cNvGrpSpPr>
            <p:nvPr/>
          </p:nvGrpSpPr>
          <p:grpSpPr bwMode="auto">
            <a:xfrm>
              <a:off x="68" y="436"/>
              <a:ext cx="5522" cy="3153"/>
              <a:chOff x="68" y="436"/>
              <a:chExt cx="5522" cy="3153"/>
            </a:xfrm>
          </p:grpSpPr>
          <p:sp>
            <p:nvSpPr>
              <p:cNvPr id="120842" name="Line 56"/>
              <p:cNvSpPr>
                <a:spLocks noChangeShapeType="1"/>
              </p:cNvSpPr>
              <p:nvPr/>
            </p:nvSpPr>
            <p:spPr bwMode="auto">
              <a:xfrm>
                <a:off x="386" y="2211"/>
                <a:ext cx="8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120843" name="Text Box 58"/>
              <p:cNvSpPr txBox="1">
                <a:spLocks noChangeArrowheads="1"/>
              </p:cNvSpPr>
              <p:nvPr/>
            </p:nvSpPr>
            <p:spPr bwMode="auto">
              <a:xfrm>
                <a:off x="68" y="1897"/>
                <a:ext cx="396" cy="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200" u="none">
                    <a:latin typeface="Times New Roman" pitchFamily="18" charset="0"/>
                    <a:ea typeface="標楷體" pitchFamily="65" charset="-120"/>
                  </a:rPr>
                  <a:t>木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200" u="none">
                    <a:latin typeface="Times New Roman" pitchFamily="18" charset="0"/>
                    <a:ea typeface="標楷體" pitchFamily="65" charset="-120"/>
                  </a:rPr>
                  <a:t>棉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200" u="none">
                    <a:latin typeface="Times New Roman" pitchFamily="18" charset="0"/>
                    <a:ea typeface="標楷體" pitchFamily="65" charset="-120"/>
                  </a:rPr>
                  <a:t>花</a:t>
                </a:r>
                <a:endParaRPr lang="zh-TW" altLang="en-US" sz="2200" u="none">
                  <a:ea typeface="標楷體" pitchFamily="65" charset="-120"/>
                </a:endParaRPr>
              </a:p>
            </p:txBody>
          </p:sp>
          <p:sp>
            <p:nvSpPr>
              <p:cNvPr id="120844" name="Text Box 60"/>
              <p:cNvSpPr txBox="1">
                <a:spLocks noChangeArrowheads="1"/>
              </p:cNvSpPr>
              <p:nvPr/>
            </p:nvSpPr>
            <p:spPr bwMode="auto">
              <a:xfrm>
                <a:off x="510" y="487"/>
                <a:ext cx="2177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200" u="none">
                    <a:latin typeface="Times New Roman" pitchFamily="18" charset="0"/>
                    <a:ea typeface="標楷體" pitchFamily="65" charset="-120"/>
                  </a:rPr>
                  <a:t>概述其別具一格的陽剛之美</a:t>
                </a:r>
                <a:endParaRPr lang="zh-TW" altLang="en-US" sz="2200" u="none">
                  <a:ea typeface="標楷體" pitchFamily="65" charset="-120"/>
                </a:endParaRPr>
              </a:p>
            </p:txBody>
          </p:sp>
          <p:sp>
            <p:nvSpPr>
              <p:cNvPr id="120845" name="Text Box 65"/>
              <p:cNvSpPr txBox="1">
                <a:spLocks noChangeArrowheads="1"/>
              </p:cNvSpPr>
              <p:nvPr/>
            </p:nvSpPr>
            <p:spPr bwMode="auto">
              <a:xfrm>
                <a:off x="2923" y="436"/>
                <a:ext cx="2622" cy="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200" u="none">
                    <a:latin typeface="Times New Roman" pitchFamily="18" charset="0"/>
                    <a:ea typeface="標楷體" pitchFamily="65" charset="-120"/>
                  </a:rPr>
                  <a:t>所有開花的樹看來都該是女性的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200" u="none">
                    <a:latin typeface="Times New Roman" pitchFamily="18" charset="0"/>
                    <a:ea typeface="標楷體" pitchFamily="65" charset="-120"/>
                  </a:rPr>
                  <a:t>只有木棉花是男性的</a:t>
                </a:r>
                <a:endParaRPr lang="zh-TW" altLang="en-US" sz="2200" u="none">
                  <a:ea typeface="標楷體" pitchFamily="65" charset="-120"/>
                </a:endParaRPr>
              </a:p>
            </p:txBody>
          </p:sp>
          <p:sp>
            <p:nvSpPr>
              <p:cNvPr id="120846" name="AutoShape 66"/>
              <p:cNvSpPr>
                <a:spLocks/>
              </p:cNvSpPr>
              <p:nvPr/>
            </p:nvSpPr>
            <p:spPr bwMode="auto">
              <a:xfrm>
                <a:off x="2687" y="487"/>
                <a:ext cx="167" cy="262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 u="none"/>
              </a:p>
            </p:txBody>
          </p:sp>
          <p:sp>
            <p:nvSpPr>
              <p:cNvPr id="120847" name="Text Box 67"/>
              <p:cNvSpPr txBox="1">
                <a:spLocks noChangeArrowheads="1"/>
              </p:cNvSpPr>
              <p:nvPr/>
            </p:nvSpPr>
            <p:spPr bwMode="auto">
              <a:xfrm>
                <a:off x="519" y="1888"/>
                <a:ext cx="637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200" u="none">
                    <a:latin typeface="Times New Roman" pitchFamily="18" charset="0"/>
                    <a:ea typeface="標楷體" pitchFamily="65" charset="-120"/>
                  </a:rPr>
                  <a:t>分部細說其獨特之美</a:t>
                </a:r>
                <a:endParaRPr lang="zh-TW" altLang="en-US" sz="2200" u="none">
                  <a:ea typeface="標楷體" pitchFamily="65" charset="-120"/>
                </a:endParaRPr>
              </a:p>
            </p:txBody>
          </p:sp>
          <p:sp>
            <p:nvSpPr>
              <p:cNvPr id="120848" name="Text Box 68"/>
              <p:cNvSpPr txBox="1">
                <a:spLocks noChangeArrowheads="1"/>
              </p:cNvSpPr>
              <p:nvPr/>
            </p:nvSpPr>
            <p:spPr bwMode="auto">
              <a:xfrm>
                <a:off x="1906" y="769"/>
                <a:ext cx="3684" cy="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200" u="none">
                    <a:latin typeface="Times New Roman" pitchFamily="18" charset="0"/>
                    <a:ea typeface="標楷體" pitchFamily="65" charset="-120"/>
                  </a:rPr>
                  <a:t>雪白柔軟</a:t>
                </a:r>
              </a:p>
              <a:p>
                <a:pPr eaLnBrk="1" hangingPunct="1">
                  <a:spcBef>
                    <a:spcPts val="450"/>
                  </a:spcBef>
                  <a:buFontTx/>
                  <a:buNone/>
                </a:pPr>
                <a:r>
                  <a:rPr lang="zh-TW" altLang="en-US" sz="2200" u="none">
                    <a:latin typeface="Times New Roman" pitchFamily="18" charset="0"/>
                    <a:ea typeface="標楷體" pitchFamily="65" charset="-120"/>
                  </a:rPr>
                  <a:t>以一種不可思議的優美風度，緩緩地自枝頭飄落（飄絮）</a:t>
                </a:r>
                <a:endParaRPr lang="zh-TW" altLang="en-US" sz="2200" u="none">
                  <a:ea typeface="標楷體" pitchFamily="65" charset="-120"/>
                </a:endParaRPr>
              </a:p>
            </p:txBody>
          </p:sp>
          <p:sp>
            <p:nvSpPr>
              <p:cNvPr id="120849" name="AutoShape 69"/>
              <p:cNvSpPr>
                <a:spLocks/>
              </p:cNvSpPr>
              <p:nvPr/>
            </p:nvSpPr>
            <p:spPr bwMode="auto">
              <a:xfrm>
                <a:off x="1710" y="834"/>
                <a:ext cx="168" cy="354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 u="none"/>
              </a:p>
            </p:txBody>
          </p:sp>
          <p:sp>
            <p:nvSpPr>
              <p:cNvPr id="120850" name="Text Box 70"/>
              <p:cNvSpPr txBox="1">
                <a:spLocks noChangeArrowheads="1"/>
              </p:cNvSpPr>
              <p:nvPr/>
            </p:nvSpPr>
            <p:spPr bwMode="auto">
              <a:xfrm>
                <a:off x="1386" y="764"/>
                <a:ext cx="410" cy="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200" u="none">
                    <a:latin typeface="Times New Roman" pitchFamily="18" charset="0"/>
                    <a:ea typeface="標楷體" pitchFamily="65" charset="-120"/>
                  </a:rPr>
                  <a:t>木棉之軟白</a:t>
                </a:r>
                <a:endParaRPr lang="zh-TW" altLang="en-US" sz="2200" u="none">
                  <a:ea typeface="標楷體" pitchFamily="65" charset="-120"/>
                </a:endParaRPr>
              </a:p>
            </p:txBody>
          </p:sp>
          <p:sp>
            <p:nvSpPr>
              <p:cNvPr id="120851" name="Text Box 71"/>
              <p:cNvSpPr txBox="1">
                <a:spLocks noChangeArrowheads="1"/>
              </p:cNvSpPr>
              <p:nvPr/>
            </p:nvSpPr>
            <p:spPr bwMode="auto">
              <a:xfrm>
                <a:off x="1338" y="1578"/>
                <a:ext cx="411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200" u="none">
                    <a:latin typeface="Times New Roman" pitchFamily="18" charset="0"/>
                    <a:ea typeface="標楷體" pitchFamily="65" charset="-120"/>
                  </a:rPr>
                  <a:t>花朵之碩大</a:t>
                </a:r>
                <a:endParaRPr lang="zh-TW" altLang="en-US" sz="2200" u="none">
                  <a:ea typeface="標楷體" pitchFamily="65" charset="-120"/>
                </a:endParaRPr>
              </a:p>
            </p:txBody>
          </p:sp>
          <p:sp>
            <p:nvSpPr>
              <p:cNvPr id="120852" name="Text Box 72"/>
              <p:cNvSpPr txBox="1">
                <a:spLocks noChangeArrowheads="1"/>
              </p:cNvSpPr>
              <p:nvPr/>
            </p:nvSpPr>
            <p:spPr bwMode="auto">
              <a:xfrm>
                <a:off x="1372" y="2376"/>
                <a:ext cx="45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200" u="none">
                    <a:latin typeface="Times New Roman" pitchFamily="18" charset="0"/>
                    <a:ea typeface="標楷體" pitchFamily="65" charset="-120"/>
                  </a:rPr>
                  <a:t>樹枝之乾皴</a:t>
                </a:r>
                <a:endParaRPr lang="zh-TW" altLang="en-US" sz="2200" u="none">
                  <a:ea typeface="標楷體" pitchFamily="65" charset="-120"/>
                </a:endParaRPr>
              </a:p>
            </p:txBody>
          </p:sp>
          <p:sp>
            <p:nvSpPr>
              <p:cNvPr id="120853" name="Text Box 73"/>
              <p:cNvSpPr txBox="1">
                <a:spLocks noChangeArrowheads="1"/>
              </p:cNvSpPr>
              <p:nvPr/>
            </p:nvSpPr>
            <p:spPr bwMode="auto">
              <a:xfrm>
                <a:off x="1417" y="3147"/>
                <a:ext cx="499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200" u="none">
                    <a:latin typeface="Times New Roman" pitchFamily="18" charset="0"/>
                    <a:ea typeface="標楷體" pitchFamily="65" charset="-120"/>
                  </a:rPr>
                  <a:t>枝幹之高大</a:t>
                </a:r>
                <a:endParaRPr lang="zh-TW" altLang="en-US" sz="2200" u="none">
                  <a:ea typeface="標楷體" pitchFamily="65" charset="-120"/>
                </a:endParaRPr>
              </a:p>
            </p:txBody>
          </p:sp>
          <p:sp>
            <p:nvSpPr>
              <p:cNvPr id="120854" name="Text Box 74"/>
              <p:cNvSpPr txBox="1">
                <a:spLocks noChangeArrowheads="1"/>
              </p:cNvSpPr>
              <p:nvPr/>
            </p:nvSpPr>
            <p:spPr bwMode="auto">
              <a:xfrm>
                <a:off x="1916" y="2285"/>
                <a:ext cx="3492" cy="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200" u="none">
                    <a:latin typeface="Times New Roman" pitchFamily="18" charset="0"/>
                    <a:ea typeface="標楷體" pitchFamily="65" charset="-120"/>
                  </a:rPr>
                  <a:t>根根都麻皴著，像一隻曲張的手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200" u="none">
                  <a:latin typeface="Times New Roman" pitchFamily="18" charset="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200" u="none">
                    <a:latin typeface="Times New Roman" pitchFamily="18" charset="0"/>
                    <a:ea typeface="標楷體" pitchFamily="65" charset="-120"/>
                  </a:rPr>
                  <a:t>乾到極點時，樹枝爆開了，木棉花幾乎就像是從乾裂的傷口裡吐出來的火焰（開花）</a:t>
                </a:r>
                <a:endParaRPr lang="zh-TW" altLang="en-US" sz="2200" u="none">
                  <a:ea typeface="標楷體" pitchFamily="65" charset="-120"/>
                </a:endParaRPr>
              </a:p>
            </p:txBody>
          </p:sp>
          <p:sp>
            <p:nvSpPr>
              <p:cNvPr id="120855" name="AutoShape 75"/>
              <p:cNvSpPr>
                <a:spLocks/>
              </p:cNvSpPr>
              <p:nvPr/>
            </p:nvSpPr>
            <p:spPr bwMode="auto">
              <a:xfrm>
                <a:off x="1749" y="2428"/>
                <a:ext cx="167" cy="402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 u="none"/>
              </a:p>
            </p:txBody>
          </p:sp>
          <p:sp>
            <p:nvSpPr>
              <p:cNvPr id="120856" name="AutoShape 77"/>
              <p:cNvSpPr>
                <a:spLocks/>
              </p:cNvSpPr>
              <p:nvPr/>
            </p:nvSpPr>
            <p:spPr bwMode="auto">
              <a:xfrm>
                <a:off x="1794" y="3254"/>
                <a:ext cx="167" cy="260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 u="none"/>
              </a:p>
            </p:txBody>
          </p:sp>
          <p:sp>
            <p:nvSpPr>
              <p:cNvPr id="120857" name="Line 79"/>
              <p:cNvSpPr>
                <a:spLocks noChangeShapeType="1"/>
              </p:cNvSpPr>
              <p:nvPr/>
            </p:nvSpPr>
            <p:spPr bwMode="auto">
              <a:xfrm>
                <a:off x="295" y="2205"/>
                <a:ext cx="9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120858" name="AutoShape 82"/>
              <p:cNvSpPr>
                <a:spLocks/>
              </p:cNvSpPr>
              <p:nvPr/>
            </p:nvSpPr>
            <p:spPr bwMode="auto">
              <a:xfrm>
                <a:off x="1247" y="885"/>
                <a:ext cx="182" cy="2494"/>
              </a:xfrm>
              <a:prstGeom prst="leftBracket">
                <a:avLst>
                  <a:gd name="adj" fmla="val 0"/>
                </a:avLst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 u="none"/>
              </a:p>
            </p:txBody>
          </p:sp>
          <p:sp>
            <p:nvSpPr>
              <p:cNvPr id="120859" name="Line 84"/>
              <p:cNvSpPr>
                <a:spLocks noChangeShapeType="1"/>
              </p:cNvSpPr>
              <p:nvPr/>
            </p:nvSpPr>
            <p:spPr bwMode="auto">
              <a:xfrm>
                <a:off x="1247" y="2653"/>
                <a:ext cx="9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120860" name="Line 85"/>
              <p:cNvSpPr>
                <a:spLocks noChangeShapeType="1"/>
              </p:cNvSpPr>
              <p:nvPr/>
            </p:nvSpPr>
            <p:spPr bwMode="auto">
              <a:xfrm flipV="1">
                <a:off x="1129" y="2198"/>
                <a:ext cx="118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120861" name="Line 84"/>
              <p:cNvSpPr>
                <a:spLocks noChangeShapeType="1"/>
              </p:cNvSpPr>
              <p:nvPr/>
            </p:nvSpPr>
            <p:spPr bwMode="auto">
              <a:xfrm>
                <a:off x="1247" y="1882"/>
                <a:ext cx="9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grpSp>
            <p:nvGrpSpPr>
              <p:cNvPr id="120862" name="Group 42"/>
              <p:cNvGrpSpPr>
                <a:grpSpLocks/>
              </p:cNvGrpSpPr>
              <p:nvPr/>
            </p:nvGrpSpPr>
            <p:grpSpPr bwMode="auto">
              <a:xfrm>
                <a:off x="1713" y="1566"/>
                <a:ext cx="181" cy="634"/>
                <a:chOff x="1174" y="890"/>
                <a:chExt cx="300" cy="2494"/>
              </a:xfrm>
            </p:grpSpPr>
            <p:sp>
              <p:nvSpPr>
                <p:cNvPr id="120863" name="AutoShape 82"/>
                <p:cNvSpPr>
                  <a:spLocks/>
                </p:cNvSpPr>
                <p:nvPr/>
              </p:nvSpPr>
              <p:spPr bwMode="auto">
                <a:xfrm>
                  <a:off x="1292" y="890"/>
                  <a:ext cx="182" cy="2494"/>
                </a:xfrm>
                <a:prstGeom prst="leftBracket">
                  <a:avLst>
                    <a:gd name="adj" fmla="val 0"/>
                  </a:avLst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 u="none"/>
                </a:p>
              </p:txBody>
            </p:sp>
            <p:sp>
              <p:nvSpPr>
                <p:cNvPr id="120864" name="Line 84"/>
                <p:cNvSpPr>
                  <a:spLocks noChangeShapeType="1"/>
                </p:cNvSpPr>
                <p:nvPr/>
              </p:nvSpPr>
              <p:spPr bwMode="auto">
                <a:xfrm>
                  <a:off x="1292" y="2658"/>
                  <a:ext cx="155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120865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1174" y="2203"/>
                  <a:ext cx="118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120866" name="Line 84"/>
                <p:cNvSpPr>
                  <a:spLocks noChangeShapeType="1"/>
                </p:cNvSpPr>
                <p:nvPr/>
              </p:nvSpPr>
              <p:spPr bwMode="auto">
                <a:xfrm>
                  <a:off x="1292" y="1797"/>
                  <a:ext cx="155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</p:grp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1"/>
          <p:cNvSpPr>
            <a:spLocks noChangeArrowheads="1"/>
          </p:cNvSpPr>
          <p:nvPr/>
        </p:nvSpPr>
        <p:spPr bwMode="auto">
          <a:xfrm>
            <a:off x="719138" y="1700213"/>
            <a:ext cx="79565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u="none">
                <a:solidFill>
                  <a:srgbClr val="000000"/>
                </a:solidFill>
                <a:ea typeface="標楷體" pitchFamily="65" charset="-120"/>
              </a:rPr>
              <a:t>五、課文賞析</a:t>
            </a:r>
          </a:p>
        </p:txBody>
      </p:sp>
      <p:pic>
        <p:nvPicPr>
          <p:cNvPr id="121859" name="Picture 4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96875" y="742950"/>
            <a:ext cx="8567738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 u="none">
                <a:ea typeface="標楷體" pitchFamily="65" charset="-120"/>
              </a:rPr>
              <a:t>　　張曉風用筆典雅秀麗，意象豐富，本課選錄</a:t>
            </a:r>
            <a:r>
              <a:rPr lang="en-US" altLang="zh-TW" b="0" u="none">
                <a:ea typeface="標楷體" pitchFamily="65" charset="-120"/>
              </a:rPr>
              <a:t>〈</a:t>
            </a:r>
            <a:r>
              <a:rPr lang="zh-TW" altLang="en-US" b="0" u="none">
                <a:ea typeface="標楷體" pitchFamily="65" charset="-120"/>
              </a:rPr>
              <a:t>柳</a:t>
            </a:r>
            <a:r>
              <a:rPr lang="en-US" altLang="zh-TW" b="0" u="none">
                <a:ea typeface="標楷體" pitchFamily="65" charset="-120"/>
              </a:rPr>
              <a:t>〉</a:t>
            </a:r>
            <a:r>
              <a:rPr lang="zh-TW" altLang="en-US" b="0" u="none">
                <a:ea typeface="標楷體" pitchFamily="65" charset="-120"/>
              </a:rPr>
              <a:t>與</a:t>
            </a:r>
            <a:r>
              <a:rPr lang="en-US" altLang="zh-TW" b="0" u="none">
                <a:ea typeface="標楷體" pitchFamily="65" charset="-120"/>
              </a:rPr>
              <a:t>〈</a:t>
            </a:r>
            <a:r>
              <a:rPr lang="zh-TW" altLang="en-US" b="0" u="none">
                <a:ea typeface="標楷體" pitchFamily="65" charset="-120"/>
              </a:rPr>
              <a:t>木棉花</a:t>
            </a:r>
            <a:r>
              <a:rPr lang="en-US" altLang="zh-TW" b="0" u="none">
                <a:ea typeface="標楷體" pitchFamily="65" charset="-120"/>
              </a:rPr>
              <a:t>〉</a:t>
            </a:r>
            <a:r>
              <a:rPr lang="zh-TW" altLang="en-US" b="0" u="none">
                <a:ea typeface="標楷體" pitchFamily="65" charset="-120"/>
              </a:rPr>
              <a:t>兩則詠物文章，恰可呈現其散文書寫的特色。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 b="0" u="none">
                <a:ea typeface="標楷體" pitchFamily="65" charset="-120"/>
              </a:rPr>
              <a:t>　　</a:t>
            </a:r>
            <a:r>
              <a:rPr kumimoji="0" lang="en-US" altLang="zh-TW" b="0" u="none">
                <a:ea typeface="標楷體" pitchFamily="65" charset="-120"/>
              </a:rPr>
              <a:t>〈</a:t>
            </a:r>
            <a:r>
              <a:rPr kumimoji="0" lang="zh-TW" altLang="en-US" b="0" u="none">
                <a:ea typeface="標楷體" pitchFamily="65" charset="-120"/>
              </a:rPr>
              <a:t>柳</a:t>
            </a:r>
            <a:r>
              <a:rPr kumimoji="0" lang="en-US" altLang="zh-TW" b="0" u="none">
                <a:ea typeface="標楷體" pitchFamily="65" charset="-120"/>
              </a:rPr>
              <a:t>〉</a:t>
            </a:r>
            <a:r>
              <a:rPr lang="zh-TW" altLang="en-US" b="0" u="none">
                <a:ea typeface="標楷體" pitchFamily="65" charset="-120"/>
              </a:rPr>
              <a:t>一開頭即點出楊柳獨一無二的特殊性，接著強化其疏落自在、飄逸深情的形象。在現代人的眼中，柳樹似乎什麼實用價值也沒有，但作者語鋒一轉，指出柳樹最大的功能其實就是「美」，如柳這般典雅、充滿詩意的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 u="none">
                <a:ea typeface="標楷體" pitchFamily="65" charset="-120"/>
              </a:rPr>
              <a:t>美」，才是滋潤心靈最珍貴的甘泉。文中藉白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2884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直排文字版面配置區 4"/>
          <p:cNvSpPr>
            <a:spLocks/>
          </p:cNvSpPr>
          <p:nvPr/>
        </p:nvSpPr>
        <p:spPr bwMode="auto">
          <a:xfrm>
            <a:off x="611188" y="876300"/>
            <a:ext cx="6275387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u="none">
                <a:ea typeface="標楷體" pitchFamily="65" charset="-120"/>
              </a:rPr>
              <a:t>命意</a:t>
            </a:r>
            <a:r>
              <a:rPr lang="zh-TW" altLang="zh-TW" b="0" u="none">
                <a:ea typeface="標楷體" pitchFamily="65" charset="-120"/>
              </a:rPr>
              <a:t>：寄託情意、題旨。</a:t>
            </a:r>
          </a:p>
          <a:p>
            <a:pPr eaLnBrk="1" hangingPunct="1"/>
            <a:endParaRPr lang="zh-TW" altLang="en-US" b="0" u="none">
              <a:ea typeface="標楷體" pitchFamily="65" charset="-120"/>
            </a:endParaRPr>
          </a:p>
        </p:txBody>
      </p:sp>
      <p:pic>
        <p:nvPicPr>
          <p:cNvPr id="13316" name="Picture 10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3"/>
          <p:cNvSpPr txBox="1">
            <a:spLocks noChangeArrowheads="1"/>
          </p:cNvSpPr>
          <p:nvPr/>
        </p:nvSpPr>
        <p:spPr bwMode="auto">
          <a:xfrm>
            <a:off x="468313" y="722313"/>
            <a:ext cx="8351837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 u="none">
                <a:ea typeface="標楷體" pitchFamily="65" charset="-120"/>
              </a:rPr>
              <a:t>居易、韋莊的詩句，呼應「柳樹不是匠人的樹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 u="none">
                <a:ea typeface="標楷體" pitchFamily="65" charset="-120"/>
              </a:rPr>
              <a:t>，它是詩人的樹，情人的樹」；再用蘇隄、江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南、隋隄及李白撈月的典故，營造古典氛　圍  之美；並以「堆煙砌玉的重重簾幕」寫數大之美的遠景，以柳絲糾纏水中雲影月光寫近景畫面，進而特寫暗藏在柔條中的葉蕾，層層推進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。篇末以懷疑「柳樹根下有翡翠」的奇思妙想收結，充滿視覺之美與赤子情懷。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123908" name="Text Box 8"/>
          <p:cNvSpPr txBox="1">
            <a:spLocks noChangeArrowheads="1"/>
          </p:cNvSpPr>
          <p:nvPr/>
        </p:nvSpPr>
        <p:spPr bwMode="auto">
          <a:xfrm>
            <a:off x="7885113" y="2060575"/>
            <a:ext cx="3667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u="none">
                <a:ea typeface="標楷體" pitchFamily="65" charset="-120"/>
              </a:rPr>
              <a:t>ㄈㄣ</a:t>
            </a:r>
          </a:p>
        </p:txBody>
      </p:sp>
      <p:pic>
        <p:nvPicPr>
          <p:cNvPr id="123909" name="Picture 12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252413" y="762000"/>
            <a:ext cx="8567737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　　</a:t>
            </a:r>
            <a:r>
              <a:rPr lang="en-US" altLang="zh-TW" b="0" u="none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木棉花</a:t>
            </a:r>
            <a:r>
              <a:rPr lang="en-US" altLang="zh-TW" b="0" u="none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一文掌握主體高大乾皴的特色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，先以性別的角度切入，再運用譬喻、擬人之筆，分別形容棉絮之奇、花朵之奇、枝枒  之奇；末段則以讓人焦灼、奇異的美，呼應文中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「不可思議」、「火烈烈」、「從乾裂的傷口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裡吐出來的火焰」等描述，總結木棉樹開花時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的不凡。</a:t>
            </a:r>
          </a:p>
        </p:txBody>
      </p:sp>
      <p:grpSp>
        <p:nvGrpSpPr>
          <p:cNvPr id="124932" name="Group 17"/>
          <p:cNvGrpSpPr>
            <a:grpSpLocks/>
          </p:cNvGrpSpPr>
          <p:nvPr/>
        </p:nvGrpSpPr>
        <p:grpSpPr bwMode="auto">
          <a:xfrm>
            <a:off x="7667625" y="2133600"/>
            <a:ext cx="431800" cy="576263"/>
            <a:chOff x="4921" y="3249"/>
            <a:chExt cx="272" cy="363"/>
          </a:xfrm>
        </p:grpSpPr>
        <p:sp>
          <p:nvSpPr>
            <p:cNvPr id="124934" name="Text Box 18"/>
            <p:cNvSpPr txBox="1">
              <a:spLocks noChangeArrowheads="1"/>
            </p:cNvSpPr>
            <p:nvPr/>
          </p:nvSpPr>
          <p:spPr bwMode="auto">
            <a:xfrm>
              <a:off x="4921" y="3249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ㄧㄚ</a:t>
              </a:r>
            </a:p>
          </p:txBody>
        </p:sp>
        <p:pic>
          <p:nvPicPr>
            <p:cNvPr id="124935" name="Picture 19" descr="黑-二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329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4933" name="Picture 20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  <a:endParaRPr lang="zh-TW" altLang="en-US" b="1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50825" y="762000"/>
            <a:ext cx="8891588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　　作者以「美」寫柳，以「奇」寫木棉花，分別掌握兩種植物最突出的特質行文；以飄逸姿態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、古雅情境寫楊柳的陰柔，以粗獷　　外形、火烈色澤寫木棉的陽剛，呈現二者迥　異　的美感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；同時以熱情善感之心看世間花木，在精準雅潔的文字間，呈現出鮮明的形象與豐美的意蘊。</a:t>
            </a:r>
          </a:p>
        </p:txBody>
      </p:sp>
      <p:pic>
        <p:nvPicPr>
          <p:cNvPr id="125956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205038"/>
            <a:ext cx="296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2779713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958" name="Group 6"/>
          <p:cNvGrpSpPr>
            <a:grpSpLocks/>
          </p:cNvGrpSpPr>
          <p:nvPr/>
        </p:nvGrpSpPr>
        <p:grpSpPr bwMode="auto">
          <a:xfrm>
            <a:off x="6443663" y="2636838"/>
            <a:ext cx="431800" cy="576262"/>
            <a:chOff x="4785" y="2614"/>
            <a:chExt cx="272" cy="363"/>
          </a:xfrm>
        </p:grpSpPr>
        <p:sp>
          <p:nvSpPr>
            <p:cNvPr id="125963" name="Text Box 7"/>
            <p:cNvSpPr txBox="1">
              <a:spLocks noChangeArrowheads="1"/>
            </p:cNvSpPr>
            <p:nvPr/>
          </p:nvSpPr>
          <p:spPr bwMode="auto">
            <a:xfrm>
              <a:off x="4785" y="2614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ㄐㄩㄥ</a:t>
              </a:r>
            </a:p>
          </p:txBody>
        </p:sp>
        <p:pic>
          <p:nvPicPr>
            <p:cNvPr id="125964" name="Picture 8" descr="黑-三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279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5959" name="Group 9"/>
          <p:cNvGrpSpPr>
            <a:grpSpLocks/>
          </p:cNvGrpSpPr>
          <p:nvPr/>
        </p:nvGrpSpPr>
        <p:grpSpPr bwMode="auto">
          <a:xfrm>
            <a:off x="6443663" y="2060575"/>
            <a:ext cx="431800" cy="793750"/>
            <a:chOff x="4785" y="2296"/>
            <a:chExt cx="272" cy="500"/>
          </a:xfrm>
        </p:grpSpPr>
        <p:sp>
          <p:nvSpPr>
            <p:cNvPr id="125961" name="Text Box 10"/>
            <p:cNvSpPr txBox="1">
              <a:spLocks noChangeArrowheads="1"/>
            </p:cNvSpPr>
            <p:nvPr/>
          </p:nvSpPr>
          <p:spPr bwMode="auto">
            <a:xfrm>
              <a:off x="4785" y="2296"/>
              <a:ext cx="231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0" u="none"/>
                <a:t>ㄍㄨㄤ</a:t>
              </a:r>
            </a:p>
          </p:txBody>
        </p:sp>
        <p:pic>
          <p:nvPicPr>
            <p:cNvPr id="125962" name="Picture 11" descr="黑-三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247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5960" name="Picture 12" descr="下ICON-回主目錄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直排文字版面配置區 4"/>
          <p:cNvSpPr>
            <a:spLocks noGrp="1"/>
          </p:cNvSpPr>
          <p:nvPr>
            <p:ph type="body" orient="vert" idx="4294967295"/>
          </p:nvPr>
        </p:nvSpPr>
        <p:spPr>
          <a:xfrm>
            <a:off x="674688" y="836613"/>
            <a:ext cx="7426325" cy="435292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粗獷</a:t>
            </a:r>
            <a:r>
              <a:rPr lang="zh-TW" altLang="en-US" smtClean="0">
                <a:ea typeface="標楷體" pitchFamily="65" charset="-120"/>
              </a:rPr>
              <a:t>：粗野狂放。</a:t>
            </a:r>
          </a:p>
        </p:txBody>
      </p:sp>
      <p:pic>
        <p:nvPicPr>
          <p:cNvPr id="126980" name="Picture 7" descr="下ICON-回課文賞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直排文字版面配置區 4"/>
          <p:cNvSpPr>
            <a:spLocks noGrp="1"/>
          </p:cNvSpPr>
          <p:nvPr>
            <p:ph type="body" orient="vert" idx="4294967295"/>
          </p:nvPr>
        </p:nvSpPr>
        <p:spPr>
          <a:xfrm>
            <a:off x="674688" y="804863"/>
            <a:ext cx="7426325" cy="435292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迥異</a:t>
            </a:r>
            <a:r>
              <a:rPr lang="zh-TW" altLang="en-US" smtClean="0">
                <a:ea typeface="標楷體" pitchFamily="65" charset="-120"/>
              </a:rPr>
              <a:t>：相差很遠，大不相同。</a:t>
            </a:r>
          </a:p>
        </p:txBody>
      </p:sp>
      <p:pic>
        <p:nvPicPr>
          <p:cNvPr id="128004" name="Picture 9" descr="下ICON-回課文賞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kumimoji="0"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六、問</a:t>
            </a:r>
            <a:r>
              <a:rPr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題討論</a:t>
            </a:r>
          </a:p>
        </p:txBody>
      </p:sp>
      <p:pic>
        <p:nvPicPr>
          <p:cNvPr id="129027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內容版面配置區 2"/>
          <p:cNvSpPr>
            <a:spLocks noGrp="1"/>
          </p:cNvSpPr>
          <p:nvPr>
            <p:ph idx="1"/>
          </p:nvPr>
        </p:nvSpPr>
        <p:spPr>
          <a:xfrm>
            <a:off x="250825" y="692150"/>
            <a:ext cx="8686800" cy="1152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一、〈</a:t>
            </a:r>
            <a:r>
              <a:rPr lang="zh-TW" altLang="zh-TW" b="1" smtClean="0">
                <a:ea typeface="標楷體" pitchFamily="65" charset="-120"/>
              </a:rPr>
              <a:t>柳〉一文中提到「柳什麼實用價值都沒</a:t>
            </a:r>
            <a:endParaRPr lang="zh-TW" altLang="en-US" b="1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b="1" smtClean="0">
                <a:ea typeface="標楷體" pitchFamily="65" charset="-120"/>
              </a:rPr>
              <a:t>有</a:t>
            </a:r>
            <a:r>
              <a:rPr lang="zh-TW" altLang="zh-TW" b="1" smtClean="0">
                <a:latin typeface="Times New Roman" pitchFamily="18" charset="0"/>
                <a:ea typeface="標楷體" pitchFamily="65" charset="-120"/>
              </a:rPr>
              <a:t>──</a:t>
            </a:r>
            <a:r>
              <a:rPr lang="zh-TW" altLang="zh-TW" b="1" smtClean="0">
                <a:ea typeface="標楷體" pitchFamily="65" charset="-120"/>
              </a:rPr>
              <a:t>除了美」，你認同作者的看法嗎？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50825" y="1771650"/>
            <a:ext cx="878522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認同。柳樹不能造成森林，無法提供木料製作建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材；不能開花供欣賞、做裝飾；不能結果實供食用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或賣錢，沒有實用價值。活在詩情畫意的文學中、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充滿情感色彩的柳，不被現代人所重視，在講求價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值、現實功利的社會中，將被視為落伍與老朽。或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許在日月推移中，柳將不復存在，只剩下徒有解釋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形色而無情感的文字。作者在此提出隱微的暗示：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人生不能僅以「有用無用」決定它的價值，生命還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需要有豐沛的情感、美的陶冶以及文學的滋養，這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才是人生不可或缺的寶藏。</a:t>
            </a:r>
          </a:p>
        </p:txBody>
      </p:sp>
      <p:pic>
        <p:nvPicPr>
          <p:cNvPr id="130052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內容版面配置區 2"/>
          <p:cNvSpPr>
            <a:spLocks noGrp="1"/>
          </p:cNvSpPr>
          <p:nvPr>
            <p:ph idx="1"/>
          </p:nvPr>
        </p:nvSpPr>
        <p:spPr>
          <a:xfrm>
            <a:off x="395288" y="7651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不認同。其實柳有護岸固隄的作用，是一</a:t>
            </a:r>
          </a:p>
          <a:p>
            <a:pPr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種水土保持性極佳的環保植物。柳枝燒成炭</a:t>
            </a:r>
          </a:p>
          <a:p>
            <a:pPr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之後，可以做成素描用的炭筆，只是這些並</a:t>
            </a:r>
          </a:p>
          <a:p>
            <a:pPr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非世人看重的經濟利益，因此一般人認為柳</a:t>
            </a:r>
          </a:p>
          <a:p>
            <a:pPr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樹沒有實用價值。</a:t>
            </a:r>
            <a:endParaRPr lang="zh-TW" altLang="en-US" sz="30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1075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內容版面配置區 2"/>
          <p:cNvSpPr>
            <a:spLocks noGrp="1"/>
          </p:cNvSpPr>
          <p:nvPr>
            <p:ph idx="1"/>
          </p:nvPr>
        </p:nvSpPr>
        <p:spPr>
          <a:xfrm>
            <a:off x="252413" y="663575"/>
            <a:ext cx="8496300" cy="1081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二、〈</a:t>
            </a:r>
            <a:r>
              <a:rPr lang="zh-TW" altLang="zh-TW" b="1" smtClean="0">
                <a:ea typeface="標楷體" pitchFamily="65" charset="-120"/>
              </a:rPr>
              <a:t>木棉花〉一文中如何表現木棉花的英雄</a:t>
            </a:r>
            <a:endParaRPr lang="zh-TW" altLang="en-US" b="1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b="1" smtClean="0">
                <a:ea typeface="標楷體" pitchFamily="65" charset="-120"/>
              </a:rPr>
              <a:t>特質？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71438" y="1816100"/>
            <a:ext cx="91090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1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1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「而乾到極點時，樹枝爆開了，木棉花幾乎就像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1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是從乾裂的傷口裡吐出來的火焰。」乾到極點時，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1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鮮紅的血自乾裂的傷口中噴出，就像英雄為堅持理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1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想不斷奮進，即使犧牲也無怨無悔的氣概。團團烈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1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焰亦是英雄的熱血與熱情，燃燒自己照耀人間的光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1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芒。樹本無男女之別，但以有情之眼觀無情萬物，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1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木棉花高大挺拔的形象，堅毅、剛烈的個性，綠葉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1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落盡，從傷口中吐出火焰般花朵的壯烈，彷彿悲劇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1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英雄的形象，情思獨到而細膩。</a:t>
            </a:r>
          </a:p>
        </p:txBody>
      </p:sp>
      <p:pic>
        <p:nvPicPr>
          <p:cNvPr id="132100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內容版面配置區 2"/>
          <p:cNvSpPr>
            <a:spLocks noGrp="1"/>
          </p:cNvSpPr>
          <p:nvPr>
            <p:ph idx="1"/>
          </p:nvPr>
        </p:nvSpPr>
        <p:spPr>
          <a:xfrm>
            <a:off x="457200" y="836613"/>
            <a:ext cx="8435975" cy="2879725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「木棉花常常長得極高，那年在廣州初見木</a:t>
            </a:r>
          </a:p>
          <a:p>
            <a:pPr marL="514350" indent="-514350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棉樹，不知是不是因為自己年紀特別小，總覺</a:t>
            </a:r>
          </a:p>
          <a:p>
            <a:pPr marL="514350" indent="-514350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得那是全世界最高的一種樹了，廣東人叫它英</a:t>
            </a:r>
          </a:p>
          <a:p>
            <a:pPr marL="514350" indent="-514350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雄樹。」木棉樹高大的姿態，使人聯想到英雄</a:t>
            </a:r>
          </a:p>
          <a:p>
            <a:pPr marL="514350" indent="-514350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崇高、無懼的形象。</a:t>
            </a:r>
          </a:p>
        </p:txBody>
      </p:sp>
      <p:pic>
        <p:nvPicPr>
          <p:cNvPr id="133123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直排文字版面配置區 4"/>
          <p:cNvSpPr>
            <a:spLocks/>
          </p:cNvSpPr>
          <p:nvPr/>
        </p:nvSpPr>
        <p:spPr bwMode="auto">
          <a:xfrm>
            <a:off x="528638" y="908050"/>
            <a:ext cx="6275387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u="none">
                <a:ea typeface="標楷體" pitchFamily="65" charset="-120"/>
              </a:rPr>
              <a:t>幽婉</a:t>
            </a:r>
            <a:r>
              <a:rPr lang="zh-TW" altLang="zh-TW" b="0" u="none">
                <a:ea typeface="標楷體" pitchFamily="65" charset="-120"/>
              </a:rPr>
              <a:t>：幽深婉轉。</a:t>
            </a:r>
          </a:p>
          <a:p>
            <a:pPr eaLnBrk="1" hangingPunct="1"/>
            <a:endParaRPr lang="zh-TW" altLang="en-US" b="0" u="none">
              <a:ea typeface="標楷體" pitchFamily="65" charset="-120"/>
            </a:endParaRPr>
          </a:p>
        </p:txBody>
      </p:sp>
      <p:pic>
        <p:nvPicPr>
          <p:cNvPr id="14340" name="Picture 6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七、應用練習</a:t>
            </a:r>
          </a:p>
        </p:txBody>
      </p:sp>
      <p:pic>
        <p:nvPicPr>
          <p:cNvPr id="134147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標題 1"/>
          <p:cNvSpPr>
            <a:spLocks noGrp="1"/>
          </p:cNvSpPr>
          <p:nvPr>
            <p:ph type="title" idx="4294967295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 、單一選擇題</a:t>
            </a:r>
          </a:p>
        </p:txBody>
      </p:sp>
      <p:sp>
        <p:nvSpPr>
          <p:cNvPr id="135171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765175"/>
            <a:ext cx="87137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下列各組「　」內的讀音，何者兩兩相同？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堆煙「砌」玉／「沏」茶品茗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股「肱」之力／恢「弘」氣度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蓓「蕾」滿樹／客家「擂」茶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真知「灼」見／淺斟低「酌」</a:t>
            </a:r>
            <a:endParaRPr lang="zh-TW" altLang="en-US" smtClean="0"/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539750" y="7905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u="none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endParaRPr lang="zh-TW" altLang="en-US" u="none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5173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2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91513" cy="33416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解析：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ㄑㄧˋ／ㄑㄧ。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ㄍㄨㄥ／ㄏㄨㄥˊ。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ㄌㄟˇ ／ㄌㄟˊ。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ㄓㄨㄛˊ。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6195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776288"/>
            <a:ext cx="8640763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下列選項，何者字形完全正確？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最近發生一起駭人聽聞的搶案，令夜行婦女人人自危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在這廣寞的人海裡，只有關懷能拉近你我的距離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她以獨特的嗓音掘起歌壇後，即受到廣大聽眾的喜愛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他行事經常隨性所至，讓部屬無所適從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539750" y="7651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u="none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(A)</a:t>
            </a:r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393700" y="5229225"/>
            <a:ext cx="82296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u="none">
                <a:latin typeface="標楷體" pitchFamily="65" charset="-120"/>
                <a:ea typeface="標楷體" pitchFamily="65" charset="-120"/>
              </a:rPr>
              <a:t>解析：</a:t>
            </a:r>
            <a:r>
              <a:rPr lang="en-US" altLang="zh-TW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寞→漠。</a:t>
            </a:r>
            <a:r>
              <a:rPr lang="en-US" altLang="zh-TW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掘→崛。</a:t>
            </a:r>
            <a:r>
              <a:rPr lang="en-US" altLang="zh-TW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性→興。</a:t>
            </a:r>
            <a:endParaRPr lang="zh-TW" altLang="en-US" b="0" u="none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7221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/>
      <p:bldP spid="444420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703263"/>
            <a:ext cx="8964613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下列文句「　」內的成語，何者使用正確？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古人說：「桃李不言，下自成蹊。」所以大家要懂得愛惜花木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張醫師仁心仁術行醫三十年，獲贈「杏壇之光」的匾額，實至名歸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凡事抱持樂觀的態度，即使山窮水盡也有「柳暗花明」的一天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他們兩人一向感情不睦，「李代桃僵」的情形時有耳聞</a:t>
            </a:r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395288" y="69215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u="none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pic>
        <p:nvPicPr>
          <p:cNvPr id="138244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內容版面配置區 2"/>
          <p:cNvSpPr>
            <a:spLocks noGrp="1"/>
          </p:cNvSpPr>
          <p:nvPr>
            <p:ph idx="4294967295"/>
          </p:nvPr>
        </p:nvSpPr>
        <p:spPr>
          <a:xfrm>
            <a:off x="144463" y="692150"/>
            <a:ext cx="8964612" cy="554355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解析：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桃李不言，下自成蹊：指桃李不會說話，但它美麗的花、香甜的果，吸引無數人前往欣賞、品嚐，桃樹底下自然被踩出一條路。比喻為人真誠篤實，自然能感召人心。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「杏壇之光」用於教育界，應改為「杏林春暖」。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柳暗花明：比喻又有一番新氣象，或事情出現轉機。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李代桃僵：本指李樹代替桃樹受蟲咬而枯死，後用以比喻互相頂替或代人受過。應改為「惡言相向」。</a:t>
            </a:r>
            <a:endParaRPr lang="zh-TW" altLang="en-US" sz="30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9267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內容版面配置區 2"/>
          <p:cNvSpPr>
            <a:spLocks noGrp="1"/>
          </p:cNvSpPr>
          <p:nvPr>
            <p:ph idx="4294967295"/>
          </p:nvPr>
        </p:nvSpPr>
        <p:spPr>
          <a:xfrm>
            <a:off x="34925" y="768350"/>
            <a:ext cx="90011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「它常常巧妙地逮著一枚完整的水月，手法比李白要高妙多了。」句中運用的轉化修辭技巧，與下列何者相同？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柳絲縧子慣於伸入水中，去糾纏水中安靜的雲影和月光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木棉樹又乾又皴，不知為什麼，它竟結出那麼雪白柔軟的木棉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只有柳，是疏落的結繩記事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柳樹不是匠人的樹，它是詩人的樹，情人的樹</a:t>
            </a:r>
            <a:endParaRPr lang="zh-TW" altLang="zh-TW" smtClean="0"/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323850" y="7651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u="none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(A)</a:t>
            </a:r>
          </a:p>
        </p:txBody>
      </p:sp>
      <p:pic>
        <p:nvPicPr>
          <p:cNvPr id="140292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3744912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解析：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摹寫。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譬喻</a:t>
            </a:r>
            <a:r>
              <a:rPr lang="zh-TW" altLang="zh-TW" smtClean="0">
                <a:solidFill>
                  <a:srgbClr val="FF0000"/>
                </a:solidFill>
              </a:rPr>
              <a:t>。</a:t>
            </a:r>
            <a:endParaRPr lang="zh-TW" altLang="en-US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類疊。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pic>
        <p:nvPicPr>
          <p:cNvPr id="141315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03263"/>
            <a:ext cx="8785225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下列哪一首詩所描寫的主題是「楊柳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」？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本無塵土氣，自在水雲鄉。楚楚淨如拭，亭亭生妙香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花開不並百花叢，獨立疏籬趣未窮。寧可枝頭抱香死，何曾吹落北風中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碧玉妝成一樹高，萬條垂下綠絲縧。不知細葉誰裁出？二月春風似剪刀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眾芳搖落獨暄妍，占斷風情向小園。疏影橫斜水清淺，暗香浮動月黃昏</a:t>
            </a:r>
            <a:endParaRPr lang="zh-TW" altLang="en-US" smtClean="0"/>
          </a:p>
        </p:txBody>
      </p:sp>
      <p:sp>
        <p:nvSpPr>
          <p:cNvPr id="450563" name="Rectangle 3"/>
          <p:cNvSpPr>
            <a:spLocks noChangeArrowheads="1"/>
          </p:cNvSpPr>
          <p:nvPr/>
        </p:nvSpPr>
        <p:spPr bwMode="auto">
          <a:xfrm>
            <a:off x="466725" y="700088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u="none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pic>
        <p:nvPicPr>
          <p:cNvPr id="142340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692150"/>
            <a:ext cx="8713788" cy="5257800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解析：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蓮。語譯：蓮花生長於汙泥中卻不染塵土的氣味，悠閒自在的生長在映照雲影的水塘裡。那一片片潔淨動人的花瓣，好像才剛擦拭過一樣，而長長的花莖挺立在水面上，散發出清妙的幽香。出自唐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鄭允瑞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詠蓮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菊。語譯：它不和百花爭放競豔，獨自生長在疏籬邊也自有意趣。寧可在枝頭懷抱餘香凋零，何曾看它被吹落在北風之中呢？出自宋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鄭思肖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畫菊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143363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直排文字版面配置區 4"/>
          <p:cNvSpPr>
            <a:spLocks/>
          </p:cNvSpPr>
          <p:nvPr/>
        </p:nvSpPr>
        <p:spPr bwMode="auto">
          <a:xfrm>
            <a:off x="107950" y="622300"/>
            <a:ext cx="87852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u="none">
                <a:ea typeface="標楷體" pitchFamily="65" charset="-120"/>
              </a:rPr>
              <a:t>詠物散文</a:t>
            </a:r>
            <a:r>
              <a:rPr lang="zh-TW" altLang="zh-TW" b="0" u="none">
                <a:ea typeface="標楷體" pitchFamily="65" charset="-120"/>
              </a:rPr>
              <a:t>：人與天地共生息，對於山川風物自然而然產生種種相應的情感，或做為審美對象敷彩設色以欣賞，或從當中尋找個人情感的契合物比附象徵，或據事物形象聯想鋪陳事理，而形成「詠物」作品多元的風貌。因此詠物散文須有一吟詠的主體，不論是客觀描寫事物外在、內在的特質，或者抒寫人物交感融通後主觀的情思理路，都可藉由靈活多變的筆法，使畫面更美麗魅人、思想更深刻通豁、情感更幽邈有味。</a:t>
            </a:r>
            <a:endParaRPr lang="zh-TW" altLang="en-US" b="0" u="none">
              <a:ea typeface="標楷體" pitchFamily="65" charset="-120"/>
            </a:endParaRPr>
          </a:p>
        </p:txBody>
      </p:sp>
      <p:pic>
        <p:nvPicPr>
          <p:cNvPr id="15364" name="Picture 9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838200"/>
            <a:ext cx="8964613" cy="5111750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語譯：那一棵棵的柳樹，就像是用翠玉裝扮成的一樣。垂掛著的柳條兒，更像是千萬條迎風招展的絲帶。不知這細葉究竟是誰剪裁出的呢？二月柔和的春風，不就像是一把精巧的剪刀嗎？出自唐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賀知章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詠柳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梅。語譯：所有的花都凋落了，只有梅花獨自綻放嬌妍，並且在小園中占盡了所有的風情。梅枝疏落的身影橫斜倒映在清淺的水面，香氣幽幽飄動在月亮初升的黃昏後。出自宋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林逋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山園小梅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144387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811213"/>
            <a:ext cx="856932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「所有開花的樹看來都該是女性的，只有木棉花是男性的。」下列選項何者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其原因所在？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像一碗紅麯酒，斟在粗陶碗裡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茂美如堆煙砌玉的重重簾幕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總覺得那是全世界最高的一種樹了，廣東人叫它英雄樹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火烈烈地，有一種不講理的架勢</a:t>
            </a:r>
          </a:p>
          <a:p>
            <a:pPr eaLnBrk="1" hangingPunct="1">
              <a:lnSpc>
                <a:spcPct val="90000"/>
              </a:lnSpc>
            </a:pPr>
            <a:endParaRPr lang="zh-TW" altLang="en-US" smtClean="0"/>
          </a:p>
        </p:txBody>
      </p:sp>
      <p:sp>
        <p:nvSpPr>
          <p:cNvPr id="453635" name="Rectangle 3"/>
          <p:cNvSpPr>
            <a:spLocks noChangeArrowheads="1"/>
          </p:cNvSpPr>
          <p:nvPr/>
        </p:nvSpPr>
        <p:spPr bwMode="auto">
          <a:xfrm>
            <a:off x="549275" y="7651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u="none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(B)</a:t>
            </a:r>
          </a:p>
        </p:txBody>
      </p:sp>
      <p:pic>
        <p:nvPicPr>
          <p:cNvPr id="145412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解析：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酒的豪放與粗陶碗質樸剛毅的意象，偏向男性色彩。</a:t>
            </a: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形容隄岸的楊柳，呈現柔美的風韻。</a:t>
            </a: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別名「英雄樹」是基於高大特質，英雄的稱號用於男性。</a:t>
            </a: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「火烈烈」、「不講理的架勢」等詞，富於男性剛烈的意象。</a:t>
            </a:r>
            <a:endParaRPr lang="zh-TW" altLang="en-US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6435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765175"/>
            <a:ext cx="86423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下列敘述，何者用來形容木棉花奇異的美？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根根都麻皴著，像一隻曲張的手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像是從乾裂的傷口裡吐出來的火焰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以一種不可思議的優美風度，緩緩地自枝頭飄落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晴空上折翼的雲</a:t>
            </a:r>
          </a:p>
          <a:p>
            <a:pPr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5683" name="Rectangle 3"/>
          <p:cNvSpPr>
            <a:spLocks noChangeArrowheads="1"/>
          </p:cNvSpPr>
          <p:nvPr/>
        </p:nvSpPr>
        <p:spPr bwMode="auto">
          <a:xfrm>
            <a:off x="539750" y="7651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u="none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(B)</a:t>
            </a:r>
          </a:p>
        </p:txBody>
      </p:sp>
      <p:sp>
        <p:nvSpPr>
          <p:cNvPr id="455684" name="Rectangle 4"/>
          <p:cNvSpPr>
            <a:spLocks noChangeArrowheads="1"/>
          </p:cNvSpPr>
          <p:nvPr/>
        </p:nvSpPr>
        <p:spPr bwMode="auto">
          <a:xfrm>
            <a:off x="395288" y="4724400"/>
            <a:ext cx="8229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u="none">
                <a:latin typeface="標楷體" pitchFamily="65" charset="-120"/>
                <a:ea typeface="標楷體" pitchFamily="65" charset="-120"/>
              </a:rPr>
              <a:t>解析：</a:t>
            </a:r>
            <a:r>
              <a:rPr lang="en-US" altLang="zh-TW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形容樹枝向上抓取的姿態。</a:t>
            </a:r>
            <a:endParaRPr lang="zh-TW" altLang="en-US" b="0" u="none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(C)(D)</a:t>
            </a:r>
            <a:r>
              <a:rPr lang="zh-TW" altLang="zh-TW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形容雪白柔軟的木棉棉絮。</a:t>
            </a:r>
            <a:endParaRPr lang="zh-TW" altLang="en-US" b="0" u="none">
              <a:solidFill>
                <a:srgbClr val="FF0000"/>
              </a:solidFill>
            </a:endParaRPr>
          </a:p>
        </p:txBody>
      </p:sp>
      <p:pic>
        <p:nvPicPr>
          <p:cNvPr id="147461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/>
      <p:bldP spid="455684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768350"/>
            <a:ext cx="84963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從〈木棉花〉一文中，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不能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看出下列何項訊息？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開花的季節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外形的特色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生長的地點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實用的功能</a:t>
            </a:r>
          </a:p>
          <a:p>
            <a:pPr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539750" y="7651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u="none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(D)</a:t>
            </a:r>
          </a:p>
        </p:txBody>
      </p:sp>
      <p:pic>
        <p:nvPicPr>
          <p:cNvPr id="148484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2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435975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解析：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季節：春天開花──在明春以前，在綠葉的掩覆下，它不會再暴露那種讓人焦灼的奇異的美。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外形：樹形高大、花朵橘紅、樹枝曲張乾皴、棉絮雪白柔軟。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地點：公園──初夏的公園裡，我們疲於奔命地去接拾那些新落的木棉。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9507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765175"/>
            <a:ext cx="8713788" cy="2952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有關〈詠物篇〉的說明，何者正確？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柳表現其陰柔之美，木棉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花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表現其陽剛之美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善用借代修辭，並掌握最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突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出的特質著眼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文字批判性強，展現作者雜文的風格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作者認為木棉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花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之美更勝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柳</a:t>
            </a:r>
            <a:endParaRPr lang="zh-TW" altLang="en-US" smtClean="0"/>
          </a:p>
        </p:txBody>
      </p:sp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539750" y="7651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u="none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(A)</a:t>
            </a:r>
          </a:p>
        </p:txBody>
      </p:sp>
      <p:sp>
        <p:nvSpPr>
          <p:cNvPr id="459780" name="Rectangle 4"/>
          <p:cNvSpPr>
            <a:spLocks noChangeArrowheads="1"/>
          </p:cNvSpPr>
          <p:nvPr/>
        </p:nvSpPr>
        <p:spPr bwMode="auto">
          <a:xfrm>
            <a:off x="288925" y="3860800"/>
            <a:ext cx="88550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sz="3000" u="none">
                <a:latin typeface="標楷體" pitchFamily="65" charset="-120"/>
                <a:ea typeface="標楷體" pitchFamily="65" charset="-120"/>
              </a:rPr>
              <a:t>解析：</a:t>
            </a:r>
            <a:endParaRPr lang="zh-TW" altLang="en-US" sz="300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30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z="30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善用譬喻與</a:t>
            </a:r>
            <a:r>
              <a:rPr lang="zh-TW" altLang="en-US" sz="30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轉化</a:t>
            </a:r>
            <a:r>
              <a:rPr lang="zh-TW" altLang="zh-TW" sz="30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手法。</a:t>
            </a:r>
            <a:endParaRPr lang="zh-TW" altLang="en-US" sz="3000" b="0" u="none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30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z="30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語言清麗，獨具巧思，充分展現抒情散文之美。</a:t>
            </a:r>
            <a:endParaRPr lang="zh-TW" altLang="en-US" sz="3000" b="0" u="none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30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z="30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文中無此比較。</a:t>
            </a:r>
            <a:endParaRPr lang="zh-TW" altLang="en-US" sz="3000" b="0" u="none">
              <a:solidFill>
                <a:srgbClr val="FF0000"/>
              </a:solidFill>
            </a:endParaRPr>
          </a:p>
        </p:txBody>
      </p:sp>
      <p:pic>
        <p:nvPicPr>
          <p:cNvPr id="150533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/>
      <p:bldP spid="459780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768350"/>
            <a:ext cx="8856663" cy="4929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下列有關張曉風的敘述，何者正確？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曾以桑科、可叵為筆名寫雜文嘲諷時事，風格嚴肅莊重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有閨閣柔婉的秀氣，也有批判社會的剛勁豪情，文筆「亦秀亦豪」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文學視野由小我拓展至大我，創作內涵則以感性提升知性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作品以寫家人師生的懷舊內容為主，著有《留予他年說夢痕》</a:t>
            </a:r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538163" y="7651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u="none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(B)</a:t>
            </a:r>
          </a:p>
        </p:txBody>
      </p:sp>
      <p:pic>
        <p:nvPicPr>
          <p:cNvPr id="151556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2297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2333625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解析：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風格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幽默辛辣。　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創作內涵則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知性、感性二者兼備。 　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應為琦君。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pic>
        <p:nvPicPr>
          <p:cNvPr id="152579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標題 1"/>
          <p:cNvSpPr>
            <a:spLocks noGrp="1"/>
          </p:cNvSpPr>
          <p:nvPr>
            <p:ph type="title" idx="4294967295"/>
          </p:nvPr>
        </p:nvSpPr>
        <p:spPr>
          <a:xfrm>
            <a:off x="133350" y="693738"/>
            <a:ext cx="9010650" cy="2303462"/>
          </a:xfrm>
        </p:spPr>
        <p:txBody>
          <a:bodyPr/>
          <a:lstStyle/>
          <a:p>
            <a:pPr algn="l" eaLnBrk="1" hangingPunct="1"/>
            <a:r>
              <a:rPr lang="zh-TW" altLang="zh-TW" sz="3200" b="1" smtClean="0">
                <a:latin typeface="標楷體" pitchFamily="65" charset="-120"/>
                <a:ea typeface="標楷體" pitchFamily="65" charset="-120"/>
              </a:rPr>
              <a:t>二、作者以「糾纏」一詞描寫楊柳拂水的景致，充滿形象及情意之美。因此，善用「動詞」常能使文章產生點睛之妙。請就下列文句，依據此原則圈選出適切的用詞。</a:t>
            </a:r>
            <a:endParaRPr lang="zh-TW" altLang="en-US" sz="3200" b="1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64912" name="Group 16"/>
          <p:cNvGraphicFramePr>
            <a:graphicFrameLocks noGrp="1"/>
          </p:cNvGraphicFramePr>
          <p:nvPr/>
        </p:nvGraphicFramePr>
        <p:xfrm>
          <a:off x="250825" y="2925763"/>
          <a:ext cx="8640763" cy="2087562"/>
        </p:xfrm>
        <a:graphic>
          <a:graphicData uri="http://schemas.openxmlformats.org/drawingml/2006/table">
            <a:tbl>
              <a:tblPr/>
              <a:tblGrid>
                <a:gridCol w="682625"/>
                <a:gridCol w="5438775"/>
                <a:gridCol w="2519363"/>
              </a:tblGrid>
              <a:tr h="20875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山水至今仍是那一硯的濃色的墨汁，常容我的筆有所□□。（張曉風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MS Gothic" pitchFamily="49" charset="-128"/>
                        </a:rPr>
                        <a:t>〈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你不能要求簡單的答案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吸取／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汲飲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4908" name="Oval 12"/>
          <p:cNvSpPr>
            <a:spLocks noChangeArrowheads="1"/>
          </p:cNvSpPr>
          <p:nvPr/>
        </p:nvSpPr>
        <p:spPr bwMode="auto">
          <a:xfrm>
            <a:off x="7812088" y="3573463"/>
            <a:ext cx="935037" cy="863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u="none"/>
          </a:p>
        </p:txBody>
      </p:sp>
      <p:sp>
        <p:nvSpPr>
          <p:cNvPr id="464911" name="Text Box 15"/>
          <p:cNvSpPr txBox="1">
            <a:spLocks noChangeArrowheads="1"/>
          </p:cNvSpPr>
          <p:nvPr/>
        </p:nvSpPr>
        <p:spPr bwMode="auto">
          <a:xfrm>
            <a:off x="395288" y="4981575"/>
            <a:ext cx="842486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u="none">
                <a:ea typeface="標楷體" pitchFamily="65" charset="-120"/>
              </a:rPr>
              <a:t>解析</a:t>
            </a:r>
            <a:r>
              <a:rPr kumimoji="0" lang="zh-TW" altLang="en-US" b="0" u="none">
                <a:ea typeface="標楷體" pitchFamily="65" charset="-120"/>
              </a:rPr>
              <a:t>：</a:t>
            </a:r>
            <a:r>
              <a:rPr kumimoji="0" lang="zh-TW" altLang="en-US" b="0" u="none">
                <a:solidFill>
                  <a:srgbClr val="FF0000"/>
                </a:solidFill>
                <a:ea typeface="標楷體" pitchFamily="65" charset="-120"/>
              </a:rPr>
              <a:t>「汲飲」一詞將「我的筆」擬人，言山水之美常能觸動自己的心靈，如水汲之不盡、如酒飲之而醉，較「吸取」更具情味。</a:t>
            </a:r>
            <a:endParaRPr lang="zh-TW" altLang="en-US" b="0" u="none">
              <a:solidFill>
                <a:srgbClr val="FF0000"/>
              </a:solidFill>
              <a:ea typeface="標楷體" pitchFamily="65" charset="-120"/>
            </a:endParaRPr>
          </a:p>
        </p:txBody>
      </p:sp>
      <p:pic>
        <p:nvPicPr>
          <p:cNvPr id="153615" name="Picture 1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4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8" grpId="0" animBg="1"/>
      <p:bldP spid="4649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en-US" sz="4400" u="none">
              <a:solidFill>
                <a:schemeClr val="hlink"/>
              </a:solidFill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051050" y="2206625"/>
            <a:ext cx="5113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6000" u="none">
                <a:ea typeface="標楷體" pitchFamily="65" charset="-120"/>
              </a:rPr>
              <a:t>二、作者介紹</a:t>
            </a:r>
          </a:p>
        </p:txBody>
      </p:sp>
      <p:pic>
        <p:nvPicPr>
          <p:cNvPr id="16388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5935" name="Group 15"/>
          <p:cNvGraphicFramePr>
            <a:graphicFrameLocks noGrp="1"/>
          </p:cNvGraphicFramePr>
          <p:nvPr>
            <p:ph idx="4294967295"/>
          </p:nvPr>
        </p:nvGraphicFramePr>
        <p:xfrm>
          <a:off x="323850" y="1196975"/>
          <a:ext cx="8424863" cy="2016125"/>
        </p:xfrm>
        <a:graphic>
          <a:graphicData uri="http://schemas.openxmlformats.org/drawingml/2006/table">
            <a:tbl>
              <a:tblPr/>
              <a:tblGrid>
                <a:gridCol w="711200"/>
                <a:gridCol w="5337175"/>
                <a:gridCol w="2376488"/>
              </a:tblGrid>
              <a:tr h="2016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196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196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196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196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196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196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196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196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196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r"/>
                        </a:tabLst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晚鐘／是遊客下山的小路／羊齒植物／沿著白色的石階／一路□了下去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	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（洛夫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MS Gothic" pitchFamily="49" charset="-128"/>
                        </a:rPr>
                        <a:t>〈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金龍禪寺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嚼 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／走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5932" name="Oval 12"/>
          <p:cNvSpPr>
            <a:spLocks noChangeArrowheads="1"/>
          </p:cNvSpPr>
          <p:nvPr/>
        </p:nvSpPr>
        <p:spPr bwMode="auto">
          <a:xfrm>
            <a:off x="6732588" y="1916113"/>
            <a:ext cx="649287" cy="6477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u="none"/>
          </a:p>
        </p:txBody>
      </p:sp>
      <p:sp>
        <p:nvSpPr>
          <p:cNvPr id="465934" name="Text Box 14"/>
          <p:cNvSpPr txBox="1">
            <a:spLocks noChangeArrowheads="1"/>
          </p:cNvSpPr>
          <p:nvPr/>
        </p:nvSpPr>
        <p:spPr bwMode="auto">
          <a:xfrm>
            <a:off x="323850" y="3357563"/>
            <a:ext cx="842486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u="none">
                <a:ea typeface="標楷體" pitchFamily="65" charset="-120"/>
              </a:rPr>
              <a:t>解析</a:t>
            </a:r>
            <a:r>
              <a:rPr kumimoji="0" lang="zh-TW" altLang="en-US" b="0" u="none">
                <a:ea typeface="標楷體" pitchFamily="65" charset="-120"/>
              </a:rPr>
              <a:t>：</a:t>
            </a:r>
            <a:r>
              <a:rPr kumimoji="0" lang="zh-TW" altLang="en-US" b="0" u="none">
                <a:solidFill>
                  <a:srgbClr val="FF0000"/>
                </a:solidFill>
                <a:ea typeface="標楷體" pitchFamily="65" charset="-120"/>
              </a:rPr>
              <a:t>沿著石階「走」是一般的用法，「嚼」則呼應羊齒植物中「齒」的意象，更增加了動感與諧趣。</a:t>
            </a:r>
            <a:endParaRPr lang="zh-TW" altLang="en-US" b="0" u="none">
              <a:solidFill>
                <a:srgbClr val="FF0000"/>
              </a:solidFill>
              <a:ea typeface="標楷體" pitchFamily="65" charset="-120"/>
            </a:endParaRPr>
          </a:p>
        </p:txBody>
      </p:sp>
      <p:pic>
        <p:nvPicPr>
          <p:cNvPr id="154638" name="Picture 1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  <p:bldP spid="465934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64" name="Group 16"/>
          <p:cNvGraphicFramePr>
            <a:graphicFrameLocks noGrp="1"/>
          </p:cNvGraphicFramePr>
          <p:nvPr>
            <p:ph idx="4294967295"/>
          </p:nvPr>
        </p:nvGraphicFramePr>
        <p:xfrm>
          <a:off x="611188" y="908050"/>
          <a:ext cx="8064500" cy="1871663"/>
        </p:xfrm>
        <a:graphic>
          <a:graphicData uri="http://schemas.openxmlformats.org/drawingml/2006/table">
            <a:tbl>
              <a:tblPr/>
              <a:tblGrid>
                <a:gridCol w="485775"/>
                <a:gridCol w="5203825"/>
                <a:gridCol w="2374900"/>
              </a:tblGrid>
              <a:tr h="1871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196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196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196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196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196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196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196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196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196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r"/>
                        </a:tabLst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被多事的風觸動／一滴清楚的淚／失足□□。（焦桐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MS Gothic" pitchFamily="49" charset="-128"/>
                        </a:rPr>
                        <a:t>〈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露珠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跌落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／流下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6956" name="Oval 12"/>
          <p:cNvSpPr>
            <a:spLocks noChangeArrowheads="1"/>
          </p:cNvSpPr>
          <p:nvPr/>
        </p:nvSpPr>
        <p:spPr bwMode="auto">
          <a:xfrm>
            <a:off x="6372225" y="1484313"/>
            <a:ext cx="935038" cy="863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u="none"/>
          </a:p>
        </p:txBody>
      </p:sp>
      <p:sp>
        <p:nvSpPr>
          <p:cNvPr id="466957" name="Text Box 13"/>
          <p:cNvSpPr txBox="1">
            <a:spLocks noChangeArrowheads="1"/>
          </p:cNvSpPr>
          <p:nvPr/>
        </p:nvSpPr>
        <p:spPr bwMode="auto">
          <a:xfrm>
            <a:off x="395288" y="2924175"/>
            <a:ext cx="842486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u="none">
                <a:ea typeface="標楷體" pitchFamily="65" charset="-120"/>
              </a:rPr>
              <a:t>解析</a:t>
            </a:r>
            <a:r>
              <a:rPr kumimoji="0" lang="zh-TW" altLang="en-US" b="0" u="none">
                <a:ea typeface="標楷體" pitchFamily="65" charset="-120"/>
              </a:rPr>
              <a:t>：</a:t>
            </a:r>
            <a:r>
              <a:rPr kumimoji="0" lang="zh-TW" altLang="en-US" b="0" u="none">
                <a:solidFill>
                  <a:srgbClr val="FF0000"/>
                </a:solidFill>
                <a:ea typeface="標楷體" pitchFamily="65" charset="-120"/>
              </a:rPr>
              <a:t>「跌落」使「眼淚」擬人化，較「流下」富有情感，失足跌落的姿態也比「流下」更具速度及形象感。</a:t>
            </a:r>
            <a:endParaRPr lang="zh-TW" altLang="en-US" b="0" u="none">
              <a:solidFill>
                <a:srgbClr val="FF0000"/>
              </a:solidFill>
              <a:ea typeface="標楷體" pitchFamily="65" charset="-120"/>
            </a:endParaRPr>
          </a:p>
        </p:txBody>
      </p:sp>
      <p:pic>
        <p:nvPicPr>
          <p:cNvPr id="155662" name="Picture 1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56" grpId="0" animBg="1"/>
      <p:bldP spid="466957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88" name="Group 16"/>
          <p:cNvGraphicFramePr>
            <a:graphicFrameLocks noGrp="1"/>
          </p:cNvGraphicFramePr>
          <p:nvPr>
            <p:ph idx="4294967295"/>
          </p:nvPr>
        </p:nvGraphicFramePr>
        <p:xfrm>
          <a:off x="584200" y="836613"/>
          <a:ext cx="7991475" cy="1150937"/>
        </p:xfrm>
        <a:graphic>
          <a:graphicData uri="http://schemas.openxmlformats.org/drawingml/2006/table">
            <a:tbl>
              <a:tblPr/>
              <a:tblGrid>
                <a:gridCol w="482600"/>
                <a:gridCol w="5853113"/>
                <a:gridCol w="1655762"/>
              </a:tblGrid>
              <a:tr h="1150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196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196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196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196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196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196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196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196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196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r"/>
                        </a:tabLst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春風又□江南岸，明月何時照我還？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	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（王安石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MS Gothic" pitchFamily="49" charset="-128"/>
                        </a:rPr>
                        <a:t>〈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泊船瓜洲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過／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綠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7980" name="Oval 12"/>
          <p:cNvSpPr>
            <a:spLocks noChangeArrowheads="1"/>
          </p:cNvSpPr>
          <p:nvPr/>
        </p:nvSpPr>
        <p:spPr bwMode="auto">
          <a:xfrm>
            <a:off x="7907338" y="1123950"/>
            <a:ext cx="561975" cy="5762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u="none"/>
          </a:p>
        </p:txBody>
      </p:sp>
      <p:sp>
        <p:nvSpPr>
          <p:cNvPr id="467981" name="Text Box 13"/>
          <p:cNvSpPr txBox="1">
            <a:spLocks noChangeArrowheads="1"/>
          </p:cNvSpPr>
          <p:nvPr/>
        </p:nvSpPr>
        <p:spPr bwMode="auto">
          <a:xfrm>
            <a:off x="395288" y="1989138"/>
            <a:ext cx="8497887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u="none">
                <a:ea typeface="標楷體" pitchFamily="65" charset="-120"/>
              </a:rPr>
              <a:t>解析</a:t>
            </a:r>
            <a:r>
              <a:rPr kumimoji="0" lang="zh-TW" altLang="en-US" b="0" u="none">
                <a:ea typeface="標楷體" pitchFamily="65" charset="-120"/>
              </a:rPr>
              <a:t>：</a:t>
            </a:r>
            <a:r>
              <a:rPr kumimoji="0" lang="zh-TW" altLang="en-US" b="0" u="none">
                <a:solidFill>
                  <a:srgbClr val="FF0000"/>
                </a:solidFill>
                <a:ea typeface="標楷體" pitchFamily="65" charset="-120"/>
              </a:rPr>
              <a:t>用「過」字只能表達春風的到來，用「綠」字卻讓春風有如魔法仙子，使千里江岸景物轉為新綠，充滿視覺的美感。</a:t>
            </a:r>
            <a:endParaRPr kumimoji="0" lang="en-US" altLang="zh-TW" b="0" u="none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u="none">
                <a:ea typeface="標楷體" pitchFamily="65" charset="-120"/>
              </a:rPr>
              <a:t>全詩</a:t>
            </a:r>
            <a:r>
              <a:rPr kumimoji="0" lang="zh-TW" altLang="en-US" b="0" u="none">
                <a:ea typeface="標楷體" pitchFamily="65" charset="-120"/>
              </a:rPr>
              <a:t>：</a:t>
            </a:r>
            <a:r>
              <a:rPr kumimoji="0" lang="zh-TW" altLang="en-US" b="0" u="none">
                <a:solidFill>
                  <a:srgbClr val="FF0000"/>
                </a:solidFill>
                <a:ea typeface="標楷體" pitchFamily="65" charset="-120"/>
              </a:rPr>
              <a:t>京口瓜洲一水間，鍾山只隔數重山。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b="0" u="none">
                <a:solidFill>
                  <a:srgbClr val="FF0000"/>
                </a:solidFill>
                <a:ea typeface="標楷體" pitchFamily="65" charset="-120"/>
              </a:rPr>
              <a:t>           春風又綠江南岸，明月何時照我還？</a:t>
            </a:r>
            <a:endParaRPr kumimoji="0" lang="en-US" altLang="zh-TW" b="0" u="none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u="none">
                <a:ea typeface="標楷體" pitchFamily="65" charset="-120"/>
              </a:rPr>
              <a:t>語譯</a:t>
            </a:r>
            <a:r>
              <a:rPr kumimoji="0" lang="zh-TW" altLang="en-US" b="0" u="none">
                <a:ea typeface="標楷體" pitchFamily="65" charset="-120"/>
              </a:rPr>
              <a:t>：</a:t>
            </a:r>
            <a:r>
              <a:rPr kumimoji="0" lang="zh-TW" altLang="en-US" b="0" u="none">
                <a:solidFill>
                  <a:srgbClr val="FF0000"/>
                </a:solidFill>
                <a:ea typeface="標楷體" pitchFamily="65" charset="-120"/>
              </a:rPr>
              <a:t>站在瓜洲渡口，放眼南望和京口僅隔長江之水，和我所居住的鍾山也只隔幾層山巒。春風一吹使江南岸又綠了起來，明月啊！什麼時候才能照著我回到家園？</a:t>
            </a:r>
          </a:p>
        </p:txBody>
      </p:sp>
      <p:pic>
        <p:nvPicPr>
          <p:cNvPr id="156686" name="Picture 1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7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7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80" grpId="0" animBg="1"/>
      <p:bldP spid="467981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711" name="Group 15"/>
          <p:cNvGraphicFramePr>
            <a:graphicFrameLocks noGrp="1"/>
          </p:cNvGraphicFramePr>
          <p:nvPr>
            <p:ph idx="4294967295"/>
          </p:nvPr>
        </p:nvGraphicFramePr>
        <p:xfrm>
          <a:off x="179388" y="765175"/>
          <a:ext cx="8858250" cy="1008063"/>
        </p:xfrm>
        <a:graphic>
          <a:graphicData uri="http://schemas.openxmlformats.org/drawingml/2006/table">
            <a:tbl>
              <a:tblPr/>
              <a:tblGrid>
                <a:gridCol w="384175"/>
                <a:gridCol w="6816725"/>
                <a:gridCol w="1657350"/>
              </a:tblGrid>
              <a:tr h="1008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5.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我□愁心與明月，隨風直到夜郎西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（李白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MS Gothic" pitchFamily="49" charset="-128"/>
                        </a:rPr>
                        <a:t>〈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聞王昌齡左遷龍標遙有此寄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寄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／送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9004" name="Oval 12"/>
          <p:cNvSpPr>
            <a:spLocks noChangeArrowheads="1"/>
          </p:cNvSpPr>
          <p:nvPr/>
        </p:nvSpPr>
        <p:spPr bwMode="auto">
          <a:xfrm>
            <a:off x="7524750" y="1052513"/>
            <a:ext cx="504825" cy="5032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u="none"/>
          </a:p>
        </p:txBody>
      </p:sp>
      <p:sp>
        <p:nvSpPr>
          <p:cNvPr id="469005" name="Text Box 13"/>
          <p:cNvSpPr txBox="1">
            <a:spLocks noChangeArrowheads="1"/>
          </p:cNvSpPr>
          <p:nvPr/>
        </p:nvSpPr>
        <p:spPr bwMode="auto">
          <a:xfrm>
            <a:off x="395288" y="1773238"/>
            <a:ext cx="8640762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0" lang="zh-TW" altLang="en-US" u="none">
                <a:ea typeface="標楷體" pitchFamily="65" charset="-120"/>
              </a:rPr>
              <a:t>解析</a:t>
            </a:r>
            <a:r>
              <a:rPr kumimoji="0" lang="zh-TW" altLang="en-US" b="0" u="none">
                <a:ea typeface="標楷體" pitchFamily="65" charset="-120"/>
              </a:rPr>
              <a:t>：</a:t>
            </a:r>
            <a:r>
              <a:rPr kumimoji="0" lang="zh-TW" altLang="en-US" b="0" u="none">
                <a:solidFill>
                  <a:srgbClr val="FF0000"/>
                </a:solidFill>
                <a:ea typeface="標楷體" pitchFamily="65" charset="-120"/>
              </a:rPr>
              <a:t>「寄」字有託付之意，表示無法親自送達，愁思更深。移情作用使明月似乎能同感自己懷友的憂思，所以愁心可「寄」，這分託付的深情將藉由月光無遠弗屆的傳達。</a:t>
            </a:r>
            <a:endParaRPr kumimoji="0" lang="en-US" altLang="zh-TW" b="0" u="none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0" lang="zh-TW" altLang="en-US" u="none">
                <a:ea typeface="標楷體" pitchFamily="65" charset="-120"/>
              </a:rPr>
              <a:t>全詩</a:t>
            </a:r>
            <a:r>
              <a:rPr kumimoji="0" lang="zh-TW" altLang="en-US" b="0" u="none">
                <a:ea typeface="標楷體" pitchFamily="65" charset="-120"/>
              </a:rPr>
              <a:t>：</a:t>
            </a:r>
            <a:r>
              <a:rPr kumimoji="0" lang="zh-TW" altLang="en-US" b="0" u="none">
                <a:solidFill>
                  <a:srgbClr val="FF0000"/>
                </a:solidFill>
                <a:ea typeface="標楷體" pitchFamily="65" charset="-120"/>
              </a:rPr>
              <a:t>楊花落盡子規啼，聞道龍標過五溪。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0" lang="zh-TW" altLang="en-US" b="0" u="none">
                <a:solidFill>
                  <a:srgbClr val="FF0000"/>
                </a:solidFill>
                <a:ea typeface="標楷體" pitchFamily="65" charset="-120"/>
              </a:rPr>
              <a:t>           我寄愁心與明月，隨風直到夜郎西。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0" lang="zh-TW" altLang="en-US" u="none">
                <a:ea typeface="標楷體" pitchFamily="65" charset="-120"/>
              </a:rPr>
              <a:t>語譯</a:t>
            </a:r>
            <a:r>
              <a:rPr kumimoji="0" lang="zh-TW" altLang="en-US" b="0" u="none">
                <a:ea typeface="標楷體" pitchFamily="65" charset="-120"/>
              </a:rPr>
              <a:t>：</a:t>
            </a:r>
            <a:r>
              <a:rPr kumimoji="0" lang="zh-TW" altLang="en-US" b="0" u="none">
                <a:solidFill>
                  <a:srgbClr val="FF0000"/>
                </a:solidFill>
                <a:ea typeface="標楷體" pitchFamily="65" charset="-120"/>
              </a:rPr>
              <a:t>片片楊花飄落、杜鵑聲聲哀啼，此時聽到您經過了荒涼的五溪被貶官龍標的消息。我只能將這分憂心愁緒託付給明月，隨著清風一路伴隨您到夜郎西。</a:t>
            </a:r>
          </a:p>
        </p:txBody>
      </p:sp>
      <p:pic>
        <p:nvPicPr>
          <p:cNvPr id="157710" name="Picture 18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9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9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004" grpId="0" animBg="1"/>
      <p:bldP spid="469005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內容版面配置區 2"/>
          <p:cNvSpPr>
            <a:spLocks noGrp="1"/>
          </p:cNvSpPr>
          <p:nvPr>
            <p:ph idx="4294967295"/>
          </p:nvPr>
        </p:nvSpPr>
        <p:spPr>
          <a:xfrm>
            <a:off x="0" y="660400"/>
            <a:ext cx="9144000" cy="5792788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三、請依下文所述，自參考選項選出正確的植物。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參考選項：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菊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蘭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梅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(E)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蓮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(F)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荔枝　　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  　天下有一人知己，可以不恨。不獨人也，物亦有之。如（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）以淵明為知己，（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）以和靖為知己，竹以子猷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為知己，（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）以濂溪為知己，（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）以避秦人為知己，杏以董奉為知己，石以米顛為知己，（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）以太真為知己，茶以陸羽為知己，香草以靈均為知己。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（節錄自張潮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幽夢影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3059113" y="2563813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u="none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(A)</a:t>
            </a:r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7524750" y="2563813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u="none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sp>
        <p:nvSpPr>
          <p:cNvPr id="470021" name="Rectangle 5"/>
          <p:cNvSpPr>
            <a:spLocks noChangeArrowheads="1"/>
          </p:cNvSpPr>
          <p:nvPr/>
        </p:nvSpPr>
        <p:spPr bwMode="auto">
          <a:xfrm>
            <a:off x="6946900" y="313055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u="none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(E)</a:t>
            </a:r>
          </a:p>
        </p:txBody>
      </p:sp>
      <p:sp>
        <p:nvSpPr>
          <p:cNvPr id="470022" name="Rectangle 6"/>
          <p:cNvSpPr>
            <a:spLocks noChangeArrowheads="1"/>
          </p:cNvSpPr>
          <p:nvPr/>
        </p:nvSpPr>
        <p:spPr bwMode="auto">
          <a:xfrm>
            <a:off x="3130550" y="368935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u="none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(D)</a:t>
            </a:r>
          </a:p>
        </p:txBody>
      </p:sp>
      <p:sp>
        <p:nvSpPr>
          <p:cNvPr id="470023" name="Rectangle 7"/>
          <p:cNvSpPr>
            <a:spLocks noChangeArrowheads="1"/>
          </p:cNvSpPr>
          <p:nvPr/>
        </p:nvSpPr>
        <p:spPr bwMode="auto">
          <a:xfrm>
            <a:off x="5940425" y="42195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u="none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(F)</a:t>
            </a:r>
          </a:p>
        </p:txBody>
      </p:sp>
      <p:grpSp>
        <p:nvGrpSpPr>
          <p:cNvPr id="158728" name="群組 2"/>
          <p:cNvGrpSpPr>
            <a:grpSpLocks/>
          </p:cNvGrpSpPr>
          <p:nvPr/>
        </p:nvGrpSpPr>
        <p:grpSpPr bwMode="auto">
          <a:xfrm>
            <a:off x="4421188" y="3254375"/>
            <a:ext cx="407987" cy="390525"/>
            <a:chOff x="5243572" y="1484784"/>
            <a:chExt cx="407928" cy="390523"/>
          </a:xfrm>
        </p:grpSpPr>
        <p:sp>
          <p:nvSpPr>
            <p:cNvPr id="158740" name="文字方塊 1"/>
            <p:cNvSpPr txBox="1">
              <a:spLocks noChangeArrowheads="1"/>
            </p:cNvSpPr>
            <p:nvPr/>
          </p:nvSpPr>
          <p:spPr bwMode="auto">
            <a:xfrm>
              <a:off x="5243572" y="1484784"/>
              <a:ext cx="366659" cy="390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ㄧㄡ</a:t>
              </a:r>
            </a:p>
          </p:txBody>
        </p:sp>
        <p:pic>
          <p:nvPicPr>
            <p:cNvPr id="158741" name="Picture 10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500" y="1573633"/>
              <a:ext cx="216000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8729" name="Picture 11" descr="D:\City\公事\THE PEOPLE\10202\102-PPT-II修訂\數字\01~10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24175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0" name="Picture 12" descr="D:\City\公事\THE PEOPLE\10202\102-PPT-II修訂\數字\01~10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494088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1" name="Picture 13" descr="D:\City\公事\THE PEOPLE\10202\102-PPT-II修訂\數字\01~10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2" name="Picture 14" descr="D:\City\公事\THE PEOPLE\10202\102-PPT-II修訂\數字\01~10\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76700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3" name="Picture 15" descr="D:\City\公事\THE PEOPLE\10202\102-PPT-II修訂\數字\01~10\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076700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4" name="Picture 16" descr="D:\City\公事\THE PEOPLE\10202\102-PPT-II修訂\數字\01~10\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4581525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5" name="Picture 17" descr="D:\City\公事\THE PEOPLE\10202\102-PPT-II修訂\數字\01~10\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581525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6" name="Picture 18" descr="D:\City\公事\THE PEOPLE\10202\102-PPT-II修訂\數字\01~10\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157788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7" name="Picture 19" descr="D:\City\公事\THE PEOPLE\10202\102-PPT-II修訂\數字\01~10\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5157788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8" name="Picture 20" descr="D:\City\公事\THE PEOPLE\10202\102-PPT-II修訂\數字\01~10\1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57788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9" name="Picture 22" descr="下一頁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70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9" grpId="0"/>
      <p:bldP spid="470020" grpId="0"/>
      <p:bldP spid="470021" grpId="0"/>
      <p:bldP spid="470022" grpId="0"/>
      <p:bldP spid="470023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內容版面配置區 2"/>
          <p:cNvSpPr>
            <a:spLocks noGrp="1"/>
          </p:cNvSpPr>
          <p:nvPr>
            <p:ph idx="4294967295"/>
          </p:nvPr>
        </p:nvSpPr>
        <p:spPr>
          <a:xfrm>
            <a:off x="34925" y="981075"/>
            <a:ext cx="9001125" cy="6119813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解析：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菊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以淵明為知己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陶淵明名句：「採菊東籬下，悠然見南山。」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梅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以和靖為知己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林和靖（林逋 ）隱居西湖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無妻無子，種梅養鶴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為伴，人稱「梅妻鶴子」。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竹以子猷為知己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王子猷愛竹，曾暫時借住別人家的空宅，一住進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去就令人種竹子，並說：「怎能一天沒有此君相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伴？」見《世說新語‧任誕》。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TW" altLang="en-US" sz="2700" smtClean="0">
              <a:solidFill>
                <a:srgbClr val="FF0000"/>
              </a:solidFill>
            </a:endParaRPr>
          </a:p>
        </p:txBody>
      </p:sp>
      <p:pic>
        <p:nvPicPr>
          <p:cNvPr id="159747" name="Picture 3" descr="D:\City\公事\THE PEOPLE\10202\102-PPT-II修訂\數字\01~10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8" name="Picture 4" descr="D:\City\公事\THE PEOPLE\10202\102-PPT-II修訂\數字\01~10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9" name="Picture 5" descr="D:\City\公事\THE PEOPLE\10202\102-PPT-II修訂\數字\01~10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50" name="文字方塊 6"/>
          <p:cNvSpPr txBox="1">
            <a:spLocks noChangeArrowheads="1"/>
          </p:cNvSpPr>
          <p:nvPr/>
        </p:nvSpPr>
        <p:spPr bwMode="auto">
          <a:xfrm>
            <a:off x="2484438" y="2997200"/>
            <a:ext cx="3667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200" u="none">
                <a:solidFill>
                  <a:srgbClr val="00B0F0"/>
                </a:solidFill>
                <a:ea typeface="標楷體" pitchFamily="65" charset="-120"/>
              </a:rPr>
              <a:t>ㄅㄨ</a:t>
            </a:r>
          </a:p>
        </p:txBody>
      </p:sp>
      <p:pic>
        <p:nvPicPr>
          <p:cNvPr id="159751" name="Picture 22" descr="下一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內容版面配置區 2"/>
          <p:cNvSpPr>
            <a:spLocks noGrp="1"/>
          </p:cNvSpPr>
          <p:nvPr>
            <p:ph idx="4294967295"/>
          </p:nvPr>
        </p:nvSpPr>
        <p:spPr>
          <a:xfrm>
            <a:off x="34925" y="981075"/>
            <a:ext cx="9001125" cy="4608513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解析：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蓮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以濂溪為知己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周敦頤〈愛蓮說〉：「予獨愛蓮之出淤泥而不染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，濯清漣而不妖。」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桃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以避秦人為知己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陶淵明〈桃花源記〉：「先世避秦時亂，率妻子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、邑人來此絕境，不復出焉。」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杏以董奉為知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己：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董奉隱居廬山，為人治病不收錢，僅要求治癒者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植杏樹。數年後得杏樹十餘萬株，蔚然成林。</a:t>
            </a:r>
            <a:endParaRPr lang="zh-TW" altLang="en-US" sz="2700" smtClean="0">
              <a:solidFill>
                <a:srgbClr val="FF0000"/>
              </a:solidFill>
            </a:endParaRPr>
          </a:p>
        </p:txBody>
      </p:sp>
      <p:pic>
        <p:nvPicPr>
          <p:cNvPr id="160771" name="Picture 2" descr="D:\City\公事\THE PEOPLE\10202\102-PPT-II修訂\數字\01~10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3" descr="D:\City\公事\THE PEOPLE\10202\102-PPT-II修訂\數字\01~10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4" descr="D:\City\公事\THE PEOPLE\10202\102-PPT-II修訂\數字\01~10\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4370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22" descr="下一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內容版面配置區 2"/>
          <p:cNvSpPr>
            <a:spLocks noGrp="1"/>
          </p:cNvSpPr>
          <p:nvPr>
            <p:ph idx="4294967295"/>
          </p:nvPr>
        </p:nvSpPr>
        <p:spPr>
          <a:xfrm>
            <a:off x="130175" y="836613"/>
            <a:ext cx="8999538" cy="4752975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石以米顛為知己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米顛，宋代米芾，喜歡把玩異石硯臺。《宋史》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記載：「無為州治有巨石，狀奇醜，芾見大喜曰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：『此足以當吾拜！』具衣冠拜之，呼之為兄。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」曾自寫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拜石圖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。他生性曠達，言行不拘常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情，而有「米顛」之名。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荔枝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以太真為知己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楊貴妃曾為女道士，號太真。喜愛吃荔枝。杜牧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〈過華清宮〉云：「一騎紅塵妃子笑，無人知是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荔枝來。」</a:t>
            </a:r>
          </a:p>
        </p:txBody>
      </p:sp>
      <p:pic>
        <p:nvPicPr>
          <p:cNvPr id="161795" name="Picture 3" descr="D:\City\公事\THE PEOPLE\10202\102-PPT-II修訂\數字\01~10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6" name="Picture 4" descr="D:\City\公事\THE PEOPLE\10202\102-PPT-II修訂\數字\01~10\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7" name="Picture 22" descr="下一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內容版面配置區 2"/>
          <p:cNvSpPr>
            <a:spLocks noGrp="1"/>
          </p:cNvSpPr>
          <p:nvPr>
            <p:ph idx="4294967295"/>
          </p:nvPr>
        </p:nvSpPr>
        <p:spPr>
          <a:xfrm>
            <a:off x="144463" y="765175"/>
            <a:ext cx="8748712" cy="3816350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解析：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茶以陸羽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為知己：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陸羽精於茶道，以著作世界第一部茶葉專書《茶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經》而聞名於世，後人稱為「茶聖」。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香草以靈均為知己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屈原，字靈均，著有〈離騷〉。因〈離騷〉中以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dist"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蕙、蘭等香草比喻君子，故言香草以靈均為知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己。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pic>
        <p:nvPicPr>
          <p:cNvPr id="162819" name="Picture 2" descr="D:\City\公事\THE PEOPLE\10202\102-PPT-II修訂\數字\01~10\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0" name="Picture 3" descr="D:\City\公事\THE PEOPLE\10202\102-PPT-II修訂\數字\01~10\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Picture 22" descr="下一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內容版面配置區 2"/>
          <p:cNvSpPr>
            <a:spLocks noGrp="1"/>
          </p:cNvSpPr>
          <p:nvPr>
            <p:ph idx="4294967295"/>
          </p:nvPr>
        </p:nvSpPr>
        <p:spPr>
          <a:xfrm>
            <a:off x="0" y="620713"/>
            <a:ext cx="91440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z="3500" b="1" smtClean="0">
                <a:latin typeface="標楷體" pitchFamily="65" charset="-120"/>
                <a:ea typeface="標楷體" pitchFamily="65" charset="-120"/>
              </a:rPr>
              <a:t>四、寫作練習：</a:t>
            </a: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　  行經日本的寺廟，每每總會看到一棵小樹，遠看不真切，竟以為小樹開滿了白花。走近看，才知道是素色紙籤 ，被人打了個結繫在樹枝上的。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00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　　有人來向我解釋，說，因為抽到的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籤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不夠好，所以不想帶回家去，姑且留在樹上吧！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00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　　於是，每經一廟，我總專程停下來，凝神看那矮小披離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的奇樹，……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（節錄自張曉風〈你要做什麼〉）</a:t>
            </a: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根據文章所述，請就此樹的特殊性，續寫你凝神諦視時的心情、看法。文長不拘。</a:t>
            </a:r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2627313" y="2265363"/>
            <a:ext cx="3683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u="none">
                <a:ea typeface="標楷體" pitchFamily="65" charset="-120"/>
              </a:rPr>
              <a:t>ㄑㄧㄢ</a:t>
            </a:r>
          </a:p>
        </p:txBody>
      </p:sp>
      <p:pic>
        <p:nvPicPr>
          <p:cNvPr id="163844" name="Picture 4" descr="D:\City\公事\THE PEOPLE\10202\102-PPT-II修訂\icon2\圖片2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4211638"/>
            <a:ext cx="298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5" name="Picture 7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內容版面配置區 2"/>
          <p:cNvSpPr>
            <a:spLocks noGrp="1"/>
          </p:cNvSpPr>
          <p:nvPr>
            <p:ph idx="1"/>
          </p:nvPr>
        </p:nvSpPr>
        <p:spPr>
          <a:xfrm>
            <a:off x="468313" y="836613"/>
            <a:ext cx="8424862" cy="34448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張曉風，筆名曉風、桑科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、可叵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江蘇省徐州市人。民國三十年生於浙江，東吳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大學中國文學系畢業。曾任教於東吳大學、香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港浸會學院、陽明大學等校，為臺灣當代重要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散文家、劇作家。</a:t>
            </a:r>
          </a:p>
        </p:txBody>
      </p:sp>
      <p:pic>
        <p:nvPicPr>
          <p:cNvPr id="17411" name="Picture 1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130300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12553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群組 2"/>
          <p:cNvGrpSpPr>
            <a:grpSpLocks/>
          </p:cNvGrpSpPr>
          <p:nvPr/>
        </p:nvGrpSpPr>
        <p:grpSpPr bwMode="auto">
          <a:xfrm>
            <a:off x="7451725" y="1022350"/>
            <a:ext cx="398463" cy="390525"/>
            <a:chOff x="7403804" y="1556792"/>
            <a:chExt cx="397499" cy="392104"/>
          </a:xfrm>
        </p:grpSpPr>
        <p:sp>
          <p:nvSpPr>
            <p:cNvPr id="17416" name="文字方塊 1"/>
            <p:cNvSpPr txBox="1">
              <a:spLocks noChangeArrowheads="1"/>
            </p:cNvSpPr>
            <p:nvPr/>
          </p:nvSpPr>
          <p:spPr bwMode="auto">
            <a:xfrm>
              <a:off x="7403804" y="1556792"/>
              <a:ext cx="365826" cy="392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ㄆㄛ</a:t>
              </a:r>
            </a:p>
          </p:txBody>
        </p:sp>
        <p:pic>
          <p:nvPicPr>
            <p:cNvPr id="17417" name="Picture 9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303" y="1645641"/>
              <a:ext cx="216000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4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pic>
        <p:nvPicPr>
          <p:cNvPr id="17415" name="Picture 11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7651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作法提示：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針對人們將不祥的紙籤繫於這棵樹上的事件作聯想。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可以發抒個人對這棵樹的看法，亦可將自己比擬為這棵樹抒發感想。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須留心文意的承接及語詞的順暢。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4867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內容版面配置區 2"/>
          <p:cNvSpPr>
            <a:spLocks noGrp="1"/>
          </p:cNvSpPr>
          <p:nvPr>
            <p:ph idx="4294967295"/>
          </p:nvPr>
        </p:nvSpPr>
        <p:spPr>
          <a:xfrm>
            <a:off x="385763" y="774700"/>
            <a:ext cx="83629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【參考範文一】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沒想到這世上竟有這樣的一株樹，獨獨為別人承受他不欲承受的命運。</a:t>
            </a: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  但願我自己是那株小樹，站在局外，容許別人在我的肩上卸下一顆悲傷和慌惴的心。容許他們把不祥的預言，打一個結，繫在我的腕上，由我承當。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algn="r"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（節錄自原文，文字稍作更動）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5891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765175"/>
            <a:ext cx="8435975" cy="5389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【參考範文二】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想想有多少在生命中迷航的人，一心虔誠祈求好籤，期待幸運的回答與一絲希望可以指引前路，但如果是不祥的，令人失望、悲傷的預言呢？虛弱的靈魂也只能將它緊緊打結，遺忘在不知名的樹上，讓自己在困頓之處得以解脫。</a:t>
            </a: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  　這棵樹肩掛手提的，不正是人世亟欲擺脫的宿命，和每一顆惶惑的心？</a:t>
            </a:r>
            <a:endParaRPr lang="zh-TW" altLang="en-US" smtClean="0"/>
          </a:p>
        </p:txBody>
      </p:sp>
      <p:pic>
        <p:nvPicPr>
          <p:cNvPr id="166915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Rectangle 5"/>
          <p:cNvSpPr>
            <a:spLocks noGrp="1" noChangeArrowheads="1"/>
          </p:cNvSpPr>
          <p:nvPr>
            <p:ph type="body" orient="vert" idx="4294967295"/>
          </p:nvPr>
        </p:nvSpPr>
        <p:spPr>
          <a:xfrm>
            <a:off x="684213" y="815975"/>
            <a:ext cx="6019800" cy="1100138"/>
          </a:xfrm>
        </p:spPr>
        <p:txBody>
          <a:bodyPr/>
          <a:lstStyle/>
          <a:p>
            <a:r>
              <a:rPr lang="zh-TW" altLang="en-US" b="1" smtClean="0">
                <a:ea typeface="標楷體" pitchFamily="65" charset="-120"/>
              </a:rPr>
              <a:t>披離</a:t>
            </a:r>
            <a:r>
              <a:rPr lang="zh-TW" altLang="en-US" smtClean="0">
                <a:ea typeface="標楷體" pitchFamily="65" charset="-120"/>
              </a:rPr>
              <a:t>：四散分布的樣子。</a:t>
            </a:r>
          </a:p>
        </p:txBody>
      </p:sp>
      <p:pic>
        <p:nvPicPr>
          <p:cNvPr id="167940" name="Picture 6" descr="上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6021388"/>
            <a:ext cx="10064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八、統測精選</a:t>
            </a:r>
          </a:p>
        </p:txBody>
      </p:sp>
      <p:pic>
        <p:nvPicPr>
          <p:cNvPr id="168963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765175"/>
            <a:ext cx="8964613" cy="48958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閱讀下文，並選出依序最適合填入□內的詞：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春柳的柔條上暗□著無數叫做「青眼」的葉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蕾，那些眼隨興一□，便□出幾脈綠葉，不幾天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，所有穀粒般的青眼都□開了。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           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（張曉風〈詠物篇〉）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噴／藏／坼／張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藏／張／噴／坼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張／坼／藏／噴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坼／噴／藏／張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         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98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〕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4787900" y="3357563"/>
            <a:ext cx="2012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u="none"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</a:p>
        </p:txBody>
      </p:sp>
      <p:pic>
        <p:nvPicPr>
          <p:cNvPr id="169988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9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內容版面配置區 2"/>
          <p:cNvSpPr>
            <a:spLocks noGrp="1"/>
          </p:cNvSpPr>
          <p:nvPr>
            <p:ph idx="4294967295"/>
          </p:nvPr>
        </p:nvSpPr>
        <p:spPr>
          <a:xfrm>
            <a:off x="446088" y="765175"/>
            <a:ext cx="8229600" cy="3457575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解析：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由「暗」字可知下接「藏」字。由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「眼」可知宜用動詞「張」。由「幾脈」想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見柳葉冒出如水湧動，故用「噴」字。穀粒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因有外殼包覆，故用「坼」字。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ea typeface="標楷體" pitchFamily="65" charset="-120"/>
              </a:rPr>
              <a:t>●</a:t>
            </a:r>
            <a:r>
              <a:rPr lang="zh-TW" altLang="zh-TW" b="1" smtClean="0">
                <a:ea typeface="標楷體" pitchFamily="65" charset="-120"/>
              </a:rPr>
              <a:t>本題測驗學生詞語</a:t>
            </a:r>
            <a:r>
              <a:rPr lang="zh-TW" altLang="zh-TW" smtClean="0">
                <a:ea typeface="標楷體" pitchFamily="65" charset="-120"/>
              </a:rPr>
              <a:t>、</a:t>
            </a:r>
            <a:r>
              <a:rPr lang="zh-TW" altLang="zh-TW" b="1" smtClean="0">
                <a:ea typeface="標楷體" pitchFamily="65" charset="-120"/>
              </a:rPr>
              <a:t>成語應用的能力。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1011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03263"/>
            <a:ext cx="8893175" cy="56784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閱讀下文，並推斷</a:t>
            </a: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畫線處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的意義為何？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我願意再說一次，我愛你們的名字，名字是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天底下父母親滿懷熱望的刻痕，在萬千中國文字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中，他們所找到的是一兩個最美麗最醇厚的字眼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──世間</a:t>
            </a: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每一個名字都是一篇簡短質樸的祈禱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（張曉風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唸你們的名字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華人的名字大多一個字或兩個字　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名字通常藉由祝禱祈福儀式取得　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父母總是千辛萬苦撫育子女成長　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子女的名字往往含藏父母的祝願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﹝98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﹞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6732588" y="4005263"/>
            <a:ext cx="2012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u="none"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</a:p>
        </p:txBody>
      </p:sp>
      <p:pic>
        <p:nvPicPr>
          <p:cNvPr id="172036" name="Picture 5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9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4"/>
          <p:cNvSpPr>
            <a:spLocks noChangeArrowheads="1"/>
          </p:cNvSpPr>
          <p:nvPr/>
        </p:nvSpPr>
        <p:spPr bwMode="auto">
          <a:xfrm>
            <a:off x="395288" y="765175"/>
            <a:ext cx="8497887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u="none">
                <a:latin typeface="標楷體" pitchFamily="65" charset="-120"/>
                <a:ea typeface="標楷體" pitchFamily="65" charset="-120"/>
              </a:rPr>
              <a:t>解析：</a:t>
            </a:r>
            <a:r>
              <a:rPr lang="zh-TW" altLang="en-US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從「世間每一個名字都是一篇簡短質樸的祈禱」一句可知，父母在為孩子取名時或是配合家譜、或是配合生辰，經過千挑萬選，希望自己的子女將來一切平安順遂，這種發自內心的祈禱不帶虛假、包含著最真摯的祝福與期待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u="none">
                <a:latin typeface="標楷體" pitchFamily="65" charset="-120"/>
                <a:ea typeface="標楷體" pitchFamily="65" charset="-120"/>
              </a:rPr>
              <a:t>●本題測驗學生閱讀與理解的能力。</a:t>
            </a:r>
          </a:p>
        </p:txBody>
      </p:sp>
      <p:pic>
        <p:nvPicPr>
          <p:cNvPr id="173059" name="Picture 5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776288"/>
            <a:ext cx="9144000" cy="4525962"/>
          </a:xfrm>
        </p:spPr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.下列文句，何者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沒有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錯別字？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514350" indent="-51435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凡為實利或成見所束搏，不能把日常生活咀嚼玩味的，都是與藝術無緣的人們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514350" indent="-51435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沿著荷塘，是一條曲折的小煤屑路。這是一條幽闢的路，白天也少人走，夜晚更加寂寞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514350" indent="-51435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柳是愈來愈少了，我每次看到一棵柳都會神經緊張得屏息凝視──我怕我有一天會忘記柳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514350" indent="-51435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在這樸實可愛的傳說裡，說故事的人巧妙的運用摧眠的魔術迷住推理，而把全體的關鍵輕輕帶過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              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〕</a:t>
            </a:r>
          </a:p>
        </p:txBody>
      </p:sp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6227763" y="765175"/>
            <a:ext cx="2303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u="none"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endParaRPr lang="zh-TW" altLang="en-US" u="none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084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594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內容版面配置區 2"/>
          <p:cNvSpPr>
            <a:spLocks noGrp="1"/>
          </p:cNvSpPr>
          <p:nvPr>
            <p:ph idx="1"/>
          </p:nvPr>
        </p:nvSpPr>
        <p:spPr>
          <a:xfrm>
            <a:off x="179388" y="847725"/>
            <a:ext cx="8893175" cy="4525963"/>
          </a:xfrm>
        </p:spPr>
        <p:txBody>
          <a:bodyPr wrap="none"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張曉風的寫作形式豐富多元。早期散文溫婉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典麗，以《地毯的那一端》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崛起文壇後，即不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斷擴大寫作格局，從中西文學中汲  取　養分，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創新題材，重情、明理，勇於直視生命，探究人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生的根本道理，既有閨閣　柔婉的秀氣，也有批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判社會、重視人文的剛勁豪情。作品由小我的抒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情拓展至大我的關懷，知性與感性兼備，余光中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稱許其文筆「亦秀亦豪，健筆縱橫」。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435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3816350"/>
            <a:ext cx="296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2447925"/>
            <a:ext cx="296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pic>
        <p:nvPicPr>
          <p:cNvPr id="18439" name="Picture 8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0" name="Group 12"/>
          <p:cNvGrpSpPr>
            <a:grpSpLocks/>
          </p:cNvGrpSpPr>
          <p:nvPr/>
        </p:nvGrpSpPr>
        <p:grpSpPr bwMode="auto">
          <a:xfrm>
            <a:off x="6372225" y="2420938"/>
            <a:ext cx="431800" cy="504825"/>
            <a:chOff x="612" y="1026"/>
            <a:chExt cx="272" cy="318"/>
          </a:xfrm>
        </p:grpSpPr>
        <p:sp>
          <p:nvSpPr>
            <p:cNvPr id="18441" name="Text Box 13"/>
            <p:cNvSpPr txBox="1">
              <a:spLocks noChangeArrowheads="1"/>
            </p:cNvSpPr>
            <p:nvPr/>
          </p:nvSpPr>
          <p:spPr bwMode="auto">
            <a:xfrm>
              <a:off x="612" y="1026"/>
              <a:ext cx="23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solidFill>
                    <a:srgbClr val="0099FF"/>
                  </a:solidFill>
                  <a:latin typeface="Franklin Gothic Medium" pitchFamily="34" charset="0"/>
                  <a:ea typeface="標楷體" pitchFamily="65" charset="-120"/>
                </a:rPr>
                <a:t>ㄐ 一 </a:t>
              </a:r>
            </a:p>
          </p:txBody>
        </p:sp>
        <p:pic>
          <p:nvPicPr>
            <p:cNvPr id="18442" name="Picture 14" descr="二聲-小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07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765175"/>
            <a:ext cx="9109075" cy="5545138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解析：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束「搏」→縛。出自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夏丏尊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〈生活的藝術〉。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幽「闢」→僻。出自朱自清〈荷塘月色〉。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「摧」眠→催。出自鍾理和〈賞月〉。</a:t>
            </a:r>
            <a:endParaRPr lang="zh-TW" alt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按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：(C)「緊張得屏息凝視」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一句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，作者原文用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「地」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［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或可用「的」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］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或因此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認為「得」字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有誤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，故此題答案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有爭議。）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b="1" smtClean="0">
                <a:ea typeface="標楷體" pitchFamily="65" charset="-120"/>
              </a:rPr>
              <a:t>●</a:t>
            </a:r>
            <a:r>
              <a:rPr lang="zh-TW" altLang="en-US" b="1" smtClean="0">
                <a:ea typeface="標楷體" pitchFamily="65" charset="-120"/>
              </a:rPr>
              <a:t>本題測驗學生字形辨析的能力。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5107" name="Picture 8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下文</a:t>
            </a: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畫線處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，何者是明顯的贅詞？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我沒想到有</a:t>
            </a:r>
            <a:r>
              <a:rPr lang="en-US" altLang="zh-TW" u="sng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那麼多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困難，我</a:t>
            </a:r>
            <a:r>
              <a:rPr lang="en-US" altLang="zh-TW" u="sng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始終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從不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知道成家有那麼多瑣碎的事。但至終我們</a:t>
            </a:r>
            <a:r>
              <a:rPr lang="en-US" altLang="zh-TW" u="sng" smtClean="0">
                <a:latin typeface="標楷體" pitchFamily="65" charset="-120"/>
                <a:ea typeface="標楷體" pitchFamily="65" charset="-120"/>
              </a:rPr>
              <a:t>(C)</a:t>
            </a:r>
          </a:p>
          <a:p>
            <a:pPr>
              <a:buFontTx/>
              <a:buNone/>
            </a:pP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總算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找到一棟小小的屋子了。有著</a:t>
            </a:r>
            <a:r>
              <a:rPr lang="en-US" altLang="zh-TW" u="sng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窄窄的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前庭，以及矮矮的榕樹。</a:t>
            </a:r>
          </a:p>
          <a:p>
            <a:pPr algn="r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（張曉風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地毯的那一端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(A)A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(B)B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(C)C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(D)D 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﹝100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﹞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684213" y="5157788"/>
            <a:ext cx="2303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u="none"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endParaRPr lang="zh-TW" altLang="en-US" u="none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6132" name="Picture 6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1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4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Rectangle 5"/>
          <p:cNvSpPr>
            <a:spLocks noChangeArrowheads="1"/>
          </p:cNvSpPr>
          <p:nvPr/>
        </p:nvSpPr>
        <p:spPr bwMode="auto">
          <a:xfrm>
            <a:off x="179388" y="836613"/>
            <a:ext cx="88931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u="none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「始終」與「從不」都是「自始至終」，語意重複，二者應去其一。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u="none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u="none">
                <a:latin typeface="標楷體" pitchFamily="65" charset="-120"/>
                <a:ea typeface="標楷體" pitchFamily="65" charset="-120"/>
              </a:rPr>
              <a:t>●本題測驗學生語文表達的能力。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內容版面配置區 2"/>
          <p:cNvSpPr>
            <a:spLocks noGrp="1"/>
          </p:cNvSpPr>
          <p:nvPr>
            <p:ph idx="4294967295"/>
          </p:nvPr>
        </p:nvSpPr>
        <p:spPr>
          <a:xfrm>
            <a:off x="144463" y="620713"/>
            <a:ext cx="9036050" cy="62372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依據下文，□內最適合填入的詞語依序為何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30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    在這個世界上，有什麼所在比舊書店更可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愛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呢</a:t>
            </a:r>
            <a:endParaRPr lang="zh-TW" altLang="en-US" sz="30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──這是積存人類精神食糧的穀倉，這是晚上不必燈</a:t>
            </a:r>
            <a:endParaRPr lang="zh-TW" altLang="en-US" sz="30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火即可□□□□的殿堂。ㄧ些卓越的天才的筆端，迸</a:t>
            </a:r>
            <a:endParaRPr lang="zh-TW" altLang="en-US" sz="30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放出閃閃的火花，像點綴在夏夜藍空上的星辰般，揚</a:t>
            </a:r>
            <a:endParaRPr lang="zh-TW" altLang="en-US" sz="30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光耀彩，那些保留在紙上的，ㄧ些作者們□□□□、</a:t>
            </a:r>
            <a:endParaRPr lang="zh-TW" altLang="en-US" sz="30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自鑄的妙句偉詞，實在代表著他們心靈中最精粹的部</a:t>
            </a:r>
            <a:endParaRPr lang="zh-TW" altLang="en-US" sz="30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分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。                    （張秀亞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小花與茶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柳暗花明／獨抒胸臆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柳暗花明／無獨有偶　</a:t>
            </a:r>
            <a:endParaRPr lang="zh-TW" altLang="en-US" sz="300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輝明如晝／獨抒胸臆   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輝明如晝／無獨有偶                                          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〕</a:t>
            </a:r>
          </a:p>
        </p:txBody>
      </p:sp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5508625" y="6021388"/>
            <a:ext cx="23034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3000" u="none"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 sz="300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endParaRPr lang="zh-TW" altLang="en-US" sz="3000" u="none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8180" name="Picture 5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594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1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4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107950" y="765175"/>
            <a:ext cx="8964613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u="none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en-US" sz="2800" b="0" u="none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zh-TW" altLang="en-US" sz="2800" b="0" u="none">
                <a:solidFill>
                  <a:srgbClr val="FF0000"/>
                </a:solidFill>
                <a:ea typeface="標楷體" pitchFamily="65" charset="-120"/>
              </a:rPr>
              <a:t>請先把題幹「晚上不必燈火」與「自鑄的妙句偉詞」</a:t>
            </a:r>
          </a:p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zh-TW" altLang="en-US" sz="2800" b="0" u="none">
                <a:solidFill>
                  <a:srgbClr val="FF0000"/>
                </a:solidFill>
                <a:ea typeface="標楷體" pitchFamily="65" charset="-120"/>
              </a:rPr>
              <a:t>兩個關鍵語句圈出，接下來判斷前後詞義。</a:t>
            </a:r>
            <a:r>
              <a:rPr lang="zh-TW" altLang="en-US" sz="28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依題幹描述「晚上不必燈火即可□□□□」，然「柳暗花明」比喻在曲折艱辛之後，忽然絕處逢生，另有一番情景，與</a:t>
            </a:r>
          </a:p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zh-TW" altLang="en-US" sz="28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「燈火」無關；「輝明如晝」呼應「晚上不必燈火」，故</a:t>
            </a:r>
            <a:r>
              <a:rPr lang="en-US" altLang="zh-TW" sz="28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z="28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z="28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可刪。又，「獨抒胸臆」指抒發心中的想法，而「無獨有偶」言兩項事物恰巧相同或類似，對照題幹「作者們</a:t>
            </a:r>
            <a:r>
              <a:rPr lang="zh-TW" altLang="en-US" sz="2800" b="0" u="none">
                <a:solidFill>
                  <a:srgbClr val="FF0000"/>
                </a:solidFill>
                <a:ea typeface="標楷體" pitchFamily="65" charset="-120"/>
              </a:rPr>
              <a:t>□□□□、自鑄的妙句偉詞</a:t>
            </a:r>
            <a:r>
              <a:rPr lang="zh-TW" altLang="en-US" sz="28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」，「、」表示前後語義相近，則「獨抒胸臆」和「自鑄的妙句偉詞」意境雷同，因為既是「自鑄」，就不可能出現「無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獨有偶」的情況，故正確答案為</a:t>
            </a:r>
            <a:r>
              <a:rPr lang="en-US" altLang="zh-TW" sz="28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z="28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u="none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u="none">
                <a:latin typeface="標楷體" pitchFamily="65" charset="-120"/>
                <a:ea typeface="標楷體" pitchFamily="65" charset="-120"/>
              </a:rPr>
              <a:t>●本題測驗學生詞語、成語應用的能力。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九、延伸閱讀</a:t>
            </a:r>
          </a:p>
        </p:txBody>
      </p:sp>
      <p:pic>
        <p:nvPicPr>
          <p:cNvPr id="180227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標題 1"/>
          <p:cNvSpPr>
            <a:spLocks noGrp="1"/>
          </p:cNvSpPr>
          <p:nvPr>
            <p:ph type="title"/>
          </p:nvPr>
        </p:nvSpPr>
        <p:spPr>
          <a:xfrm>
            <a:off x="900113" y="-242888"/>
            <a:ext cx="7848600" cy="1143001"/>
          </a:xfrm>
        </p:spPr>
        <p:txBody>
          <a:bodyPr/>
          <a:lstStyle/>
          <a:p>
            <a:pPr eaLnBrk="1" hangingPunct="1"/>
            <a:r>
              <a:rPr kumimoji="0"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流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蘇與詩經　張曉風 </a:t>
            </a:r>
          </a:p>
        </p:txBody>
      </p:sp>
      <p:sp>
        <p:nvSpPr>
          <p:cNvPr id="181251" name="內容版面配置區 2"/>
          <p:cNvSpPr>
            <a:spLocks noGrp="1"/>
          </p:cNvSpPr>
          <p:nvPr>
            <p:ph idx="1"/>
          </p:nvPr>
        </p:nvSpPr>
        <p:spPr>
          <a:xfrm>
            <a:off x="457200" y="1052513"/>
            <a:ext cx="8578850" cy="43910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mtClean="0"/>
              <a:t>    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三月裡的一個早晨，我到去臺大聽演講，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講的是「詞與畫」。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聽完演講，我穿過滿屋子的「權威」，匆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匆走出，驚訝於十一點的陽光柔美得那樣無缺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無憾──但也許完美也是一種缺憾，竟至讓人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憂愁起來。</a:t>
            </a:r>
            <a:endParaRPr lang="zh-TW" altLang="en-US" smtClean="0"/>
          </a:p>
        </p:txBody>
      </p:sp>
      <p:pic>
        <p:nvPicPr>
          <p:cNvPr id="181252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內容版面配置區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43926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mtClean="0"/>
              <a:t>   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而方才幻燈片上的山水忽然之間都遙遠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了，那些絹，那些畫紙的顏色都黯淡如一盒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久置的沉香。只有眼前的景致那樣真切地逼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來，直把我逼到一棵開滿小白花的樹前，一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個植物系的女孩子走過，對我說：「這花，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叫流蘇。」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2275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內容版面配置區 2"/>
          <p:cNvSpPr>
            <a:spLocks noGrp="1"/>
          </p:cNvSpPr>
          <p:nvPr>
            <p:ph idx="1"/>
          </p:nvPr>
        </p:nvSpPr>
        <p:spPr>
          <a:xfrm>
            <a:off x="446088" y="981075"/>
            <a:ext cx="8229600" cy="43926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mtClean="0"/>
              <a:t>      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那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花極纖細，連香氣也是纖細的，風一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過，地上就添了一層纖纖細細的白，但不知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怎的，樹上的花卻也不見少。對一切單薄柔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弱的美我都心疼著。總擔心它們在下一秒鐘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就不存在了，匆忙的校園裡，誰肯為那些粉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簌簌的小花駐足呢？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zh-TW" altLang="en-US" smtClean="0"/>
          </a:p>
        </p:txBody>
      </p:sp>
      <p:pic>
        <p:nvPicPr>
          <p:cNvPr id="183299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內容版面配置區 2"/>
          <p:cNvSpPr>
            <a:spLocks noGrp="1"/>
          </p:cNvSpPr>
          <p:nvPr>
            <p:ph idx="1"/>
          </p:nvPr>
        </p:nvSpPr>
        <p:spPr>
          <a:xfrm>
            <a:off x="323850" y="908050"/>
            <a:ext cx="8507413" cy="446563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mtClean="0"/>
              <a:t>   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我不太喜歡「流蘇」這個名字，聽來彷彿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那些花都是垂掛著的，其實那些花都向上開著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，每一朵都開成輕揚上舉的十字形──我喜歡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十字花科的花，那樣簡單地交叉的四個瓣，每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一瓣之間都是最規矩的九十度，有一種古樸誠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懇的美──像一部四言的《詩經》。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zh-TW" altLang="en-US" smtClean="0"/>
          </a:p>
        </p:txBody>
      </p:sp>
      <p:pic>
        <p:nvPicPr>
          <p:cNvPr id="184323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內容版面配置區 2"/>
          <p:cNvSpPr>
            <a:spLocks noGrp="1"/>
          </p:cNvSpPr>
          <p:nvPr>
            <p:ph idx="1"/>
          </p:nvPr>
        </p:nvSpPr>
        <p:spPr>
          <a:xfrm>
            <a:off x="323850" y="765175"/>
            <a:ext cx="8569325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她曾以桑科、可叵為筆名寫雜文嘲諷時事，風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格幽默辛辣；另有戲劇與小說創作，作品以散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文為主。曾獲中山文藝獎、國家文藝獎等，並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當選十大傑出女青年。主編《中華現代文學大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系》散文卷、《小說教室》；著有散文集《地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毯的那一端》、《我在》　、《星星都已經到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齊了》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、《送你一個字》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等；戲劇作品《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武陵人》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、《和氏璧》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等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mtClean="0">
              <a:ea typeface="標楷體" pitchFamily="65" charset="-120"/>
            </a:endParaRPr>
          </a:p>
        </p:txBody>
      </p:sp>
      <p:pic>
        <p:nvPicPr>
          <p:cNvPr id="19459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5805488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5805488"/>
            <a:ext cx="296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5184775"/>
            <a:ext cx="296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157788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392613"/>
            <a:ext cx="296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pic>
        <p:nvPicPr>
          <p:cNvPr id="19465" name="Picture 13" descr="下一頁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內容版面配置區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31686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mtClean="0"/>
              <a:t>      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如果要我給那棵花樹取一個名字，我就要叫它「詩經」，它有一樹美麗的四言。</a:t>
            </a:r>
          </a:p>
        </p:txBody>
      </p:sp>
      <p:pic>
        <p:nvPicPr>
          <p:cNvPr id="18534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內容版面配置區 2"/>
          <p:cNvSpPr>
            <a:spLocks noGrp="1"/>
          </p:cNvSpPr>
          <p:nvPr>
            <p:ph idx="1"/>
          </p:nvPr>
        </p:nvSpPr>
        <p:spPr>
          <a:xfrm>
            <a:off x="590550" y="908050"/>
            <a:ext cx="8229600" cy="554513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mtClean="0"/>
              <a:t>   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我讚楊柳美麗，但其美與牡丹不同，與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別的一切花木都不同。楊柳的主要的美點是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其下垂。花木大都是向上發展的，紅杏能長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到「出牆」，古木能長到「參天」。向上原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是好的，但我往往看見枝葉花果蒸蒸日上，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似乎忘記了下面的根，覺得其樣子可惡；你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們是靠它養活的，怎麼只管高據在上面，絕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不理睬它呢？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6371" name="標題 1"/>
          <p:cNvSpPr>
            <a:spLocks noGrp="1"/>
          </p:cNvSpPr>
          <p:nvPr>
            <p:ph type="title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楊柳（節錄） 豐子愷</a:t>
            </a:r>
          </a:p>
        </p:txBody>
      </p:sp>
      <p:pic>
        <p:nvPicPr>
          <p:cNvPr id="186372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內容版面配置區 2"/>
          <p:cNvSpPr>
            <a:spLocks noGrp="1"/>
          </p:cNvSpPr>
          <p:nvPr>
            <p:ph idx="1"/>
          </p:nvPr>
        </p:nvSpPr>
        <p:spPr>
          <a:xfrm>
            <a:off x="590550" y="703263"/>
            <a:ext cx="8229600" cy="567848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你們的生命建設在它上面，怎麼只管貪圖自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己的光榮，而絕不回顧處在泥土中的根本呢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？花木大都如此。甚至下面的根已經被斫，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而上面的花葉還是欣欣向榮，在那裡作最後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一刻的威福，真是可惡而又可憐！楊柳沒有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這般可惡可憐的樣子，它不是不會向上生長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，它長得很快，而且很高；但是越長得高，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越垂得低。</a:t>
            </a:r>
            <a:endParaRPr lang="zh-TW" altLang="en-US" smtClean="0"/>
          </a:p>
        </p:txBody>
      </p:sp>
      <p:pic>
        <p:nvPicPr>
          <p:cNvPr id="187395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內容版面配置區 2"/>
          <p:cNvSpPr>
            <a:spLocks noGrp="1"/>
          </p:cNvSpPr>
          <p:nvPr>
            <p:ph idx="1"/>
          </p:nvPr>
        </p:nvSpPr>
        <p:spPr>
          <a:xfrm>
            <a:off x="590550" y="765175"/>
            <a:ext cx="8229600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千萬條陌頭細柳，條條不忘記根本，常常俯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首顧著下面，時時藉了春風之力，向處在泥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土中的根本拜舞，或者和它親吻。好像一群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活潑的孩子環繞著他們的慈母而遊戲，但時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時依傍到慈母的身邊去，或者擁進慈母的懷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裡去，使人看了覺得非常可愛。楊柳樹也有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高出牆頭的，但我不嫌它高，為了它高而能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下，為了它高而不忘本。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zh-TW" altLang="en-US" smtClean="0"/>
          </a:p>
        </p:txBody>
      </p:sp>
      <p:pic>
        <p:nvPicPr>
          <p:cNvPr id="188419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內容版面配置區 2"/>
          <p:cNvSpPr>
            <a:spLocks noGrp="1"/>
          </p:cNvSpPr>
          <p:nvPr>
            <p:ph idx="1"/>
          </p:nvPr>
        </p:nvSpPr>
        <p:spPr>
          <a:xfrm>
            <a:off x="590550" y="774700"/>
            <a:ext cx="82296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mtClean="0"/>
              <a:t>   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自古以來，詩文常以楊柳為春的一種主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要題材。寫春景曰「萬樹垂楊」，寫春色曰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「陌頭楊柳」，或竟稱春天為「柳條春」。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我以為這並非僅為楊柳當春抽條的緣故，實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因其樹有一種特殊的姿態，與和平美麗的春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光十分調和的緣故。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9443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內容版面配置區 2"/>
          <p:cNvSpPr>
            <a:spLocks noGrp="1"/>
          </p:cNvSpPr>
          <p:nvPr>
            <p:ph idx="1"/>
          </p:nvPr>
        </p:nvSpPr>
        <p:spPr>
          <a:xfrm>
            <a:off x="519113" y="765175"/>
            <a:ext cx="82296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這種姿態的特點，便是「下垂」。不然，當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春發芽的樹木不知凡幾，何以專讓柳條作春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的主人呢？只為別的樹木都憑仗了東君的勢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力而拚命向上，一味好高，忘記了自己的根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本，其貪婪之相不合於春的精神。最能象徵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春的神意的，只有垂楊。</a:t>
            </a:r>
            <a:endParaRPr lang="zh-TW" altLang="en-US" smtClean="0"/>
          </a:p>
        </p:txBody>
      </p:sp>
      <p:pic>
        <p:nvPicPr>
          <p:cNvPr id="19046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內容版面配置區 2"/>
          <p:cNvSpPr>
            <a:spLocks noGrp="1"/>
          </p:cNvSpPr>
          <p:nvPr>
            <p:ph idx="1"/>
          </p:nvPr>
        </p:nvSpPr>
        <p:spPr>
          <a:xfrm>
            <a:off x="590550" y="765175"/>
            <a:ext cx="8229600" cy="345598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mtClean="0"/>
              <a:t>   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這是我昨天看了西湖邊上的楊柳而一時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興起的感想。但我所讚美的不僅是西湖上的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楊柳。在這幾天的春光之下，鄉村處處的楊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柳都有這般可讚美的姿態。西湖似乎太高貴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了，反而不適於栽植這種「賤」的垂楊呢！</a:t>
            </a:r>
          </a:p>
        </p:txBody>
      </p:sp>
      <p:pic>
        <p:nvPicPr>
          <p:cNvPr id="191491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十、網路資源</a:t>
            </a:r>
          </a:p>
        </p:txBody>
      </p:sp>
      <p:pic>
        <p:nvPicPr>
          <p:cNvPr id="192515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內容版面配置區 2"/>
          <p:cNvSpPr>
            <a:spLocks noGrp="1"/>
          </p:cNvSpPr>
          <p:nvPr>
            <p:ph idx="1"/>
          </p:nvPr>
        </p:nvSpPr>
        <p:spPr>
          <a:xfrm>
            <a:off x="395288" y="703263"/>
            <a:ext cx="8229600" cy="2870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1" smtClean="0">
                <a:ea typeface="標楷體" pitchFamily="65" charset="-120"/>
                <a:hlinkClick r:id="rId3"/>
              </a:rPr>
              <a:t>風情萬種的文學園林──張曉風</a:t>
            </a:r>
            <a:endParaRPr lang="zh-TW" altLang="en-US" b="1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b="1" smtClean="0">
                <a:ea typeface="標楷體" pitchFamily="65" charset="-120"/>
                <a:hlinkClick r:id="rId4"/>
              </a:rPr>
              <a:t>財團法人吳三連獎基金會</a:t>
            </a:r>
            <a:endParaRPr lang="zh-TW" altLang="en-US" b="1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b="1" smtClean="0">
                <a:ea typeface="標楷體" pitchFamily="65" charset="-120"/>
                <a:hlinkClick r:id="rId5"/>
              </a:rPr>
              <a:t>九歌文學網──作家地圖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3539" name="Picture 7" descr="下ICON-回主目錄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856662" cy="56165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張曉風的作品特色與文學主張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作品特色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七○年代，余光中說：「張曉風的一枝健筆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，縱橫於近二十年來的文壇，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卓然成為第三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代的名家。」綜合歸納其作品特色如下：</a:t>
            </a:r>
          </a:p>
          <a:p>
            <a:pPr>
              <a:lnSpc>
                <a:spcPct val="80000"/>
              </a:lnSpc>
              <a:buFontTx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英偉之氣：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張曉風是女作家，卻能夠擺脫一些散文女作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家常有的閨秀氣，從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十月的陽光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起，她的散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文往往有一股勃然不磨的英偉之氣，比起一些陽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剛型的男作家也毫不減色。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</a:p>
        </p:txBody>
      </p:sp>
      <p:pic>
        <p:nvPicPr>
          <p:cNvPr id="20484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/>
        </p:nvSpPr>
        <p:spPr bwMode="auto">
          <a:xfrm>
            <a:off x="144463" y="765175"/>
            <a:ext cx="88201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u="none">
                <a:solidFill>
                  <a:schemeClr val="tx2"/>
                </a:solidFill>
                <a:ea typeface="標楷體" pitchFamily="65" charset="-120"/>
              </a:rPr>
              <a:t>課前引導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200" u="none">
              <a:solidFill>
                <a:schemeClr val="tx2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908050"/>
            <a:ext cx="8893175" cy="49688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以詩為文：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余光中認為張曉風不但擅古兼能創新，以一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種詩化的文句，讓現代散文有了無限的可能性，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你還沒有愛過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一文：「而終有一天，一紙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降書，一排降將，一長列解下的軍刀，我們贏了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。」這一句是在描述日軍投降，漫長的艱辛時光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，化作三兩行文字，這樣一種跳接的意象，俐落</a:t>
            </a:r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-5</a:t>
            </a:r>
          </a:p>
        </p:txBody>
      </p:sp>
      <p:pic>
        <p:nvPicPr>
          <p:cNvPr id="21508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765175"/>
            <a:ext cx="8893175" cy="568801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而迅速的句法，就是一種現代詩的作風。瘂弦也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認為：張曉風掌握到中國散文以詩為主軸的精神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，從而營造獨特的寫作風格，使她的美文成為散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文的詩。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-6</a:t>
            </a:r>
          </a:p>
        </p:txBody>
      </p:sp>
      <p:pic>
        <p:nvPicPr>
          <p:cNvPr id="22532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620713"/>
            <a:ext cx="8893175" cy="64801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概括人生：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以戲劇見證人性人情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張曉風從中國傳統典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籍中取材，添加現代人的觀點，推向不同的人性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觀察，並展開批判，以引發讀者、觀眾去思考。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以雜文笑談社會時事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張曉風以桑科為筆名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，寫了一些短小精悍的雜文，用極輕快的嬉笑怒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罵方式，諷刺社會的一些現象。又以可叵  為筆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名，寫了不少關懷時事的短篇，其代表作品為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-7</a:t>
            </a:r>
          </a:p>
        </p:txBody>
      </p:sp>
      <p:pic>
        <p:nvPicPr>
          <p:cNvPr id="23556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21"/>
          <p:cNvSpPr txBox="1">
            <a:spLocks noChangeArrowheads="1"/>
          </p:cNvSpPr>
          <p:nvPr/>
        </p:nvSpPr>
        <p:spPr bwMode="auto">
          <a:xfrm>
            <a:off x="7524750" y="4868863"/>
            <a:ext cx="366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200" u="none">
                <a:solidFill>
                  <a:srgbClr val="0099FF"/>
                </a:solidFill>
                <a:ea typeface="標楷體" pitchFamily="65" charset="-120"/>
              </a:rPr>
              <a:t>ㄆㄡ</a:t>
            </a:r>
            <a:endParaRPr lang="zh-TW" altLang="en-US" sz="1200" u="none">
              <a:solidFill>
                <a:srgbClr val="0099FF"/>
              </a:solidFill>
              <a:ea typeface="標楷體" pitchFamily="65" charset="-120"/>
            </a:endParaRPr>
          </a:p>
        </p:txBody>
      </p:sp>
      <p:pic>
        <p:nvPicPr>
          <p:cNvPr id="23558" name="Picture 22" descr="三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941888"/>
            <a:ext cx="2159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" y="774700"/>
            <a:ext cx="8893175" cy="45259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幽默五十三號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。王大空在書序中說：「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可叵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集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的每篇文章都有它的新聞性和社會性，是張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曉風用她獨長的慧眼靈心，觀察感應對人情事象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所做的諷諭褒貶。」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以小說觀照人生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在張曉風的小說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哭牆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裡，人生的問題、生命的意義、人生的境遇、人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類的處境，以及生命百態都是她所關切的主題。</a:t>
            </a:r>
          </a:p>
        </p:txBody>
      </p:sp>
      <p:sp>
        <p:nvSpPr>
          <p:cNvPr id="2457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-8</a:t>
            </a:r>
          </a:p>
        </p:txBody>
      </p:sp>
      <p:pic>
        <p:nvPicPr>
          <p:cNvPr id="24580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692150"/>
            <a:ext cx="9036050" cy="41052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文學主張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胸懷悲憫乃寫作的本源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所謂「長抱心頭一點春，須知世上苦人多」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的心情，恐怕是比學問、見解更為重要的，這是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人之所以為人的本源，當然它同時也是寫作的本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源。</a:t>
            </a:r>
          </a:p>
        </p:txBody>
      </p:sp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-9</a:t>
            </a:r>
          </a:p>
        </p:txBody>
      </p:sp>
      <p:pic>
        <p:nvPicPr>
          <p:cNvPr id="25604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893175" cy="45259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喚回既往的生命乃寫作的目的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張曉風認為一般的人只有幸「活一生」，而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創作的人卻能「活二生」。寫作者能把既往的生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命喚回，讓它有第二次的演出機會。</a:t>
            </a:r>
          </a:p>
          <a:p>
            <a:pPr>
              <a:lnSpc>
                <a:spcPct val="120000"/>
              </a:lnSpc>
              <a:buFontTx/>
              <a:buNone/>
            </a:pP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-10</a:t>
            </a:r>
          </a:p>
        </p:txBody>
      </p:sp>
      <p:pic>
        <p:nvPicPr>
          <p:cNvPr id="26628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765175"/>
            <a:ext cx="8893175" cy="45259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最佳文學資源來自雙目、腕底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小時候因為戰爭逃難，讓張曉風走了大半的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中國，大人在憂思中不及一見的景致，她一一銘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記在心。此外，小學開始的抄書經驗，更讓她深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信「最好的文學資源是來自於雙目、腕底」。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-11</a:t>
            </a:r>
          </a:p>
        </p:txBody>
      </p:sp>
      <p:pic>
        <p:nvPicPr>
          <p:cNvPr id="27652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92150"/>
            <a:ext cx="8893175" cy="4897438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◆張曉風的散文觀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散文創作關乎學養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很多人視傳統中文系的教育為寫作毒藥，但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對張曉風而言，中文系的訓練給了她更堅實的寫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作基礎，可以使白話文體的散文更具精密度和藝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術性，並且成為一種精緻的語言。對文字、聲韻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、訓詁深入了解，則有令人動容的中國美學。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67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-12</a:t>
            </a:r>
          </a:p>
        </p:txBody>
      </p:sp>
      <p:pic>
        <p:nvPicPr>
          <p:cNvPr id="28676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774700"/>
            <a:ext cx="8569325" cy="510222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散文創作憑藉內功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張曉風認為散文創作「易學難工」，一如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好水比好酒難求。散文的特質在於不須借重故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事情節，也不必虛構，更不在乎押韻。它和讀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者素面相見全憑「內功」，所謂的「內功」是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以一生累積的見識和深刻的人生經驗，讓一篇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文章得以「感慨遂深」。</a:t>
            </a:r>
          </a:p>
        </p:txBody>
      </p:sp>
      <p:sp>
        <p:nvSpPr>
          <p:cNvPr id="2969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-13</a:t>
            </a:r>
          </a:p>
        </p:txBody>
      </p:sp>
      <p:pic>
        <p:nvPicPr>
          <p:cNvPr id="29700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765175"/>
            <a:ext cx="8604250" cy="532765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散文是一種透明文體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散文是一種透明如水晶的文體，令自己無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所遁形，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因為「現實生活中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，我們有門有牆、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有鎖、有衣服、有地位，可以做為自己的保護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膜，而散文卻把最柔弱最不設防最透明的一向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不為人知的我洩露給別人看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寫散文，對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作者來說，恐怕是一種最赤裸的暴露吧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-14</a:t>
            </a:r>
          </a:p>
        </p:txBody>
      </p:sp>
      <p:pic>
        <p:nvPicPr>
          <p:cNvPr id="30724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300" b="1" smtClean="0">
                <a:ea typeface="標楷體" pitchFamily="65" charset="-120"/>
              </a:rPr>
              <a:t>杜鵑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en-US" sz="3000" smtClean="0">
                <a:latin typeface="標楷體" pitchFamily="65" charset="-120"/>
                <a:ea typeface="標楷體" pitchFamily="65" charset="-120"/>
              </a:rPr>
              <a:t>傳說中蜀地的君主望帝，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名叫杜宇。望帝勤政愛民</a:t>
            </a:r>
            <a:r>
              <a:rPr lang="en-US" altLang="en-US" sz="3000" smtClean="0">
                <a:latin typeface="標楷體" pitchFamily="65" charset="-120"/>
                <a:ea typeface="標楷體" pitchFamily="65" charset="-120"/>
              </a:rPr>
              <a:t>，看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000" smtClean="0">
                <a:latin typeface="標楷體" pitchFamily="65" charset="-120"/>
                <a:ea typeface="標楷體" pitchFamily="65" charset="-120"/>
              </a:rPr>
              <a:t>到鱉相治水有功，百姓安居樂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000" smtClean="0">
                <a:latin typeface="標楷體" pitchFamily="65" charset="-120"/>
                <a:ea typeface="標楷體" pitchFamily="65" charset="-120"/>
              </a:rPr>
              <a:t>業，便主動禪位退隱。鱉相即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000" smtClean="0">
                <a:latin typeface="標楷體" pitchFamily="65" charset="-120"/>
                <a:ea typeface="標楷體" pitchFamily="65" charset="-120"/>
              </a:rPr>
              <a:t>位後暴虐無道，望帝悔恨不已，一心繫念國事及子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000" smtClean="0">
                <a:latin typeface="標楷體" pitchFamily="65" charset="-120"/>
                <a:ea typeface="標楷體" pitchFamily="65" charset="-120"/>
              </a:rPr>
              <a:t>民，死後魂魄化為鳥兒，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聲聲呼喚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「不如歸去</a:t>
            </a:r>
            <a:r>
              <a:rPr lang="en-US" altLang="en-US" sz="3000" smtClean="0">
                <a:latin typeface="標楷體" pitchFamily="65" charset="-120"/>
                <a:ea typeface="標楷體" pitchFamily="65" charset="-120"/>
              </a:rPr>
              <a:t>、不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000" smtClean="0">
                <a:latin typeface="標楷體" pitchFamily="65" charset="-120"/>
                <a:ea typeface="標楷體" pitchFamily="65" charset="-120"/>
              </a:rPr>
              <a:t>如歸去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en-US" sz="3000" smtClean="0">
                <a:latin typeface="標楷體" pitchFamily="65" charset="-120"/>
                <a:ea typeface="標楷體" pitchFamily="65" charset="-120"/>
              </a:rPr>
              <a:t>，直到口吐鮮血，其聲哀怨；啼血灑落在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000" smtClean="0">
                <a:latin typeface="標楷體" pitchFamily="65" charset="-120"/>
                <a:ea typeface="標楷體" pitchFamily="65" charset="-120"/>
              </a:rPr>
              <a:t>不知名的花朵上，形成紅豔的色彩。百姓為了感念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000" smtClean="0">
                <a:latin typeface="標楷體" pitchFamily="65" charset="-120"/>
                <a:ea typeface="標楷體" pitchFamily="65" charset="-120"/>
              </a:rPr>
              <a:t>杜宇，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將鳥兒取名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「杜鵑鳥」</a:t>
            </a:r>
            <a:r>
              <a:rPr lang="en-US" altLang="en-US" sz="300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花朵就取名為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「杜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鵑花」</a:t>
            </a:r>
            <a:r>
              <a:rPr lang="en-US" altLang="en-US" sz="300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17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1042988" y="-242888"/>
            <a:ext cx="72009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植物故事屋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pic>
        <p:nvPicPr>
          <p:cNvPr id="4100" name="Picture 6" descr="6114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014413"/>
            <a:ext cx="352107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內容版面配置區 2"/>
          <p:cNvSpPr>
            <a:spLocks noGrp="1"/>
          </p:cNvSpPr>
          <p:nvPr>
            <p:ph idx="1"/>
          </p:nvPr>
        </p:nvSpPr>
        <p:spPr>
          <a:xfrm>
            <a:off x="250825" y="765175"/>
            <a:ext cx="8642350" cy="5543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◆張曉風二三事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揀來齋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張曉風有一項「習慣」或說「喜好」，那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就是揀東西。她家客廳（也是書房）有一幅楚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戈的字，上書「揀來齋」三個大字，左側還附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帶一行「曉風說歲月與機緣都是揀來的」。這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間書房的擺設大多數都是揀來的，再發揮巧思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加以布置，展現特殊的氣質。張曉風喜歡她家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裡的擺設，如同詩家所謂「無一字無來歷」的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說法，每樣東西背後都有一個故事。</a:t>
            </a:r>
          </a:p>
        </p:txBody>
      </p:sp>
      <p:sp>
        <p:nvSpPr>
          <p:cNvPr id="3174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-15</a:t>
            </a:r>
          </a:p>
        </p:txBody>
      </p:sp>
      <p:pic>
        <p:nvPicPr>
          <p:cNvPr id="31748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-16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79388" y="692150"/>
            <a:ext cx="882015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簡約環保過生活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　　張曉風生活中常以腳踏車代步，她認為這就是她要過的日子：「簡單、素樸，貧窮──不是真的窮，而是自己甘願選擇的一種貧窮。」家中廣告紙若兩面有字，就丟在廢紙桶；若一面空白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，就留在抽屜中以待寫稿。在使用</a:t>
            </a:r>
            <a:r>
              <a:rPr lang="en-US" altLang="zh-TW" b="0" u="none">
                <a:latin typeface="標楷體" pitchFamily="65" charset="-120"/>
                <a:ea typeface="標楷體" pitchFamily="65" charset="-120"/>
              </a:rPr>
              <a:t>A4</a:t>
            </a: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紙反面的時候，她感受到「一種喜悅，一種物盡其用的喜悅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，一種知福惜福的喜悅」。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2772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內容版面配置區 2"/>
          <p:cNvSpPr>
            <a:spLocks noGrp="1"/>
          </p:cNvSpPr>
          <p:nvPr>
            <p:ph idx="1"/>
          </p:nvPr>
        </p:nvSpPr>
        <p:spPr>
          <a:xfrm>
            <a:off x="323850" y="620713"/>
            <a:ext cx="8507413" cy="5688012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(三)善變的女人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張曉風的先生戲稱她為善變的女人，即使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吃一碗餛飩，也要每一匙每一匙的再加點醋或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辣油，堅持每一口都不一樣才比較快樂。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張曉風也會把她的善變運用到對孩子的教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育上：像是把楊桃切成橫片，各呈星狀，然後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大聲吆喝小孩來吃「星星」；或先用細針扎進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香蕉中段一撥，香蕉已經從中而斷，然後大叫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79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-17</a:t>
            </a:r>
          </a:p>
        </p:txBody>
      </p:sp>
      <p:pic>
        <p:nvPicPr>
          <p:cNvPr id="33796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內容版面配置區 2"/>
          <p:cNvSpPr>
            <a:spLocks noGrp="1"/>
          </p:cNvSpPr>
          <p:nvPr>
            <p:ph idx="1"/>
          </p:nvPr>
        </p:nvSpPr>
        <p:spPr>
          <a:xfrm>
            <a:off x="385763" y="1052513"/>
            <a:ext cx="8578850" cy="5040312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孩子們來吃魔術香蕉。她叫孩子們吃橘子的方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法也有一招，她先把橘子的外皮剝了，起名叫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「金船」。橘子既是船，嘴巴就是碼頭了，每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吃一瓣橘子，就聽到她在大叫：「碼頭開開，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船進來！」柳丁進嘴以前也有口令，口令是：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「芝麻，開門！」就這樣孩子們的維他命和想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像力，因此都一概供應了。</a:t>
            </a:r>
          </a:p>
        </p:txBody>
      </p:sp>
      <p:sp>
        <p:nvSpPr>
          <p:cNvPr id="3481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-18</a:t>
            </a:r>
          </a:p>
        </p:txBody>
      </p:sp>
      <p:pic>
        <p:nvPicPr>
          <p:cNvPr id="34820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內容版面配置區 2"/>
          <p:cNvSpPr>
            <a:spLocks noGrp="1"/>
          </p:cNvSpPr>
          <p:nvPr>
            <p:ph idx="1"/>
          </p:nvPr>
        </p:nvSpPr>
        <p:spPr>
          <a:xfrm>
            <a:off x="395288" y="765175"/>
            <a:ext cx="8424862" cy="56165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舊金山灣區談抗癌歷程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民國九十四年十月，醫生宣判張曉風罹患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大腸癌第二期，經過開刀手術和半年的化療後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，控制住病情。張曉風套用一句閩南語說「抗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癌是他家的事」，做病人的只要聽從醫生的話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，和身體內的病魔對抗就好。她說當孫悟空和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妖精打架時，如果大叫妖精的名字，妖精便會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自卑的逃走。同樣的，當你知道身體的對手是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誰，越不怕它，對手就會逃走。</a:t>
            </a:r>
          </a:p>
        </p:txBody>
      </p:sp>
      <p:sp>
        <p:nvSpPr>
          <p:cNvPr id="3584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-19</a:t>
            </a:r>
          </a:p>
        </p:txBody>
      </p:sp>
      <p:pic>
        <p:nvPicPr>
          <p:cNvPr id="35844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內容版面配置區 2"/>
          <p:cNvSpPr>
            <a:spLocks noGrp="1"/>
          </p:cNvSpPr>
          <p:nvPr>
            <p:ph idx="1"/>
          </p:nvPr>
        </p:nvSpPr>
        <p:spPr>
          <a:xfrm>
            <a:off x="230188" y="765175"/>
            <a:ext cx="8805862" cy="5543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吃裡扒外的學士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在一次余光中的演講會場，有人問余光中寫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作應該受傳統影響或西風影響，余光中說要「浪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子回頭」。張曉風與余光中開玩笑說：「我沒有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你的大氣魄，又做大浪子又能回頭，既能大放，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又能大收。我想到的是另一句成語──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吃裡扒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外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。我的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吃裡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是中國固有的東西；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扒外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則是吸收西方文化的精髓。這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吃裡扒外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基本思想還是從中文系出發的。主要是吃裡，然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後再扒外。」</a:t>
            </a:r>
          </a:p>
        </p:txBody>
      </p:sp>
      <p:sp>
        <p:nvSpPr>
          <p:cNvPr id="3686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-20</a:t>
            </a:r>
          </a:p>
        </p:txBody>
      </p:sp>
      <p:pic>
        <p:nvPicPr>
          <p:cNvPr id="36868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內容版面配置區 2"/>
          <p:cNvSpPr>
            <a:spLocks noGrp="1"/>
          </p:cNvSpPr>
          <p:nvPr>
            <p:ph idx="1"/>
          </p:nvPr>
        </p:nvSpPr>
        <p:spPr>
          <a:xfrm>
            <a:off x="395288" y="703263"/>
            <a:ext cx="8569325" cy="4525962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大學時期張曉風浸淫在中國文學的薰陶裡，是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老教授心目中舊詩古詞的接棒人，但廣泛的興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趣再加上小小的叛逆，卻使她走上白話文的創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作，為自己找到一條滿足創作欲望的道路。</a:t>
            </a:r>
          </a:p>
        </p:txBody>
      </p:sp>
      <p:sp>
        <p:nvSpPr>
          <p:cNvPr id="3789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-21</a:t>
            </a:r>
          </a:p>
        </p:txBody>
      </p:sp>
      <p:pic>
        <p:nvPicPr>
          <p:cNvPr id="37892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765175"/>
            <a:ext cx="8229600" cy="489585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裁成人醫的夫子</a:t>
            </a:r>
          </a:p>
          <a:p>
            <a:pPr algn="dist"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張曉風總提醒醫學院的學生：「貼近別</a:t>
            </a:r>
          </a:p>
          <a:p>
            <a:pPr algn="dist"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人的痛苦，體諒別人的憂傷。」她說：「這</a:t>
            </a:r>
          </a:p>
          <a:p>
            <a:pPr algn="dist"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世界上不缺乏專家，不缺乏權威，缺乏的是</a:t>
            </a:r>
          </a:p>
          <a:p>
            <a:pPr algn="dist"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一個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，一個肯把自己給出去的人。</a:t>
            </a:r>
          </a:p>
          <a:p>
            <a:pPr algn="dist">
              <a:lnSpc>
                <a:spcPct val="12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醫藥有時而窮，唯有不竭的愛，能照亮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受苦的靈魂。」</a:t>
            </a:r>
          </a:p>
        </p:txBody>
      </p:sp>
      <p:sp>
        <p:nvSpPr>
          <p:cNvPr id="3891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-22</a:t>
            </a:r>
          </a:p>
        </p:txBody>
      </p:sp>
      <p:pic>
        <p:nvPicPr>
          <p:cNvPr id="3891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692150"/>
            <a:ext cx="8856662" cy="56896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七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打虎英雄政壇來去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二○一○年為了捍衛南港二○二兵工廠沼澤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綠地，張曉風下跪請命，並以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報告總統，我可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以有兩片肺葉嗎？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一文投報力諫總統，反對破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壞當地自然環境建造生技園區。藝文界也連署發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表「夢想二○二」聲明，聲援張曉風，一起打擊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破壞環境的大老虎。張曉風在記者會上提到，有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人打恐嚇電話打算對她不利，不過她說就算賠了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命，對的事她還是要做。</a:t>
            </a:r>
          </a:p>
        </p:txBody>
      </p:sp>
      <p:sp>
        <p:nvSpPr>
          <p:cNvPr id="3993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-23</a:t>
            </a:r>
          </a:p>
        </p:txBody>
      </p:sp>
      <p:pic>
        <p:nvPicPr>
          <p:cNvPr id="3994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692150"/>
            <a:ext cx="8929688" cy="5400675"/>
          </a:xfrm>
        </p:spPr>
        <p:txBody>
          <a:bodyPr wrap="none"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教書數十載，張曉風從來沒想過從政，卻在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七十歲時進入立法院為環境發聲。進入立法院後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，張曉風積極推動溼地與生態保護，希望透過「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溼地保育法」、「海洋法」的立法，將對大自然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的感動化為實際的力量，留給下一代更好的環境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。而後於二○一三年以「我辭職了」四個字為題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發表聲明，宣布辭去立委職務，結束短暫的政治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生涯。</a:t>
            </a:r>
            <a:endParaRPr lang="zh-TW" altLang="en-US" sz="3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-24</a:t>
            </a:r>
          </a:p>
        </p:txBody>
      </p:sp>
      <p:pic>
        <p:nvPicPr>
          <p:cNvPr id="4096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內容版面配置區 2"/>
          <p:cNvSpPr>
            <a:spLocks noGrp="1"/>
          </p:cNvSpPr>
          <p:nvPr>
            <p:ph idx="1"/>
          </p:nvPr>
        </p:nvSpPr>
        <p:spPr>
          <a:xfrm>
            <a:off x="107950" y="838200"/>
            <a:ext cx="9001125" cy="53276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TW" altLang="en-US" sz="3300" b="1" smtClean="0">
                <a:latin typeface="標楷體" pitchFamily="65" charset="-120"/>
                <a:ea typeface="標楷體" pitchFamily="65" charset="-120"/>
              </a:rPr>
              <a:t>水仙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　  希臘神話中，納西瑟斯長相俊美，是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河神西非塞斯和水澤女神里瑞歐普的兒子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，河神向祭司詢問納西瑟斯的未來，祭司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說只要不讓他看見自己的長相，自然可以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壽終。因此納西瑟斯不曾照過鏡子，當然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也不知道自己的容貌。長大後的納西瑟斯，有一回在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湖邊看見影中的自己深深著迷，但湖中的倒影一碰觸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就模糊而消失了，愛上影中人的納西瑟斯最終得不到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回應抱憾死去。眾神感念他的痴情，將其化成岸邊的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水仙花，日日映照水面。自戀的英文</a:t>
            </a:r>
            <a:r>
              <a:rPr lang="en-US" altLang="zh-TW" sz="3000" smtClean="0">
                <a:latin typeface="Batang" pitchFamily="18" charset="-127"/>
                <a:ea typeface="Batang" pitchFamily="18" charset="-127"/>
              </a:rPr>
              <a:t>narcissism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便是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由水仙花</a:t>
            </a:r>
            <a:r>
              <a:rPr lang="en-US" altLang="zh-TW" sz="3000" smtClean="0">
                <a:latin typeface="Batang" pitchFamily="18" charset="-127"/>
                <a:ea typeface="Batang" pitchFamily="18" charset="-127"/>
              </a:rPr>
              <a:t>narcissus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而來。 </a:t>
            </a:r>
          </a:p>
        </p:txBody>
      </p:sp>
      <p:pic>
        <p:nvPicPr>
          <p:cNvPr id="5123" name="Picture 4" descr="2159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1875" r="937" b="15150"/>
          <a:stretch>
            <a:fillRect/>
          </a:stretch>
        </p:blipFill>
        <p:spPr bwMode="auto">
          <a:xfrm>
            <a:off x="7196138" y="1052513"/>
            <a:ext cx="18399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042988" y="-242888"/>
            <a:ext cx="72009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植物故事屋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內容版面配置區 2"/>
          <p:cNvSpPr>
            <a:spLocks noGrp="1"/>
          </p:cNvSpPr>
          <p:nvPr>
            <p:ph idx="4294967295"/>
          </p:nvPr>
        </p:nvSpPr>
        <p:spPr>
          <a:xfrm>
            <a:off x="969963" y="919163"/>
            <a:ext cx="6554787" cy="4525962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影片欣賞：趣看作家──張曉風</a:t>
            </a:r>
          </a:p>
          <a:p>
            <a:pPr>
              <a:buFontTx/>
              <a:buNone/>
            </a:pPr>
            <a:r>
              <a:rPr kumimoji="0" lang="zh-TW" altLang="en-US" b="1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搶救國文的推手</a:t>
            </a:r>
            <a:endParaRPr kumimoji="0"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zh-TW" altLang="en-US" b="1" smtClean="0">
                <a:latin typeface="標楷體" pitchFamily="65" charset="-120"/>
                <a:ea typeface="標楷體" pitchFamily="65" charset="-120"/>
                <a:hlinkClick r:id="rId4" action="ppaction://hlinkfile"/>
              </a:rPr>
              <a:t>生活觸發與</a:t>
            </a:r>
            <a:r>
              <a:rPr kumimoji="0" lang="en-US" altLang="zh-TW" b="1" smtClean="0">
                <a:latin typeface="標楷體" pitchFamily="65" charset="-120"/>
                <a:ea typeface="標楷體" pitchFamily="65" charset="-120"/>
                <a:hlinkClick r:id="rId4" action="ppaction://hlinkfile"/>
              </a:rPr>
              <a:t>〈</a:t>
            </a:r>
            <a:r>
              <a:rPr kumimoji="0" lang="zh-TW" altLang="en-US" b="1" smtClean="0">
                <a:latin typeface="標楷體" pitchFamily="65" charset="-120"/>
                <a:ea typeface="標楷體" pitchFamily="65" charset="-120"/>
                <a:hlinkClick r:id="rId4" action="ppaction://hlinkfile"/>
              </a:rPr>
              <a:t>給我一個解釋</a:t>
            </a:r>
            <a:r>
              <a:rPr kumimoji="0" lang="en-US" altLang="zh-TW" b="1" smtClean="0">
                <a:latin typeface="標楷體" pitchFamily="65" charset="-120"/>
                <a:ea typeface="標楷體" pitchFamily="65" charset="-120"/>
                <a:hlinkClick r:id="rId4" action="ppaction://hlinkfile"/>
              </a:rPr>
              <a:t>〉</a:t>
            </a:r>
            <a:endParaRPr kumimoji="0"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zh-TW" altLang="en-US" b="1" smtClean="0">
                <a:latin typeface="標楷體" pitchFamily="65" charset="-120"/>
                <a:ea typeface="標楷體" pitchFamily="65" charset="-120"/>
                <a:hlinkClick r:id="rId5" action="ppaction://hlinkfile"/>
              </a:rPr>
              <a:t>生命教育與俠義精神</a:t>
            </a:r>
            <a:endParaRPr kumimoji="0"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98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-25</a:t>
            </a:r>
          </a:p>
        </p:txBody>
      </p:sp>
      <p:pic>
        <p:nvPicPr>
          <p:cNvPr id="41988" name="Picture 4" descr="NEW影片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717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下ICON-回主目錄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直排文字版面配置區 4"/>
          <p:cNvSpPr>
            <a:spLocks/>
          </p:cNvSpPr>
          <p:nvPr/>
        </p:nvSpPr>
        <p:spPr bwMode="auto">
          <a:xfrm>
            <a:off x="323850" y="731838"/>
            <a:ext cx="842486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u="none">
                <a:ea typeface="標楷體" pitchFamily="65" charset="-120"/>
              </a:rPr>
              <a:t>桑科</a:t>
            </a:r>
            <a:r>
              <a:rPr lang="zh-TW" altLang="zh-TW" b="0" u="none">
                <a:ea typeface="標楷體" pitchFamily="65" charset="-120"/>
              </a:rPr>
              <a:t>：桑科是唐吉訶德的侍從，頭腦簡單、心直口快的他，成天跟在主人後頭，死命的向前衝刺、冒險犯難。張曉風把自己定位為桑科型的人物，跟著理想主義向前衝，曾以桑科為筆名寫了《非非集》。</a:t>
            </a:r>
          </a:p>
          <a:p>
            <a:pPr eaLnBrk="1" hangingPunct="1">
              <a:lnSpc>
                <a:spcPct val="120000"/>
              </a:lnSpc>
            </a:pPr>
            <a:endParaRPr lang="zh-TW" altLang="en-US" b="0" u="none">
              <a:ea typeface="標楷體" pitchFamily="65" charset="-120"/>
            </a:endParaRPr>
          </a:p>
        </p:txBody>
      </p:sp>
      <p:pic>
        <p:nvPicPr>
          <p:cNvPr id="43012" name="Picture 10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直排文字版面配置區 4"/>
          <p:cNvSpPr>
            <a:spLocks/>
          </p:cNvSpPr>
          <p:nvPr/>
        </p:nvSpPr>
        <p:spPr bwMode="auto">
          <a:xfrm>
            <a:off x="107950" y="836613"/>
            <a:ext cx="8785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u="none">
                <a:ea typeface="標楷體" pitchFamily="65" charset="-120"/>
              </a:rPr>
              <a:t>可叵</a:t>
            </a:r>
            <a:r>
              <a:rPr lang="zh-TW" altLang="zh-TW" b="0" u="none">
                <a:ea typeface="標楷體" pitchFamily="65" charset="-120"/>
              </a:rPr>
              <a:t>：「叵」是「不可」的意思，它的字形和「可」字相反，讀作「頗　」，是「不可」二字急速連讀所發的音。張曉風曾以可叵之筆名，寫了《幽默五十三號》、《通菜與通婚》兩本雜文集，內容富有新聞性和社會性，引起讀者極大的迴響。趙寧先生曾以「魔鬼的文章，天使的心腸」來譬喻她這類的文章。</a:t>
            </a:r>
            <a:endParaRPr lang="zh-TW" altLang="en-US" b="0" u="none">
              <a:ea typeface="標楷體" pitchFamily="65" charset="-120"/>
            </a:endParaRPr>
          </a:p>
        </p:txBody>
      </p:sp>
      <p:grpSp>
        <p:nvGrpSpPr>
          <p:cNvPr id="44036" name="群組 2"/>
          <p:cNvGrpSpPr>
            <a:grpSpLocks/>
          </p:cNvGrpSpPr>
          <p:nvPr/>
        </p:nvGrpSpPr>
        <p:grpSpPr bwMode="auto">
          <a:xfrm>
            <a:off x="5003800" y="1628775"/>
            <a:ext cx="398463" cy="390525"/>
            <a:chOff x="8352098" y="2564904"/>
            <a:chExt cx="399076" cy="390523"/>
          </a:xfrm>
        </p:grpSpPr>
        <p:sp>
          <p:nvSpPr>
            <p:cNvPr id="44038" name="文字方塊 1"/>
            <p:cNvSpPr txBox="1">
              <a:spLocks noChangeArrowheads="1"/>
            </p:cNvSpPr>
            <p:nvPr/>
          </p:nvSpPr>
          <p:spPr bwMode="auto">
            <a:xfrm>
              <a:off x="8352098" y="2564904"/>
              <a:ext cx="367277" cy="390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u="none">
                  <a:solidFill>
                    <a:srgbClr val="00B0F0"/>
                  </a:solidFill>
                  <a:ea typeface="標楷體" pitchFamily="65" charset="-120"/>
                </a:rPr>
                <a:t>ㄆㄛ</a:t>
              </a:r>
            </a:p>
          </p:txBody>
        </p:sp>
        <p:pic>
          <p:nvPicPr>
            <p:cNvPr id="44039" name="Picture 5" descr="D:\City\公事\THE PEOPLE\10202\102-PPT-II修訂\注音ICON\三聲-小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5174" y="2653753"/>
              <a:ext cx="216000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37" name="Picture 13" descr="下ICON-回作者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9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直排文字版面配置區 4"/>
          <p:cNvSpPr>
            <a:spLocks/>
          </p:cNvSpPr>
          <p:nvPr/>
        </p:nvSpPr>
        <p:spPr bwMode="auto">
          <a:xfrm>
            <a:off x="179388" y="765175"/>
            <a:ext cx="885666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u="none">
                <a:ea typeface="標楷體" pitchFamily="65" charset="-120"/>
              </a:rPr>
              <a:t>地毯的那一端</a:t>
            </a:r>
            <a:r>
              <a:rPr lang="zh-TW" altLang="zh-TW" b="0" u="none">
                <a:ea typeface="標楷體" pitchFamily="65" charset="-120"/>
              </a:rPr>
              <a:t>：民國五十三年張曉風與林治平先生結婚，寫了〈地毯的那一端〉，五十五年結集成散文集《地毯的那一端》出版。此書在五十六年榮獲第二屆中山文藝散文獎，那時她才二十六歲，是得獎人中最年輕的一位。《地毯的那一端》一書多半是初進大學及剛踏出大學之門時期的作品，偏重感性，未脫離冰心、泰戈爾的影響，是一本少女心靈成長極真實、動人的紀錄。</a:t>
            </a:r>
            <a:endParaRPr lang="zh-TW" altLang="en-US" b="0" u="none">
              <a:ea typeface="標楷體" pitchFamily="65" charset="-120"/>
            </a:endParaRPr>
          </a:p>
        </p:txBody>
      </p:sp>
      <p:pic>
        <p:nvPicPr>
          <p:cNvPr id="45060" name="Picture 10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9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直排文字版面配置區 4"/>
          <p:cNvSpPr>
            <a:spLocks/>
          </p:cNvSpPr>
          <p:nvPr/>
        </p:nvSpPr>
        <p:spPr bwMode="auto">
          <a:xfrm>
            <a:off x="468313" y="836613"/>
            <a:ext cx="62753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u="none">
                <a:ea typeface="標楷體" pitchFamily="65" charset="-120"/>
              </a:rPr>
              <a:t>汲取</a:t>
            </a:r>
            <a:r>
              <a:rPr lang="zh-TW" altLang="zh-TW" b="0" u="none">
                <a:ea typeface="標楷體" pitchFamily="65" charset="-120"/>
              </a:rPr>
              <a:t>：吸取、吸收。</a:t>
            </a:r>
          </a:p>
          <a:p>
            <a:pPr eaLnBrk="1" hangingPunct="1"/>
            <a:endParaRPr lang="zh-TW" altLang="zh-TW" b="0" u="none">
              <a:ea typeface="標楷體" pitchFamily="65" charset="-120"/>
            </a:endParaRPr>
          </a:p>
          <a:p>
            <a:pPr eaLnBrk="1" hangingPunct="1"/>
            <a:endParaRPr lang="zh-TW" altLang="en-US" b="0" u="none">
              <a:ea typeface="標楷體" pitchFamily="65" charset="-120"/>
            </a:endParaRPr>
          </a:p>
        </p:txBody>
      </p:sp>
      <p:pic>
        <p:nvPicPr>
          <p:cNvPr id="46084" name="Picture 10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直排文字版面配置區 4"/>
          <p:cNvSpPr>
            <a:spLocks/>
          </p:cNvSpPr>
          <p:nvPr/>
        </p:nvSpPr>
        <p:spPr bwMode="auto">
          <a:xfrm>
            <a:off x="539750" y="908050"/>
            <a:ext cx="82804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zh-TW" u="none">
                <a:ea typeface="標楷體" pitchFamily="65" charset="-120"/>
              </a:rPr>
              <a:t>閨閣</a:t>
            </a:r>
            <a:r>
              <a:rPr kumimoji="0" lang="zh-TW" altLang="zh-TW" b="0" u="none">
                <a:ea typeface="標楷體" pitchFamily="65" charset="-120"/>
              </a:rPr>
              <a:t>：原指女子的臥房，此為女性之意。</a:t>
            </a:r>
          </a:p>
          <a:p>
            <a:pPr eaLnBrk="1" hangingPunct="1"/>
            <a:endParaRPr lang="zh-TW" altLang="en-US" b="0" u="none">
              <a:ea typeface="標楷體" pitchFamily="65" charset="-120"/>
            </a:endParaRPr>
          </a:p>
        </p:txBody>
      </p:sp>
      <p:pic>
        <p:nvPicPr>
          <p:cNvPr id="47108" name="Picture 9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直排文字版面配置區 4"/>
          <p:cNvSpPr>
            <a:spLocks/>
          </p:cNvSpPr>
          <p:nvPr/>
        </p:nvSpPr>
        <p:spPr bwMode="auto">
          <a:xfrm>
            <a:off x="395288" y="731838"/>
            <a:ext cx="842486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u="none">
                <a:ea typeface="標楷體" pitchFamily="65" charset="-120"/>
              </a:rPr>
              <a:t>我在</a:t>
            </a:r>
            <a:r>
              <a:rPr lang="zh-TW" altLang="zh-TW" b="0" u="none">
                <a:ea typeface="標楷體" pitchFamily="65" charset="-120"/>
              </a:rPr>
              <a:t>：本書是行至人生中途的曉風，以「樹在。山在。大地在。歲月在。我在。你還要怎樣的世界？」飽沾感恩感性的筆墨，寫對人、事、情、愛的種種感懷，生花妙筆切入人心。</a:t>
            </a:r>
            <a:endParaRPr lang="zh-TW" altLang="en-US" b="0" u="none">
              <a:ea typeface="標楷體" pitchFamily="65" charset="-120"/>
            </a:endParaRPr>
          </a:p>
        </p:txBody>
      </p:sp>
      <p:pic>
        <p:nvPicPr>
          <p:cNvPr id="48132" name="Picture 9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9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直排文字版面配置區 4"/>
          <p:cNvSpPr>
            <a:spLocks/>
          </p:cNvSpPr>
          <p:nvPr/>
        </p:nvSpPr>
        <p:spPr bwMode="auto">
          <a:xfrm>
            <a:off x="323850" y="765175"/>
            <a:ext cx="85693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u="none">
                <a:ea typeface="標楷體" pitchFamily="65" charset="-120"/>
              </a:rPr>
              <a:t>星星都已經到齊了</a:t>
            </a:r>
            <a:r>
              <a:rPr lang="zh-TW" altLang="zh-TW" b="0" u="none">
                <a:ea typeface="標楷體" pitchFamily="65" charset="-120"/>
              </a:rPr>
              <a:t>：本書內容涵蓋懷人、抒情、詠物、寫景、藝術欣賞等題材。書名取自於一首蒙古情歌：「孤獨的高山／恍如虛懸空中／夢裡和你一起／醒來只有自己／星星都已經到齊了／你為何還遲遲不來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zh-TW" b="0" u="none">
                <a:ea typeface="標楷體" pitchFamily="65" charset="-120"/>
              </a:rPr>
              <a:t>騎著駿馬奔跑／一定會到達終點／只要彼此相愛／一定會成為伴侶」。</a:t>
            </a:r>
            <a:endParaRPr lang="zh-TW" altLang="en-US" b="0" u="none">
              <a:ea typeface="標楷體" pitchFamily="65" charset="-120"/>
            </a:endParaRPr>
          </a:p>
        </p:txBody>
      </p:sp>
      <p:pic>
        <p:nvPicPr>
          <p:cNvPr id="49156" name="Picture 10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9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直排文字版面配置區 4"/>
          <p:cNvSpPr>
            <a:spLocks/>
          </p:cNvSpPr>
          <p:nvPr/>
        </p:nvSpPr>
        <p:spPr bwMode="auto">
          <a:xfrm>
            <a:off x="468313" y="765175"/>
            <a:ext cx="8280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TW" altLang="zh-TW" u="none">
                <a:ea typeface="標楷體" pitchFamily="65" charset="-120"/>
              </a:rPr>
              <a:t>送你一個字</a:t>
            </a:r>
            <a:r>
              <a:rPr lang="zh-TW" altLang="zh-TW" b="0" u="none">
                <a:ea typeface="標楷體" pitchFamily="65" charset="-120"/>
              </a:rPr>
              <a:t>：本書主要為張曉風發表於報端的文章選集，分為〈昨夜？枝開〉、〈送你一個字〉、〈捨不得懷疑〉三輯，以幽默諷諭的筆觸，對政治環境、社會現況、華語教學等提出批判。</a:t>
            </a:r>
            <a:endParaRPr lang="zh-TW" altLang="en-US" b="0" u="none">
              <a:ea typeface="標楷體" pitchFamily="65" charset="-120"/>
            </a:endParaRPr>
          </a:p>
        </p:txBody>
      </p:sp>
      <p:pic>
        <p:nvPicPr>
          <p:cNvPr id="50180" name="Picture 10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直排文字版面配置區 4"/>
          <p:cNvSpPr>
            <a:spLocks/>
          </p:cNvSpPr>
          <p:nvPr/>
        </p:nvSpPr>
        <p:spPr bwMode="auto">
          <a:xfrm>
            <a:off x="395288" y="836613"/>
            <a:ext cx="83534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 u="none">
                <a:ea typeface="標楷體" pitchFamily="65" charset="-120"/>
              </a:rPr>
              <a:t>武陵人</a:t>
            </a:r>
            <a:r>
              <a:rPr lang="zh-TW" altLang="en-US" b="0" u="none">
                <a:ea typeface="標楷體" pitchFamily="65" charset="-120"/>
              </a:rPr>
              <a:t>：典出陶淵明</a:t>
            </a:r>
            <a:r>
              <a:rPr lang="en-US" altLang="zh-TW" b="0" u="none">
                <a:ea typeface="標楷體" pitchFamily="65" charset="-120"/>
              </a:rPr>
              <a:t>〈</a:t>
            </a:r>
            <a:r>
              <a:rPr lang="zh-TW" altLang="en-US" b="0" u="none">
                <a:ea typeface="標楷體" pitchFamily="65" charset="-120"/>
              </a:rPr>
              <a:t>桃花源記</a:t>
            </a:r>
            <a:r>
              <a:rPr lang="en-US" altLang="zh-TW" b="0" u="none">
                <a:ea typeface="標楷體" pitchFamily="65" charset="-120"/>
              </a:rPr>
              <a:t>〉</a:t>
            </a:r>
            <a:r>
              <a:rPr lang="zh-TW" altLang="en-US" b="0" u="none">
                <a:ea typeface="標楷體" pitchFamily="65" charset="-120"/>
              </a:rPr>
              <a:t>。劇末藉黃道真寧可重返多難的武陵，來諷刺「被一種次等幸福麻痺了的靈魂」，以及「被一種仿製的天國消滅了決心」的現世中人。</a:t>
            </a:r>
          </a:p>
        </p:txBody>
      </p:sp>
      <p:pic>
        <p:nvPicPr>
          <p:cNvPr id="51204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u="none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學習重點</a:t>
            </a:r>
          </a:p>
        </p:txBody>
      </p:sp>
      <p:sp>
        <p:nvSpPr>
          <p:cNvPr id="6147" name="內容版面配置區 2"/>
          <p:cNvSpPr>
            <a:spLocks/>
          </p:cNvSpPr>
          <p:nvPr/>
        </p:nvSpPr>
        <p:spPr bwMode="auto">
          <a:xfrm>
            <a:off x="1331913" y="1412875"/>
            <a:ext cx="68421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u="none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u="none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u="none">
                <a:latin typeface="標楷體" pitchFamily="65" charset="-120"/>
                <a:ea typeface="標楷體" pitchFamily="65" charset="-120"/>
              </a:rPr>
              <a:t>認識「詠物」散文的特色。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u="none">
                <a:latin typeface="標楷體" pitchFamily="65" charset="-120"/>
                <a:ea typeface="標楷體" pitchFamily="65" charset="-120"/>
              </a:rPr>
              <a:t>二、學習融古典於現代的寫作手法。</a:t>
            </a:r>
            <a:endParaRPr lang="zh-TW" altLang="en-US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u="none">
                <a:latin typeface="標楷體" pitchFamily="65" charset="-120"/>
                <a:ea typeface="標楷體" pitchFamily="65" charset="-120"/>
              </a:rPr>
              <a:t>三、體會作者新異精巧的想像力。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u="none">
                <a:latin typeface="標楷體" pitchFamily="65" charset="-120"/>
                <a:ea typeface="標楷體" pitchFamily="65" charset="-120"/>
              </a:rPr>
              <a:t>四、陶冶與自然相親的情懷。</a:t>
            </a:r>
            <a:endParaRPr lang="zh-TW" altLang="en-US" u="none"/>
          </a:p>
        </p:txBody>
      </p:sp>
      <p:pic>
        <p:nvPicPr>
          <p:cNvPr id="6148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直排文字版面配置區 4"/>
          <p:cNvSpPr>
            <a:spLocks/>
          </p:cNvSpPr>
          <p:nvPr/>
        </p:nvSpPr>
        <p:spPr bwMode="auto">
          <a:xfrm>
            <a:off x="323850" y="692150"/>
            <a:ext cx="84963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u="none">
                <a:ea typeface="標楷體" pitchFamily="65" charset="-120"/>
              </a:rPr>
              <a:t>和氏璧</a:t>
            </a:r>
            <a:r>
              <a:rPr lang="zh-TW" altLang="zh-TW" b="0" u="none">
                <a:ea typeface="標楷體" pitchFamily="65" charset="-120"/>
              </a:rPr>
              <a:t>：典出《韓非子》：「楚人和氏得玉璞楚山中，奉而獻之厲王。厲王使玉人相之，玉人曰：『石也。』王以和為誑　（欺騙），而刖　（砍斷腳跟）其左足。厲王薨　（諸侯死曰「薨」），武王即位，和又奉其璞而獻之武王，武王使玉人相之，又曰：『石也。』王又以和為誑，而刖其右足。武王薨，文王即位，和乃抱其璞而哭於楚山之下，三日三夜，泣盡而繼之以血。王聞之，使</a:t>
            </a:r>
            <a:endParaRPr lang="zh-TW" altLang="en-US" b="0" u="none">
              <a:ea typeface="標楷體" pitchFamily="65" charset="-120"/>
            </a:endParaRPr>
          </a:p>
        </p:txBody>
      </p:sp>
      <p:sp>
        <p:nvSpPr>
          <p:cNvPr id="52228" name="Text Box 13"/>
          <p:cNvSpPr txBox="1">
            <a:spLocks noChangeArrowheads="1"/>
          </p:cNvSpPr>
          <p:nvPr/>
        </p:nvSpPr>
        <p:spPr bwMode="auto">
          <a:xfrm>
            <a:off x="8101013" y="2565400"/>
            <a:ext cx="3667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u="none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ㄏㄨㄥ</a:t>
            </a:r>
          </a:p>
        </p:txBody>
      </p:sp>
      <p:grpSp>
        <p:nvGrpSpPr>
          <p:cNvPr id="52229" name="群組 2"/>
          <p:cNvGrpSpPr>
            <a:grpSpLocks/>
          </p:cNvGrpSpPr>
          <p:nvPr/>
        </p:nvGrpSpPr>
        <p:grpSpPr bwMode="auto">
          <a:xfrm>
            <a:off x="6910388" y="1952625"/>
            <a:ext cx="398462" cy="539750"/>
            <a:chOff x="1568489" y="1268413"/>
            <a:chExt cx="400166" cy="539357"/>
          </a:xfrm>
        </p:grpSpPr>
        <p:sp>
          <p:nvSpPr>
            <p:cNvPr id="52234" name="文字方塊 1"/>
            <p:cNvSpPr txBox="1">
              <a:spLocks noChangeArrowheads="1"/>
            </p:cNvSpPr>
            <p:nvPr/>
          </p:nvSpPr>
          <p:spPr bwMode="auto">
            <a:xfrm>
              <a:off x="1568489" y="1268413"/>
              <a:ext cx="368280" cy="53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u="none">
                  <a:solidFill>
                    <a:srgbClr val="00B0F0"/>
                  </a:solidFill>
                  <a:ea typeface="標楷體" pitchFamily="65" charset="-120"/>
                </a:rPr>
                <a:t>ㄎㄨㄤ</a:t>
              </a:r>
            </a:p>
          </p:txBody>
        </p:sp>
        <p:pic>
          <p:nvPicPr>
            <p:cNvPr id="5223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55" y="1451168"/>
              <a:ext cx="216000" cy="21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0" name="群組 4"/>
          <p:cNvGrpSpPr>
            <a:grpSpLocks/>
          </p:cNvGrpSpPr>
          <p:nvPr/>
        </p:nvGrpSpPr>
        <p:grpSpPr bwMode="auto">
          <a:xfrm>
            <a:off x="2411413" y="2606675"/>
            <a:ext cx="407987" cy="390525"/>
            <a:chOff x="1208795" y="1556792"/>
            <a:chExt cx="409558" cy="390521"/>
          </a:xfrm>
        </p:grpSpPr>
        <p:sp>
          <p:nvSpPr>
            <p:cNvPr id="52232" name="文字方塊 3"/>
            <p:cNvSpPr txBox="1">
              <a:spLocks noChangeArrowheads="1"/>
            </p:cNvSpPr>
            <p:nvPr/>
          </p:nvSpPr>
          <p:spPr bwMode="auto">
            <a:xfrm>
              <a:off x="1208795" y="1556792"/>
              <a:ext cx="368124" cy="390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u="none">
                  <a:solidFill>
                    <a:srgbClr val="00B0F0"/>
                  </a:solidFill>
                  <a:ea typeface="標楷體" pitchFamily="65" charset="-120"/>
                </a:rPr>
                <a:t>ㄩㄝ</a:t>
              </a:r>
            </a:p>
          </p:txBody>
        </p:sp>
        <p:pic>
          <p:nvPicPr>
            <p:cNvPr id="52233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353" y="1720969"/>
              <a:ext cx="216000" cy="21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31" name="Picture 18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直排文字版面配置區 4"/>
          <p:cNvSpPr>
            <a:spLocks/>
          </p:cNvSpPr>
          <p:nvPr/>
        </p:nvSpPr>
        <p:spPr bwMode="auto">
          <a:xfrm>
            <a:off x="179388" y="731838"/>
            <a:ext cx="8856662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 b="0" u="none">
                <a:ea typeface="標楷體" pitchFamily="65" charset="-120"/>
              </a:rPr>
              <a:t>人問其故，曰：『天下之刖者多矣，子奚哭之悲</a:t>
            </a:r>
            <a:endParaRPr lang="zh-TW" altLang="en-US" b="0" u="none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 u="none">
                <a:ea typeface="標楷體" pitchFamily="65" charset="-120"/>
              </a:rPr>
              <a:t>也？』和曰：『吾非悲刖也，悲夫寶玉而題之以</a:t>
            </a:r>
            <a:endParaRPr lang="zh-TW" altLang="en-US" b="0" u="none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 u="none">
                <a:ea typeface="標楷體" pitchFamily="65" charset="-120"/>
              </a:rPr>
              <a:t>石，貞士而名之以誑，此吾所以悲也。』王乃使</a:t>
            </a:r>
            <a:endParaRPr lang="zh-TW" altLang="en-US" b="0" u="none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 u="none">
                <a:ea typeface="標楷體" pitchFamily="65" charset="-120"/>
              </a:rPr>
              <a:t>玉人理其璞而得寶焉，遂命之曰：『和氏之璧』</a:t>
            </a:r>
            <a:endParaRPr lang="zh-TW" altLang="en-US" b="0" u="none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 u="none">
                <a:ea typeface="標楷體" pitchFamily="65" charset="-120"/>
              </a:rPr>
              <a:t>。」張曉風說《和氏璧》這齣戲：「並不只是一</a:t>
            </a:r>
            <a:endParaRPr lang="zh-TW" altLang="en-US" b="0" u="none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 u="none">
                <a:ea typeface="標楷體" pitchFamily="65" charset="-120"/>
              </a:rPr>
              <a:t>齣舞臺戲，也不只是一塊玉的故事，而是每一個</a:t>
            </a:r>
            <a:endParaRPr lang="zh-TW" altLang="en-US" b="0" u="none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 u="none">
                <a:ea typeface="標楷體" pitchFamily="65" charset="-120"/>
              </a:rPr>
              <a:t>人一旦開始思索『人之所以為人』以及『人既已</a:t>
            </a:r>
            <a:endParaRPr lang="zh-TW" altLang="en-US" b="0" u="none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 u="none">
                <a:ea typeface="標楷體" pitchFamily="65" charset="-120"/>
              </a:rPr>
              <a:t>為人』之後必然面對的問題</a:t>
            </a:r>
            <a:r>
              <a:rPr lang="zh-TW" altLang="zh-TW" b="0" u="none">
                <a:latin typeface="Times New Roman" pitchFamily="18" charset="0"/>
                <a:ea typeface="標楷體" pitchFamily="65" charset="-120"/>
              </a:rPr>
              <a:t>──</a:t>
            </a:r>
            <a:r>
              <a:rPr lang="zh-TW" altLang="zh-TW" b="0" u="none">
                <a:ea typeface="標楷體" pitchFamily="65" charset="-120"/>
              </a:rPr>
              <a:t>誰來傳下這塊玉</a:t>
            </a:r>
            <a:endParaRPr lang="zh-TW" altLang="en-US" b="0" u="none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 u="none">
                <a:ea typeface="標楷體" pitchFamily="65" charset="-120"/>
              </a:rPr>
              <a:t>，在這砂礫的世紀？」</a:t>
            </a:r>
            <a:endParaRPr lang="zh-TW" altLang="en-US" b="0" u="none">
              <a:ea typeface="標楷體" pitchFamily="65" charset="-120"/>
            </a:endParaRPr>
          </a:p>
        </p:txBody>
      </p:sp>
      <p:pic>
        <p:nvPicPr>
          <p:cNvPr id="53252" name="Picture 9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557338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chemeClr val="tx1"/>
                </a:solidFill>
                <a:ea typeface="標楷體" pitchFamily="65" charset="-120"/>
              </a:rPr>
              <a:t>三、課文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2627313" y="2924175"/>
            <a:ext cx="403225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400" b="0" u="none">
                <a:ea typeface="標楷體" pitchFamily="65" charset="-120"/>
                <a:hlinkClick r:id="rId3" action="ppaction://hlinksldjump"/>
              </a:rPr>
              <a:t>柳</a:t>
            </a:r>
            <a:endParaRPr lang="zh-TW" altLang="en-US" sz="4400" b="0" u="none">
              <a:ea typeface="標楷體" pitchFamily="65" charset="-12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400" b="0" u="none">
                <a:ea typeface="標楷體" pitchFamily="65" charset="-120"/>
                <a:hlinkClick r:id="rId4" action="ppaction://hlinksldjump"/>
              </a:rPr>
              <a:t>木棉花</a:t>
            </a:r>
            <a:endParaRPr lang="zh-TW" altLang="en-US" sz="4400" b="0" u="none">
              <a:ea typeface="標楷體" pitchFamily="65" charset="-120"/>
            </a:endParaRPr>
          </a:p>
        </p:txBody>
      </p:sp>
      <p:pic>
        <p:nvPicPr>
          <p:cNvPr id="54276" name="Picture 6" descr="下ICON-回主目錄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908050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chemeClr val="tx1"/>
                </a:solidFill>
                <a:ea typeface="標楷體" pitchFamily="65" charset="-120"/>
              </a:rPr>
              <a:t>柳</a:t>
            </a:r>
          </a:p>
        </p:txBody>
      </p:sp>
      <p:pic>
        <p:nvPicPr>
          <p:cNvPr id="55299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內容版面配置區 2"/>
          <p:cNvSpPr>
            <a:spLocks/>
          </p:cNvSpPr>
          <p:nvPr/>
        </p:nvSpPr>
        <p:spPr bwMode="auto">
          <a:xfrm>
            <a:off x="539750" y="1773238"/>
            <a:ext cx="799306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5000"/>
              </a:lnSpc>
              <a:buFontTx/>
              <a:buNone/>
            </a:pPr>
            <a:r>
              <a:rPr lang="zh-TW" altLang="en-US" sz="5000" b="0" u="none">
                <a:latin typeface="標楷體" pitchFamily="65" charset="-120"/>
                <a:ea typeface="標楷體" pitchFamily="65" charset="-120"/>
                <a:hlinkClick r:id="rId5" action="ppaction://hlinksldjump"/>
              </a:rPr>
              <a:t>第一段</a:t>
            </a:r>
            <a:r>
              <a:rPr lang="zh-TW" altLang="en-US" sz="5000" b="0" u="none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5000" b="0" u="none">
                <a:latin typeface="標楷體" pitchFamily="65" charset="-120"/>
                <a:ea typeface="標楷體" pitchFamily="65" charset="-120"/>
                <a:hlinkClick r:id="rId6" action="ppaction://hlinksldjump"/>
              </a:rPr>
              <a:t>第二段</a:t>
            </a:r>
            <a:r>
              <a:rPr lang="zh-TW" altLang="en-US" sz="5000" b="0" u="none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5000" b="0" u="none">
                <a:latin typeface="標楷體" pitchFamily="65" charset="-120"/>
                <a:ea typeface="標楷體" pitchFamily="65" charset="-120"/>
                <a:hlinkClick r:id="rId7" action="ppaction://hlinksldjump"/>
              </a:rPr>
              <a:t>第三段</a:t>
            </a:r>
            <a:endParaRPr lang="zh-TW" altLang="en-US" sz="5000" b="0" u="none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Tx/>
              <a:buNone/>
            </a:pPr>
            <a:r>
              <a:rPr lang="zh-TW" altLang="en-US" sz="5000" b="0" u="none">
                <a:latin typeface="標楷體" pitchFamily="65" charset="-120"/>
                <a:ea typeface="標楷體" pitchFamily="65" charset="-120"/>
                <a:hlinkClick r:id="rId8" action="ppaction://hlinksldjump"/>
              </a:rPr>
              <a:t>第四段</a:t>
            </a:r>
            <a:r>
              <a:rPr lang="zh-TW" altLang="en-US" sz="5000" b="0" u="none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5000" b="0" u="none">
                <a:latin typeface="標楷體" pitchFamily="65" charset="-120"/>
                <a:ea typeface="標楷體" pitchFamily="65" charset="-120"/>
                <a:hlinkClick r:id="rId9" action="ppaction://hlinksldjump"/>
              </a:rPr>
              <a:t>第五段</a:t>
            </a:r>
            <a:endParaRPr lang="zh-TW" altLang="en-US" sz="5000" b="0" u="none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Tx/>
              <a:buNone/>
            </a:pPr>
            <a:r>
              <a:rPr lang="zh-TW" altLang="en-US" sz="5000" b="0" u="none">
                <a:latin typeface="標楷體" pitchFamily="65" charset="-120"/>
                <a:ea typeface="標楷體" pitchFamily="65" charset="-120"/>
              </a:rPr>
              <a:t>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/>
          </p:cNvSpPr>
          <p:nvPr/>
        </p:nvSpPr>
        <p:spPr bwMode="auto">
          <a:xfrm>
            <a:off x="611188" y="1071563"/>
            <a:ext cx="7921625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none">
                <a:ea typeface="標楷體" pitchFamily="65" charset="-120"/>
              </a:rPr>
              <a:t>所有的樹都是用「點」畫成的，只有柳，是用「線」畫成的。</a:t>
            </a:r>
          </a:p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none">
                <a:ea typeface="標楷體" pitchFamily="65" charset="-120"/>
              </a:rPr>
              <a:t>別的樹總有花、或者果實，只有柳，茫然 地散出些沒有用處的</a:t>
            </a:r>
            <a:r>
              <a:rPr lang="zh-TW" altLang="en-US" b="0" u="none">
                <a:solidFill>
                  <a:srgbClr val="0066FF"/>
                </a:solidFill>
                <a:ea typeface="標楷體" pitchFamily="65" charset="-120"/>
              </a:rPr>
              <a:t>白絮</a:t>
            </a:r>
            <a:r>
              <a:rPr lang="zh-TW" altLang="en-US" b="0" u="none">
                <a:ea typeface="標楷體" pitchFamily="65" charset="-120"/>
              </a:rPr>
              <a:t>。</a:t>
            </a:r>
          </a:p>
        </p:txBody>
      </p:sp>
      <p:pic>
        <p:nvPicPr>
          <p:cNvPr id="56323" name="Picture 6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7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9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b="0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56327" name="Picture 12" descr="1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0767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Freeform 13"/>
          <p:cNvSpPr>
            <a:spLocks/>
          </p:cNvSpPr>
          <p:nvPr/>
        </p:nvSpPr>
        <p:spPr bwMode="auto">
          <a:xfrm>
            <a:off x="790575" y="3851275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6329" name="Group 14"/>
          <p:cNvGrpSpPr>
            <a:grpSpLocks/>
          </p:cNvGrpSpPr>
          <p:nvPr/>
        </p:nvGrpSpPr>
        <p:grpSpPr bwMode="auto">
          <a:xfrm>
            <a:off x="4859338" y="5019675"/>
            <a:ext cx="287337" cy="138113"/>
            <a:chOff x="2154" y="3657"/>
            <a:chExt cx="230" cy="137"/>
          </a:xfrm>
        </p:grpSpPr>
        <p:sp>
          <p:nvSpPr>
            <p:cNvPr id="56334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335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258888" y="3716338"/>
            <a:ext cx="936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FF0066"/>
                </a:solidFill>
                <a:ea typeface="微軟正黑體" pitchFamily="34" charset="-120"/>
              </a:rPr>
              <a:t>映襯</a:t>
            </a:r>
          </a:p>
        </p:txBody>
      </p:sp>
      <p:pic>
        <p:nvPicPr>
          <p:cNvPr id="572434" name="Picture 18" descr="下標籤-修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7084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2435" name="Rectangle 19"/>
          <p:cNvSpPr>
            <a:spLocks noChangeArrowheads="1"/>
          </p:cNvSpPr>
          <p:nvPr/>
        </p:nvSpPr>
        <p:spPr bwMode="auto">
          <a:xfrm>
            <a:off x="755650" y="5595938"/>
            <a:ext cx="720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0066FF"/>
                </a:solidFill>
                <a:ea typeface="微軟正黑體" pitchFamily="34" charset="-120"/>
              </a:rPr>
              <a:t>柳樹的種子極小，有白色絨毛，隨風吹落飄散。才女謝道韞曾以「未若柳絮因風起」譬喻白雪紛飛的情景，極為傳神動人</a:t>
            </a:r>
            <a:endParaRPr lang="zh-TW" altLang="en-US" sz="2100" u="none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427538" y="5229225"/>
            <a:ext cx="7921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 u="none"/>
              <a:t>　　　　　  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2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24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72435" grpId="0"/>
      <p:bldP spid="572435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/>
          </p:cNvSpPr>
          <p:nvPr/>
        </p:nvSpPr>
        <p:spPr bwMode="auto">
          <a:xfrm>
            <a:off x="611188" y="1071563"/>
            <a:ext cx="7921625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別的樹是密碼緊排的電文　，只有柳，是疏落的</a:t>
            </a:r>
            <a:r>
              <a:rPr lang="zh-TW" altLang="en-US" b="0">
                <a:solidFill>
                  <a:srgbClr val="0066FF"/>
                </a:solidFill>
                <a:ea typeface="標楷體" pitchFamily="65" charset="-120"/>
              </a:rPr>
              <a:t>結繩記事</a:t>
            </a:r>
            <a:r>
              <a:rPr lang="zh-TW" altLang="en-US" b="0" u="none">
                <a:ea typeface="標楷體" pitchFamily="65" charset="-120"/>
              </a:rPr>
              <a:t>。</a:t>
            </a:r>
          </a:p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none">
                <a:ea typeface="標楷體" pitchFamily="65" charset="-120"/>
              </a:rPr>
              <a:t>別的樹適於插花或裝飾，只有柳，適於霸陵的折柳　送別。</a:t>
            </a:r>
            <a:endParaRPr lang="en-US" altLang="zh-TW" b="0" u="none">
              <a:ea typeface="標楷體" pitchFamily="65" charset="-120"/>
            </a:endParaRPr>
          </a:p>
        </p:txBody>
      </p:sp>
      <p:pic>
        <p:nvPicPr>
          <p:cNvPr id="57347" name="Picture 5" descr="下ICON-課堂Q&amp;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8953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6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b="0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57350" name="Picture 9" descr="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51927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0" descr="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367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1" descr="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40767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Freeform 12"/>
          <p:cNvSpPr>
            <a:spLocks/>
          </p:cNvSpPr>
          <p:nvPr/>
        </p:nvSpPr>
        <p:spPr bwMode="auto">
          <a:xfrm>
            <a:off x="755650" y="1484313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7354" name="Group 13"/>
          <p:cNvGrpSpPr>
            <a:grpSpLocks/>
          </p:cNvGrpSpPr>
          <p:nvPr/>
        </p:nvGrpSpPr>
        <p:grpSpPr bwMode="auto">
          <a:xfrm>
            <a:off x="2916238" y="2652713"/>
            <a:ext cx="287337" cy="138112"/>
            <a:chOff x="2154" y="3657"/>
            <a:chExt cx="230" cy="137"/>
          </a:xfrm>
        </p:grpSpPr>
        <p:sp>
          <p:nvSpPr>
            <p:cNvPr id="57362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3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223963" y="1349375"/>
            <a:ext cx="140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FF0066"/>
                </a:solidFill>
                <a:ea typeface="微軟正黑體" pitchFamily="34" charset="-120"/>
              </a:rPr>
              <a:t>暗喻、映襯</a:t>
            </a:r>
          </a:p>
        </p:txBody>
      </p:sp>
      <p:pic>
        <p:nvPicPr>
          <p:cNvPr id="574481" name="Picture 17" descr="下標籤-修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414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82" name="Rectangle 18"/>
          <p:cNvSpPr>
            <a:spLocks noChangeArrowheads="1"/>
          </p:cNvSpPr>
          <p:nvPr/>
        </p:nvSpPr>
        <p:spPr bwMode="auto">
          <a:xfrm>
            <a:off x="682625" y="3219450"/>
            <a:ext cx="5545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0066FF"/>
                </a:solidFill>
                <a:ea typeface="微軟正黑體" pitchFamily="34" charset="-120"/>
              </a:rPr>
              <a:t>文字發明前一種幫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0066FF"/>
                </a:solidFill>
                <a:ea typeface="微軟正黑體" pitchFamily="34" charset="-120"/>
              </a:rPr>
              <a:t>助記事的方法。相傳大事打大結，小事打小結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547813" y="2924175"/>
            <a:ext cx="16557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 u="none"/>
              <a:t>　　　　　　　　　　　  　　　</a:t>
            </a:r>
          </a:p>
        </p:txBody>
      </p:sp>
      <p:sp>
        <p:nvSpPr>
          <p:cNvPr id="574484" name="Rectangle 20"/>
          <p:cNvSpPr>
            <a:spLocks noChangeArrowheads="1"/>
          </p:cNvSpPr>
          <p:nvPr/>
        </p:nvSpPr>
        <p:spPr bwMode="auto">
          <a:xfrm>
            <a:off x="684213" y="2133600"/>
            <a:ext cx="7632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u="none">
                <a:solidFill>
                  <a:srgbClr val="339933"/>
                </a:solidFill>
                <a:ea typeface="微軟正黑體" pitchFamily="34" charset="-120"/>
              </a:rPr>
              <a:t>意謂一般的樹葉總是茂密叢生，柳葉則是疏落的長在枝條上</a:t>
            </a:r>
            <a:endParaRPr lang="en-US" altLang="zh-TW" sz="2100" u="none">
              <a:solidFill>
                <a:srgbClr val="339933"/>
              </a:solidFill>
              <a:ea typeface="微軟正黑體" pitchFamily="34" charset="-120"/>
            </a:endParaRPr>
          </a:p>
        </p:txBody>
      </p:sp>
      <p:pic>
        <p:nvPicPr>
          <p:cNvPr id="574485" name="Picture 21" descr="下標籤-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845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1" name="圖片 17" descr="下方ICON-回目次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4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448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4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4485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74482" grpId="0"/>
      <p:bldP spid="574482" grpId="1"/>
      <p:bldP spid="574484" grpId="0"/>
      <p:bldP spid="574484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57" name="Rectangle 21"/>
          <p:cNvSpPr>
            <a:spLocks noChangeArrowheads="1"/>
          </p:cNvSpPr>
          <p:nvPr/>
        </p:nvSpPr>
        <p:spPr bwMode="auto">
          <a:xfrm>
            <a:off x="3490913" y="4548188"/>
            <a:ext cx="44640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u="none">
                <a:solidFill>
                  <a:srgbClr val="339933"/>
                </a:solidFill>
                <a:ea typeface="微軟正黑體" pitchFamily="34" charset="-120"/>
              </a:rPr>
              <a:t>意謂柳樹是詩人筆下描寫寄託的主體（下文白居易、韋莊的詩歌可證），是情人表達離情別緒的象徵</a:t>
            </a:r>
            <a:endParaRPr lang="en-US" altLang="zh-TW" sz="2100" u="none">
              <a:solidFill>
                <a:srgbClr val="339933"/>
              </a:solidFill>
              <a:ea typeface="微軟正黑體" pitchFamily="34" charset="-120"/>
            </a:endParaRPr>
          </a:p>
        </p:txBody>
      </p:sp>
      <p:sp>
        <p:nvSpPr>
          <p:cNvPr id="577555" name="Rectangle 19"/>
          <p:cNvSpPr>
            <a:spLocks noChangeArrowheads="1"/>
          </p:cNvSpPr>
          <p:nvPr/>
        </p:nvSpPr>
        <p:spPr bwMode="auto">
          <a:xfrm>
            <a:off x="252413" y="4554538"/>
            <a:ext cx="2735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339933"/>
                </a:solidFill>
                <a:ea typeface="微軟正黑體" pitchFamily="34" charset="-120"/>
              </a:rPr>
              <a:t>指柳樹不具有實用價值</a:t>
            </a:r>
            <a:endParaRPr lang="en-US" altLang="zh-TW" sz="2100" u="none">
              <a:solidFill>
                <a:srgbClr val="339933"/>
              </a:solidFill>
              <a:ea typeface="微軟正黑體" pitchFamily="34" charset="-120"/>
            </a:endParaRPr>
          </a:p>
        </p:txBody>
      </p:sp>
      <p:sp>
        <p:nvSpPr>
          <p:cNvPr id="58372" name="Rectangle 3"/>
          <p:cNvSpPr>
            <a:spLocks/>
          </p:cNvSpPr>
          <p:nvPr/>
        </p:nvSpPr>
        <p:spPr bwMode="auto">
          <a:xfrm>
            <a:off x="611188" y="1247775"/>
            <a:ext cx="7921625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柳差不多已經落伍了，柳差不多已經老朽了，柳什麼實用價值都沒有──除了美。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柳樹不是匠人的樹</a:t>
            </a: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它是詩人的樹，情人的樹</a:t>
            </a: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0" u="none">
              <a:ea typeface="標楷體" pitchFamily="65" charset="-120"/>
            </a:endParaRPr>
          </a:p>
        </p:txBody>
      </p:sp>
      <p:pic>
        <p:nvPicPr>
          <p:cNvPr id="58373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b="0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58377" name="Freeform 7"/>
          <p:cNvSpPr>
            <a:spLocks/>
          </p:cNvSpPr>
          <p:nvPr/>
        </p:nvSpPr>
        <p:spPr bwMode="auto">
          <a:xfrm>
            <a:off x="755650" y="1617663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378" name="Group 8"/>
          <p:cNvGrpSpPr>
            <a:grpSpLocks/>
          </p:cNvGrpSpPr>
          <p:nvPr/>
        </p:nvGrpSpPr>
        <p:grpSpPr bwMode="auto">
          <a:xfrm>
            <a:off x="8101013" y="1635125"/>
            <a:ext cx="287337" cy="138113"/>
            <a:chOff x="2154" y="3657"/>
            <a:chExt cx="230" cy="137"/>
          </a:xfrm>
        </p:grpSpPr>
        <p:sp>
          <p:nvSpPr>
            <p:cNvPr id="58389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90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223963" y="1482725"/>
            <a:ext cx="140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FF0066"/>
                </a:solidFill>
                <a:ea typeface="微軟正黑體" pitchFamily="34" charset="-120"/>
              </a:rPr>
              <a:t>擬人</a:t>
            </a:r>
          </a:p>
        </p:txBody>
      </p:sp>
      <p:pic>
        <p:nvPicPr>
          <p:cNvPr id="577548" name="Picture 12" descr="下標籤-修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4747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1" name="Freeform 13"/>
          <p:cNvSpPr>
            <a:spLocks/>
          </p:cNvSpPr>
          <p:nvPr/>
        </p:nvSpPr>
        <p:spPr bwMode="auto">
          <a:xfrm>
            <a:off x="7596188" y="2852738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382" name="Group 14"/>
          <p:cNvGrpSpPr>
            <a:grpSpLocks/>
          </p:cNvGrpSpPr>
          <p:nvPr/>
        </p:nvGrpSpPr>
        <p:grpSpPr bwMode="auto">
          <a:xfrm>
            <a:off x="7740650" y="3933825"/>
            <a:ext cx="287338" cy="138113"/>
            <a:chOff x="2154" y="3657"/>
            <a:chExt cx="230" cy="137"/>
          </a:xfrm>
        </p:grpSpPr>
        <p:sp>
          <p:nvSpPr>
            <p:cNvPr id="58387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88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8064500" y="2717800"/>
            <a:ext cx="539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FF0066"/>
                </a:solidFill>
                <a:ea typeface="微軟正黑體" pitchFamily="34" charset="-120"/>
              </a:rPr>
              <a:t>類疊</a:t>
            </a:r>
          </a:p>
        </p:txBody>
      </p:sp>
      <p:pic>
        <p:nvPicPr>
          <p:cNvPr id="577554" name="Picture 18" descr="下標籤-修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27098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7556" name="Picture 20" descr="下標籤-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815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7558" name="Picture 22" descr="下標籤-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45751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7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5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77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5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7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55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77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558"/>
                  </p:tgtEl>
                </p:cond>
              </p:nextCondLst>
            </p:seq>
          </p:childTnLst>
        </p:cTn>
      </p:par>
    </p:tnLst>
    <p:bldLst>
      <p:bldP spid="577557" grpId="0"/>
      <p:bldP spid="577557" grpId="1"/>
      <p:bldP spid="577555" grpId="0"/>
      <p:bldP spid="577555" grpId="1"/>
      <p:bldP spid="49" grpId="0"/>
      <p:bldP spid="49" grpId="1"/>
      <p:bldP spid="2" grpId="0"/>
      <p:bldP spid="2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/>
          </p:cNvSpPr>
          <p:nvPr/>
        </p:nvSpPr>
        <p:spPr bwMode="auto">
          <a:xfrm>
            <a:off x="611188" y="765175"/>
            <a:ext cx="79216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柳是愈來愈少了，我每次看到一棵柳都會神經緊張地屏　息　凝視──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我怕我有一天會忘記柳</a:t>
            </a: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。我怕我有一天讀到白居易　的「何處未春先有思，柳條無力魏王隄　　」，或</a:t>
            </a:r>
            <a:endParaRPr lang="zh-TW" altLang="en-US" b="0" u="none">
              <a:ea typeface="標楷體" pitchFamily="65" charset="-120"/>
            </a:endParaRPr>
          </a:p>
        </p:txBody>
      </p:sp>
      <p:pic>
        <p:nvPicPr>
          <p:cNvPr id="59395" name="Picture 7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b="0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59397" name="Picture 9" descr="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654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8" name="Group 10"/>
          <p:cNvGrpSpPr>
            <a:grpSpLocks/>
          </p:cNvGrpSpPr>
          <p:nvPr/>
        </p:nvGrpSpPr>
        <p:grpSpPr bwMode="auto">
          <a:xfrm>
            <a:off x="2700338" y="2420938"/>
            <a:ext cx="439737" cy="647700"/>
            <a:chOff x="1923" y="1979"/>
            <a:chExt cx="277" cy="408"/>
          </a:xfrm>
        </p:grpSpPr>
        <p:sp>
          <p:nvSpPr>
            <p:cNvPr id="59406" name="Text Box 11"/>
            <p:cNvSpPr txBox="1">
              <a:spLocks noChangeArrowheads="1"/>
            </p:cNvSpPr>
            <p:nvPr/>
          </p:nvSpPr>
          <p:spPr bwMode="auto">
            <a:xfrm>
              <a:off x="1923" y="1979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ㄅㄧㄥ</a:t>
              </a:r>
            </a:p>
          </p:txBody>
        </p:sp>
        <p:pic>
          <p:nvPicPr>
            <p:cNvPr id="59407" name="Picture 12" descr="黑-三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16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399" name="Picture 13" descr="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6814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00" name="Group 14"/>
          <p:cNvGrpSpPr>
            <a:grpSpLocks/>
          </p:cNvGrpSpPr>
          <p:nvPr/>
        </p:nvGrpSpPr>
        <p:grpSpPr bwMode="auto">
          <a:xfrm>
            <a:off x="6337300" y="4795838"/>
            <a:ext cx="431800" cy="720725"/>
            <a:chOff x="4604" y="1797"/>
            <a:chExt cx="272" cy="454"/>
          </a:xfrm>
        </p:grpSpPr>
        <p:sp>
          <p:nvSpPr>
            <p:cNvPr id="59404" name="Text Box 15"/>
            <p:cNvSpPr txBox="1">
              <a:spLocks noChangeArrowheads="1"/>
            </p:cNvSpPr>
            <p:nvPr/>
          </p:nvSpPr>
          <p:spPr bwMode="auto">
            <a:xfrm>
              <a:off x="4604" y="1797"/>
              <a:ext cx="231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ㄊㄧ</a:t>
              </a:r>
            </a:p>
          </p:txBody>
        </p:sp>
        <p:pic>
          <p:nvPicPr>
            <p:cNvPr id="59405" name="Picture 16" descr="黑-二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184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401" name="Picture 17" descr="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7958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5506" name="Rectangle 18"/>
          <p:cNvSpPr>
            <a:spLocks noChangeArrowheads="1"/>
          </p:cNvSpPr>
          <p:nvPr/>
        </p:nvSpPr>
        <p:spPr bwMode="auto">
          <a:xfrm>
            <a:off x="1763713" y="2924175"/>
            <a:ext cx="669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u="none">
                <a:solidFill>
                  <a:srgbClr val="339933"/>
                </a:solidFill>
                <a:ea typeface="微軟正黑體" pitchFamily="34" charset="-120"/>
              </a:rPr>
              <a:t>擔心柳樹消失，無法再親臨實感柳樹之美，暗指人若只專注於事物實用的價值，將喪失體察身邊美好事物的能力</a:t>
            </a:r>
          </a:p>
        </p:txBody>
      </p:sp>
      <p:pic>
        <p:nvPicPr>
          <p:cNvPr id="575507" name="Picture 19" descr="下標籤-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40767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5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507"/>
                  </p:tgtEl>
                </p:cond>
              </p:nextCondLst>
            </p:seq>
          </p:childTnLst>
        </p:cTn>
      </p:par>
    </p:tnLst>
    <p:bldLst>
      <p:bldP spid="575506" grpId="0"/>
      <p:bldP spid="575506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/>
          </p:cNvSpPr>
          <p:nvPr/>
        </p:nvSpPr>
        <p:spPr bwMode="auto">
          <a:xfrm>
            <a:off x="611188" y="1103313"/>
            <a:ext cx="7921625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是韋　莊　的「晴煙漠漠柳毿　毿　」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竟必須去翻字典</a:t>
            </a:r>
            <a:r>
              <a:rPr lang="zh-TW" altLang="en-US" sz="3000" b="0" u="none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0" u="none">
              <a:ea typeface="標楷體" pitchFamily="65" charset="-120"/>
            </a:endParaRPr>
          </a:p>
        </p:txBody>
      </p:sp>
      <p:pic>
        <p:nvPicPr>
          <p:cNvPr id="60419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b="0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60421" name="Picture 6" descr="下ICON-課堂Q&amp;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8953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6011863" y="1700213"/>
            <a:ext cx="36671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u="none">
                <a:ea typeface="標楷體" pitchFamily="65" charset="-120"/>
              </a:rPr>
              <a:t>ㄙㄢ</a:t>
            </a:r>
          </a:p>
        </p:txBody>
      </p:sp>
      <p:pic>
        <p:nvPicPr>
          <p:cNvPr id="60423" name="Picture 8" descr="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7732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8569" name="Rectangle 9"/>
          <p:cNvSpPr>
            <a:spLocks noChangeArrowheads="1"/>
          </p:cNvSpPr>
          <p:nvPr/>
        </p:nvSpPr>
        <p:spPr bwMode="auto">
          <a:xfrm>
            <a:off x="1547813" y="2205038"/>
            <a:ext cx="7127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u="none">
                <a:solidFill>
                  <a:srgbClr val="339933"/>
                </a:solidFill>
                <a:ea typeface="微軟正黑體" pitchFamily="34" charset="-120"/>
              </a:rPr>
              <a:t>指柳樹可能在講求功利與現實的時代中消失，將來恐怕只能從字典的描述去想像，而無法從生活實境中感受柳樹之美</a:t>
            </a:r>
          </a:p>
        </p:txBody>
      </p:sp>
      <p:pic>
        <p:nvPicPr>
          <p:cNvPr id="578570" name="Picture 10" descr="下標籤-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845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圖片 17" descr="下方ICON-回目次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7" name="Group 12"/>
          <p:cNvGrpSpPr>
            <a:grpSpLocks/>
          </p:cNvGrpSpPr>
          <p:nvPr/>
        </p:nvGrpSpPr>
        <p:grpSpPr bwMode="auto">
          <a:xfrm>
            <a:off x="1476375" y="1700213"/>
            <a:ext cx="431800" cy="720725"/>
            <a:chOff x="4604" y="3067"/>
            <a:chExt cx="272" cy="454"/>
          </a:xfrm>
        </p:grpSpPr>
        <p:sp>
          <p:nvSpPr>
            <p:cNvPr id="60429" name="Text Box 13"/>
            <p:cNvSpPr txBox="1">
              <a:spLocks noChangeArrowheads="1"/>
            </p:cNvSpPr>
            <p:nvPr/>
          </p:nvSpPr>
          <p:spPr bwMode="auto">
            <a:xfrm>
              <a:off x="4604" y="3067"/>
              <a:ext cx="231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ㄨㄟ</a:t>
              </a:r>
            </a:p>
          </p:txBody>
        </p:sp>
        <p:pic>
          <p:nvPicPr>
            <p:cNvPr id="60430" name="Picture 14" descr="黑-二聲-小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11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28" name="Picture 15" descr="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732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8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8570"/>
                  </p:tgtEl>
                </p:cond>
              </p:nextCondLst>
            </p:seq>
          </p:childTnLst>
        </p:cTn>
      </p:par>
    </p:tnLst>
    <p:bldLst>
      <p:bldP spid="578569" grpId="0"/>
      <p:bldP spid="578569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/>
          </p:cNvSpPr>
          <p:nvPr/>
        </p:nvSpPr>
        <p:spPr bwMode="auto">
          <a:xfrm>
            <a:off x="611188" y="1196975"/>
            <a:ext cx="8064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柳樹從來不能造成森林，它註定是隄岸上的植物，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而有些事，翻字典也是沒用的</a:t>
            </a: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，怎樣的注釋才使我們了解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蘇隄的柳，在江南的二</a:t>
            </a:r>
          </a:p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月天梳理著春風</a:t>
            </a: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，</a:t>
            </a:r>
          </a:p>
        </p:txBody>
      </p:sp>
      <p:pic>
        <p:nvPicPr>
          <p:cNvPr id="61443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b="0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579591" name="Rectangle 7"/>
          <p:cNvSpPr>
            <a:spLocks noChangeArrowheads="1"/>
          </p:cNvSpPr>
          <p:nvPr/>
        </p:nvSpPr>
        <p:spPr bwMode="auto">
          <a:xfrm>
            <a:off x="1909763" y="3363913"/>
            <a:ext cx="496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u="none">
                <a:solidFill>
                  <a:srgbClr val="339933"/>
                </a:solidFill>
                <a:ea typeface="微軟正黑體" pitchFamily="34" charset="-120"/>
              </a:rPr>
              <a:t>意謂柳樹之美，須用心觀賞體會，絕非文字可一言以蔽之</a:t>
            </a:r>
          </a:p>
        </p:txBody>
      </p:sp>
      <p:pic>
        <p:nvPicPr>
          <p:cNvPr id="579592" name="Picture 8" descr="下標籤-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33702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93" name="Rectangle 9"/>
          <p:cNvSpPr>
            <a:spLocks noChangeArrowheads="1"/>
          </p:cNvSpPr>
          <p:nvPr/>
        </p:nvSpPr>
        <p:spPr bwMode="auto">
          <a:xfrm>
            <a:off x="4356100" y="4508500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u="none">
                <a:solidFill>
                  <a:srgbClr val="339933"/>
                </a:solidFill>
                <a:ea typeface="微軟正黑體" pitchFamily="34" charset="-120"/>
              </a:rPr>
              <a:t>將柳樹的枝葉比擬為梳子，為春風梳理打扮</a:t>
            </a:r>
          </a:p>
        </p:txBody>
      </p:sp>
      <p:pic>
        <p:nvPicPr>
          <p:cNvPr id="579594" name="Picture 10" descr="下標籤-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3405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9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959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79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9594"/>
                  </p:tgtEl>
                </p:cond>
              </p:nextCondLst>
            </p:seq>
          </p:childTnLst>
        </p:cTn>
      </p:par>
    </p:tnLst>
    <p:bldLst>
      <p:bldP spid="579591" grpId="0"/>
      <p:bldP spid="579591" grpId="1"/>
      <p:bldP spid="579593" grpId="0"/>
      <p:bldP spid="57959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直排標題 3"/>
          <p:cNvSpPr>
            <a:spLocks/>
          </p:cNvSpPr>
          <p:nvPr/>
        </p:nvSpPr>
        <p:spPr bwMode="auto">
          <a:xfrm>
            <a:off x="7802563" y="274638"/>
            <a:ext cx="109061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latin typeface="標楷體" pitchFamily="65" charset="-120"/>
                <a:ea typeface="標楷體" pitchFamily="65" charset="-120"/>
              </a:rPr>
              <a:t>目錄</a:t>
            </a:r>
            <a:endParaRPr lang="zh-TW" altLang="en-US" sz="4400" u="none"/>
          </a:p>
        </p:txBody>
      </p:sp>
      <p:sp>
        <p:nvSpPr>
          <p:cNvPr id="7171" name="直排文字版面配置區 4"/>
          <p:cNvSpPr txBox="1">
            <a:spLocks/>
          </p:cNvSpPr>
          <p:nvPr/>
        </p:nvSpPr>
        <p:spPr bwMode="auto">
          <a:xfrm>
            <a:off x="468313" y="1773238"/>
            <a:ext cx="6994525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3600" u="none"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 sz="3600" u="none">
                <a:latin typeface="標楷體" pitchFamily="65" charset="-120"/>
                <a:ea typeface="標楷體" pitchFamily="65" charset="-120"/>
                <a:hlinkClick r:id="rId3" action="ppaction://hlinksldjump"/>
              </a:rPr>
              <a:t>文章題解</a:t>
            </a:r>
            <a:endParaRPr lang="en-US" altLang="zh-TW" sz="360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u="none"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en-US" sz="3600" u="none">
                <a:latin typeface="標楷體" pitchFamily="65" charset="-120"/>
                <a:ea typeface="標楷體" pitchFamily="65" charset="-120"/>
                <a:hlinkClick r:id="rId4" action="ppaction://hlinksldjump"/>
              </a:rPr>
              <a:t>作者介紹</a:t>
            </a:r>
            <a:endParaRPr lang="en-US" altLang="zh-TW" sz="360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u="none"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3600" u="none">
                <a:latin typeface="標楷體" pitchFamily="65" charset="-120"/>
                <a:ea typeface="標楷體" pitchFamily="65" charset="-120"/>
                <a:hlinkClick r:id="rId5" action="ppaction://hlinksldjump"/>
              </a:rPr>
              <a:t>課文</a:t>
            </a:r>
            <a:endParaRPr lang="en-US" altLang="zh-TW" sz="360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u="none"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en-US" sz="3600" u="none">
                <a:latin typeface="標楷體" pitchFamily="65" charset="-120"/>
                <a:ea typeface="標楷體" pitchFamily="65" charset="-120"/>
                <a:hlinkClick r:id="rId6" action="ppaction://hlinksldjump"/>
              </a:rPr>
              <a:t>結構表</a:t>
            </a:r>
            <a:endParaRPr lang="zh-TW" altLang="en-US" sz="360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u="none">
                <a:latin typeface="標楷體" pitchFamily="65" charset="-120"/>
                <a:ea typeface="標楷體" pitchFamily="65" charset="-120"/>
              </a:rPr>
              <a:t>五、</a:t>
            </a:r>
            <a:r>
              <a:rPr lang="zh-TW" altLang="en-US" sz="3600" u="none">
                <a:latin typeface="標楷體" pitchFamily="65" charset="-120"/>
                <a:ea typeface="標楷體" pitchFamily="65" charset="-120"/>
                <a:hlinkClick r:id="rId7" action="ppaction://hlinksldjump"/>
              </a:rPr>
              <a:t>課文賞析</a:t>
            </a:r>
            <a:endParaRPr lang="zh-TW" altLang="en-US" sz="360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u="none">
                <a:latin typeface="標楷體" pitchFamily="65" charset="-120"/>
                <a:ea typeface="標楷體" pitchFamily="65" charset="-120"/>
              </a:rPr>
              <a:t>六、</a:t>
            </a:r>
            <a:r>
              <a:rPr lang="zh-TW" altLang="en-US" sz="3600" u="none">
                <a:latin typeface="標楷體" pitchFamily="65" charset="-120"/>
                <a:ea typeface="標楷體" pitchFamily="65" charset="-120"/>
                <a:hlinkClick r:id="rId8" action="ppaction://hlinksldjump"/>
              </a:rPr>
              <a:t>問題討論</a:t>
            </a:r>
            <a:endParaRPr lang="zh-TW" altLang="en-US" sz="360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u="none">
                <a:latin typeface="標楷體" pitchFamily="65" charset="-120"/>
                <a:ea typeface="標楷體" pitchFamily="65" charset="-120"/>
              </a:rPr>
              <a:t>七、</a:t>
            </a:r>
            <a:r>
              <a:rPr lang="zh-TW" altLang="en-US" sz="3600" u="none">
                <a:latin typeface="標楷體" pitchFamily="65" charset="-120"/>
                <a:ea typeface="標楷體" pitchFamily="65" charset="-120"/>
                <a:hlinkClick r:id="rId9" action="ppaction://hlinksldjump"/>
              </a:rPr>
              <a:t>應用練習</a:t>
            </a:r>
            <a:endParaRPr lang="zh-TW" altLang="en-US" sz="360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u="none">
                <a:latin typeface="標楷體" pitchFamily="65" charset="-120"/>
                <a:ea typeface="標楷體" pitchFamily="65" charset="-120"/>
              </a:rPr>
              <a:t>八、</a:t>
            </a:r>
            <a:r>
              <a:rPr lang="zh-TW" altLang="en-US" sz="3600" u="none">
                <a:latin typeface="標楷體" pitchFamily="65" charset="-120"/>
                <a:ea typeface="標楷體" pitchFamily="65" charset="-120"/>
                <a:hlinkClick r:id="rId10" action="ppaction://hlinksldjump"/>
              </a:rPr>
              <a:t>統測精選</a:t>
            </a:r>
            <a:endParaRPr lang="en-US" altLang="zh-TW" sz="360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u="none">
                <a:latin typeface="標楷體" pitchFamily="65" charset="-120"/>
                <a:ea typeface="標楷體" pitchFamily="65" charset="-120"/>
              </a:rPr>
              <a:t>九、</a:t>
            </a:r>
            <a:r>
              <a:rPr lang="zh-TW" altLang="en-US" sz="3600" u="none">
                <a:latin typeface="標楷體" pitchFamily="65" charset="-120"/>
                <a:ea typeface="標楷體" pitchFamily="65" charset="-120"/>
                <a:hlinkClick r:id="rId11" action="ppaction://hlinksldjump"/>
              </a:rPr>
              <a:t>延伸閱讀</a:t>
            </a:r>
            <a:endParaRPr lang="zh-TW" altLang="en-US" sz="360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u="none">
                <a:latin typeface="標楷體" pitchFamily="65" charset="-120"/>
                <a:ea typeface="標楷體" pitchFamily="65" charset="-120"/>
              </a:rPr>
              <a:t>十、</a:t>
            </a:r>
            <a:r>
              <a:rPr lang="zh-TW" altLang="en-US" sz="3600" u="none">
                <a:latin typeface="標楷體" pitchFamily="65" charset="-120"/>
                <a:ea typeface="標楷體" pitchFamily="65" charset="-120"/>
                <a:hlinkClick r:id="rId12" action="ppaction://hlinksldjump"/>
              </a:rPr>
              <a:t>網路資源</a:t>
            </a:r>
            <a:endParaRPr lang="zh-TW" altLang="en-US" sz="3600" u="none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/>
          </p:cNvSpPr>
          <p:nvPr/>
        </p:nvSpPr>
        <p:spPr bwMode="auto">
          <a:xfrm>
            <a:off x="611188" y="742950"/>
            <a:ext cx="80645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隋隄　的柳怎樣茂美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如堆煙砌　玉　的重　重簾幕</a:t>
            </a: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。 </a:t>
            </a:r>
            <a:endParaRPr lang="zh-TW" altLang="en-US" b="0" u="none">
              <a:ea typeface="標楷體" pitchFamily="65" charset="-120"/>
            </a:endParaRPr>
          </a:p>
        </p:txBody>
      </p:sp>
      <p:pic>
        <p:nvPicPr>
          <p:cNvPr id="62467" name="Picture 5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b="0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62469" name="Group 7"/>
          <p:cNvGrpSpPr>
            <a:grpSpLocks/>
          </p:cNvGrpSpPr>
          <p:nvPr/>
        </p:nvGrpSpPr>
        <p:grpSpPr bwMode="auto">
          <a:xfrm>
            <a:off x="6005513" y="1412875"/>
            <a:ext cx="439737" cy="503238"/>
            <a:chOff x="1923" y="1026"/>
            <a:chExt cx="277" cy="317"/>
          </a:xfrm>
        </p:grpSpPr>
        <p:sp>
          <p:nvSpPr>
            <p:cNvPr id="62485" name="Text Box 8"/>
            <p:cNvSpPr txBox="1">
              <a:spLocks noChangeArrowheads="1"/>
            </p:cNvSpPr>
            <p:nvPr/>
          </p:nvSpPr>
          <p:spPr bwMode="auto">
            <a:xfrm>
              <a:off x="1923" y="1026"/>
              <a:ext cx="23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ㄑㄧ</a:t>
              </a:r>
            </a:p>
          </p:txBody>
        </p:sp>
        <p:pic>
          <p:nvPicPr>
            <p:cNvPr id="62486" name="Picture 9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0" name="Group 21"/>
          <p:cNvGrpSpPr>
            <a:grpSpLocks/>
          </p:cNvGrpSpPr>
          <p:nvPr/>
        </p:nvGrpSpPr>
        <p:grpSpPr bwMode="auto">
          <a:xfrm>
            <a:off x="8021638" y="1268413"/>
            <a:ext cx="366712" cy="647700"/>
            <a:chOff x="5053" y="799"/>
            <a:chExt cx="231" cy="408"/>
          </a:xfrm>
        </p:grpSpPr>
        <p:sp>
          <p:nvSpPr>
            <p:cNvPr id="62483" name="Text Box 11"/>
            <p:cNvSpPr txBox="1">
              <a:spLocks noChangeArrowheads="1"/>
            </p:cNvSpPr>
            <p:nvPr/>
          </p:nvSpPr>
          <p:spPr bwMode="auto">
            <a:xfrm>
              <a:off x="5053" y="799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ㄔㄨㄥ</a:t>
              </a:r>
            </a:p>
          </p:txBody>
        </p:sp>
        <p:pic>
          <p:nvPicPr>
            <p:cNvPr id="62484" name="Picture 12" descr="黑-二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98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2471" name="Picture 13" descr="1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14128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14" descr="1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4128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Freeform 15"/>
          <p:cNvSpPr>
            <a:spLocks/>
          </p:cNvSpPr>
          <p:nvPr/>
        </p:nvSpPr>
        <p:spPr bwMode="auto">
          <a:xfrm>
            <a:off x="684213" y="1187450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2474" name="Group 16"/>
          <p:cNvGrpSpPr>
            <a:grpSpLocks/>
          </p:cNvGrpSpPr>
          <p:nvPr/>
        </p:nvGrpSpPr>
        <p:grpSpPr bwMode="auto">
          <a:xfrm>
            <a:off x="1620838" y="2349500"/>
            <a:ext cx="287337" cy="138113"/>
            <a:chOff x="2154" y="3657"/>
            <a:chExt cx="230" cy="137"/>
          </a:xfrm>
        </p:grpSpPr>
        <p:sp>
          <p:nvSpPr>
            <p:cNvPr id="62481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482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152525" y="1052513"/>
            <a:ext cx="140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FF0066"/>
                </a:solidFill>
                <a:ea typeface="微軟正黑體" pitchFamily="34" charset="-120"/>
              </a:rPr>
              <a:t>明喻</a:t>
            </a:r>
          </a:p>
        </p:txBody>
      </p:sp>
      <p:pic>
        <p:nvPicPr>
          <p:cNvPr id="580628" name="Picture 20" descr="下標籤-修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04457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30" name="Rectangle 22"/>
          <p:cNvSpPr>
            <a:spLocks noChangeArrowheads="1"/>
          </p:cNvSpPr>
          <p:nvPr/>
        </p:nvSpPr>
        <p:spPr bwMode="auto">
          <a:xfrm>
            <a:off x="4356100" y="1773238"/>
            <a:ext cx="3744913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u="none">
                <a:solidFill>
                  <a:srgbClr val="339933"/>
                </a:solidFill>
                <a:latin typeface="微軟正黑體" pitchFamily="34" charset="-120"/>
                <a:ea typeface="微軟正黑體" pitchFamily="34" charset="-120"/>
              </a:rPr>
              <a:t>化用歐陽脩〈蝶戀花〉：「庭院深深深幾許？楊柳堆煙，簾幕無重數。」</a:t>
            </a:r>
          </a:p>
        </p:txBody>
      </p:sp>
      <p:pic>
        <p:nvPicPr>
          <p:cNvPr id="580631" name="Picture 23" descr="下標籤-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9241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9" name="Picture 27" descr="下標籤-辨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0" name="圖片 17" descr="下方ICON-回目次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0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06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0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0631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80630" grpId="0"/>
      <p:bldP spid="580630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/>
          </p:cNvSpPr>
          <p:nvPr/>
        </p:nvSpPr>
        <p:spPr bwMode="auto">
          <a:xfrm>
            <a:off x="611188" y="1196975"/>
            <a:ext cx="8064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none">
                <a:ea typeface="標楷體" pitchFamily="65" charset="-120"/>
              </a:rPr>
              <a:t>柳絲縧　 子慣於伸入水中，去糾纏水中安靜的雲影和月光。它常常巧妙地逮　著　一枚完整的水月，</a:t>
            </a:r>
            <a:r>
              <a:rPr lang="zh-TW" altLang="en-US" b="0">
                <a:ea typeface="標楷體" pitchFamily="65" charset="-120"/>
              </a:rPr>
              <a:t>手法比李白要高妙多了</a:t>
            </a:r>
            <a:r>
              <a:rPr lang="zh-TW" altLang="en-US" b="0" u="none">
                <a:ea typeface="標楷體" pitchFamily="65" charset="-120"/>
              </a:rPr>
              <a:t>。</a:t>
            </a:r>
          </a:p>
        </p:txBody>
      </p:sp>
      <p:pic>
        <p:nvPicPr>
          <p:cNvPr id="63491" name="Picture 5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6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b="0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63494" name="Text Box 8"/>
          <p:cNvSpPr txBox="1">
            <a:spLocks noChangeArrowheads="1"/>
          </p:cNvSpPr>
          <p:nvPr/>
        </p:nvSpPr>
        <p:spPr bwMode="auto">
          <a:xfrm>
            <a:off x="1901825" y="1844675"/>
            <a:ext cx="3667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u="none">
                <a:ea typeface="標楷體" pitchFamily="65" charset="-120"/>
              </a:rPr>
              <a:t>ㄊㄠ</a:t>
            </a:r>
          </a:p>
        </p:txBody>
      </p:sp>
      <p:grpSp>
        <p:nvGrpSpPr>
          <p:cNvPr id="63495" name="Group 16"/>
          <p:cNvGrpSpPr>
            <a:grpSpLocks/>
          </p:cNvGrpSpPr>
          <p:nvPr/>
        </p:nvGrpSpPr>
        <p:grpSpPr bwMode="auto">
          <a:xfrm>
            <a:off x="6372225" y="2924175"/>
            <a:ext cx="431800" cy="431800"/>
            <a:chOff x="2200" y="3385"/>
            <a:chExt cx="272" cy="272"/>
          </a:xfrm>
        </p:grpSpPr>
        <p:sp>
          <p:nvSpPr>
            <p:cNvPr id="63517" name="Text Box 10"/>
            <p:cNvSpPr txBox="1">
              <a:spLocks noChangeArrowheads="1"/>
            </p:cNvSpPr>
            <p:nvPr/>
          </p:nvSpPr>
          <p:spPr bwMode="auto">
            <a:xfrm>
              <a:off x="2200" y="3385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ㄉㄞ</a:t>
              </a:r>
            </a:p>
          </p:txBody>
        </p:sp>
        <p:pic>
          <p:nvPicPr>
            <p:cNvPr id="63518" name="Picture 12" descr="黑-三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347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3496" name="Picture 13" descr="1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18446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7" name="Group 15"/>
          <p:cNvGrpSpPr>
            <a:grpSpLocks/>
          </p:cNvGrpSpPr>
          <p:nvPr/>
        </p:nvGrpSpPr>
        <p:grpSpPr bwMode="auto">
          <a:xfrm>
            <a:off x="7150100" y="2924175"/>
            <a:ext cx="374650" cy="390525"/>
            <a:chOff x="2871" y="3385"/>
            <a:chExt cx="236" cy="246"/>
          </a:xfrm>
        </p:grpSpPr>
        <p:pic>
          <p:nvPicPr>
            <p:cNvPr id="63515" name="Picture 11" descr="黑-二聲-小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343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16" name="Rectangle 14"/>
            <p:cNvSpPr>
              <a:spLocks noChangeArrowheads="1"/>
            </p:cNvSpPr>
            <p:nvPr/>
          </p:nvSpPr>
          <p:spPr bwMode="auto">
            <a:xfrm>
              <a:off x="2871" y="3385"/>
              <a:ext cx="231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ㄓㄠ</a:t>
              </a:r>
            </a:p>
          </p:txBody>
        </p:sp>
      </p:grpSp>
      <p:sp>
        <p:nvSpPr>
          <p:cNvPr id="63498" name="Freeform 17"/>
          <p:cNvSpPr>
            <a:spLocks/>
          </p:cNvSpPr>
          <p:nvPr/>
        </p:nvSpPr>
        <p:spPr bwMode="auto">
          <a:xfrm>
            <a:off x="755650" y="1624013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3499" name="Group 18"/>
          <p:cNvGrpSpPr>
            <a:grpSpLocks/>
          </p:cNvGrpSpPr>
          <p:nvPr/>
        </p:nvGrpSpPr>
        <p:grpSpPr bwMode="auto">
          <a:xfrm>
            <a:off x="2916238" y="2781300"/>
            <a:ext cx="287337" cy="211138"/>
            <a:chOff x="2154" y="3657"/>
            <a:chExt cx="230" cy="137"/>
          </a:xfrm>
        </p:grpSpPr>
        <p:sp>
          <p:nvSpPr>
            <p:cNvPr id="63513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3514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223963" y="1489075"/>
            <a:ext cx="8270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FF0066"/>
                </a:solidFill>
                <a:ea typeface="微軟正黑體" pitchFamily="34" charset="-120"/>
              </a:rPr>
              <a:t>擬人</a:t>
            </a:r>
          </a:p>
        </p:txBody>
      </p:sp>
      <p:pic>
        <p:nvPicPr>
          <p:cNvPr id="581654" name="Picture 22" descr="下標籤-修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4811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2" name="Freeform 23"/>
          <p:cNvSpPr>
            <a:spLocks/>
          </p:cNvSpPr>
          <p:nvPr/>
        </p:nvSpPr>
        <p:spPr bwMode="auto">
          <a:xfrm>
            <a:off x="3492500" y="2781300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3995738" y="2641600"/>
            <a:ext cx="86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FF0066"/>
                </a:solidFill>
                <a:ea typeface="微軟正黑體" pitchFamily="34" charset="-120"/>
              </a:rPr>
              <a:t>擬人</a:t>
            </a:r>
          </a:p>
        </p:txBody>
      </p:sp>
      <p:pic>
        <p:nvPicPr>
          <p:cNvPr id="581660" name="Picture 28" descr="下標籤-修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368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505" name="Group 29"/>
          <p:cNvGrpSpPr>
            <a:grpSpLocks/>
          </p:cNvGrpSpPr>
          <p:nvPr/>
        </p:nvGrpSpPr>
        <p:grpSpPr bwMode="auto">
          <a:xfrm>
            <a:off x="6948488" y="3933825"/>
            <a:ext cx="287337" cy="211138"/>
            <a:chOff x="2154" y="3657"/>
            <a:chExt cx="230" cy="137"/>
          </a:xfrm>
        </p:grpSpPr>
        <p:sp>
          <p:nvSpPr>
            <p:cNvPr id="63511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3512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81667" name="Rectangle 35"/>
          <p:cNvSpPr>
            <a:spLocks noChangeArrowheads="1"/>
          </p:cNvSpPr>
          <p:nvPr/>
        </p:nvSpPr>
        <p:spPr bwMode="auto">
          <a:xfrm>
            <a:off x="3132138" y="4508500"/>
            <a:ext cx="30241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u="none">
                <a:solidFill>
                  <a:srgbClr val="339933"/>
                </a:solidFill>
                <a:ea typeface="微軟正黑體" pitchFamily="34" charset="-120"/>
              </a:rPr>
              <a:t>暗用李白撈月的傳說</a:t>
            </a:r>
            <a:endParaRPr lang="zh-TW" altLang="zh-TW" sz="2100" u="none">
              <a:solidFill>
                <a:srgbClr val="33993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81668" name="Picture 36" descr="下標籤-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5085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8" name="Picture 37" descr="下一頁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9" name="圖片 17" descr="下方ICON-回目次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0" name="Picture 40" descr="下標籤-辨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368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1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165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1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166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1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1668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2" grpId="0"/>
      <p:bldP spid="2" grpId="1"/>
      <p:bldP spid="581667" grpId="0"/>
      <p:bldP spid="581667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/>
          </p:cNvSpPr>
          <p:nvPr/>
        </p:nvSpPr>
        <p:spPr bwMode="auto">
          <a:xfrm>
            <a:off x="468313" y="1196975"/>
            <a:ext cx="84963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春柳的柔條上暗藏著無數叫做「青眼　」的</a:t>
            </a:r>
            <a:r>
              <a:rPr lang="zh-TW" altLang="en-US" b="0" u="none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葉蕾</a:t>
            </a: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　，那些眼隨興一張，便噴出</a:t>
            </a:r>
            <a:r>
              <a:rPr lang="zh-TW" altLang="en-US" b="0" u="none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幾脈綠葉</a:t>
            </a: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，不幾天，所有穀粒般的青眼都坼　　開了。</a:t>
            </a:r>
          </a:p>
        </p:txBody>
      </p:sp>
      <p:pic>
        <p:nvPicPr>
          <p:cNvPr id="64515" name="Picture 5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6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第五段</a:t>
            </a:r>
            <a:endParaRPr kumimoji="0" lang="en-US" altLang="zh-TW" sz="4400" b="0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64518" name="Group 10"/>
          <p:cNvGrpSpPr>
            <a:grpSpLocks/>
          </p:cNvGrpSpPr>
          <p:nvPr/>
        </p:nvGrpSpPr>
        <p:grpSpPr bwMode="auto">
          <a:xfrm>
            <a:off x="5795963" y="4078288"/>
            <a:ext cx="439737" cy="503237"/>
            <a:chOff x="1923" y="1026"/>
            <a:chExt cx="277" cy="317"/>
          </a:xfrm>
        </p:grpSpPr>
        <p:sp>
          <p:nvSpPr>
            <p:cNvPr id="64538" name="Text Box 11"/>
            <p:cNvSpPr txBox="1">
              <a:spLocks noChangeArrowheads="1"/>
            </p:cNvSpPr>
            <p:nvPr/>
          </p:nvSpPr>
          <p:spPr bwMode="auto">
            <a:xfrm>
              <a:off x="1923" y="1026"/>
              <a:ext cx="23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ㄔㄜ</a:t>
              </a:r>
            </a:p>
          </p:txBody>
        </p:sp>
        <p:pic>
          <p:nvPicPr>
            <p:cNvPr id="64539" name="Picture 12" descr="黑-四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519" name="Picture 13" descr="1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767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14" descr="1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446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21" name="Group 15"/>
          <p:cNvGrpSpPr>
            <a:grpSpLocks/>
          </p:cNvGrpSpPr>
          <p:nvPr/>
        </p:nvGrpSpPr>
        <p:grpSpPr bwMode="auto">
          <a:xfrm>
            <a:off x="973138" y="2925763"/>
            <a:ext cx="431800" cy="647700"/>
            <a:chOff x="3878" y="1797"/>
            <a:chExt cx="272" cy="408"/>
          </a:xfrm>
        </p:grpSpPr>
        <p:sp>
          <p:nvSpPr>
            <p:cNvPr id="64536" name="Text Box 16"/>
            <p:cNvSpPr txBox="1">
              <a:spLocks noChangeArrowheads="1"/>
            </p:cNvSpPr>
            <p:nvPr/>
          </p:nvSpPr>
          <p:spPr bwMode="auto">
            <a:xfrm>
              <a:off x="3878" y="1797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ㄌㄟ</a:t>
              </a:r>
            </a:p>
          </p:txBody>
        </p:sp>
        <p:pic>
          <p:nvPicPr>
            <p:cNvPr id="64537" name="Picture 17" descr="黑-三聲-小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88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22" name="Freeform 18"/>
          <p:cNvSpPr>
            <a:spLocks/>
          </p:cNvSpPr>
          <p:nvPr/>
        </p:nvSpPr>
        <p:spPr bwMode="auto">
          <a:xfrm>
            <a:off x="1836738" y="2776538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2305050" y="2641600"/>
            <a:ext cx="140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FF0066"/>
                </a:solidFill>
                <a:ea typeface="微軟正黑體" pitchFamily="34" charset="-120"/>
              </a:rPr>
              <a:t>擬人</a:t>
            </a:r>
          </a:p>
        </p:txBody>
      </p:sp>
      <p:pic>
        <p:nvPicPr>
          <p:cNvPr id="582676" name="Picture 20" descr="下標籤-修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6336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25" name="Group 21"/>
          <p:cNvGrpSpPr>
            <a:grpSpLocks/>
          </p:cNvGrpSpPr>
          <p:nvPr/>
        </p:nvGrpSpPr>
        <p:grpSpPr bwMode="auto">
          <a:xfrm>
            <a:off x="7164388" y="4010025"/>
            <a:ext cx="287337" cy="211138"/>
            <a:chOff x="2154" y="3657"/>
            <a:chExt cx="230" cy="137"/>
          </a:xfrm>
        </p:grpSpPr>
        <p:sp>
          <p:nvSpPr>
            <p:cNvPr id="64534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4535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64526" name="Picture 24" descr="下一頁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2681" name="Rectangle 25"/>
          <p:cNvSpPr>
            <a:spLocks noChangeArrowheads="1"/>
          </p:cNvSpPr>
          <p:nvPr/>
        </p:nvSpPr>
        <p:spPr bwMode="auto">
          <a:xfrm>
            <a:off x="3779838" y="3357563"/>
            <a:ext cx="5545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0066FF"/>
                </a:solidFill>
                <a:ea typeface="微軟正黑體" pitchFamily="34" charset="-120"/>
              </a:rPr>
              <a:t>即幾片綠葉。為凸顯柳葉細長的特色，故以「脈」字為量詞，言冒出的柳葉如水脈湧動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6300788" y="2989263"/>
            <a:ext cx="16557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 u="none"/>
              <a:t>　　　　　　　　　　　  　　　</a:t>
            </a:r>
          </a:p>
        </p:txBody>
      </p:sp>
      <p:sp>
        <p:nvSpPr>
          <p:cNvPr id="582683" name="Rectangle 27"/>
          <p:cNvSpPr>
            <a:spLocks noChangeArrowheads="1"/>
          </p:cNvSpPr>
          <p:nvPr/>
        </p:nvSpPr>
        <p:spPr bwMode="auto">
          <a:xfrm>
            <a:off x="6551613" y="2282825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0066FF"/>
                </a:solidFill>
                <a:ea typeface="微軟正黑體" pitchFamily="34" charset="-120"/>
              </a:rPr>
              <a:t>含苞未開的花為蕾，此處指新生的柳芽</a:t>
            </a:r>
          </a:p>
        </p:txBody>
      </p:sp>
      <p:grpSp>
        <p:nvGrpSpPr>
          <p:cNvPr id="582686" name="Group 30"/>
          <p:cNvGrpSpPr>
            <a:grpSpLocks/>
          </p:cNvGrpSpPr>
          <p:nvPr/>
        </p:nvGrpSpPr>
        <p:grpSpPr bwMode="auto">
          <a:xfrm>
            <a:off x="611188" y="1914525"/>
            <a:ext cx="8064500" cy="1357313"/>
            <a:chOff x="385" y="1206"/>
            <a:chExt cx="5080" cy="855"/>
          </a:xfrm>
        </p:grpSpPr>
        <p:sp>
          <p:nvSpPr>
            <p:cNvPr id="64532" name="文字方塊 14"/>
            <p:cNvSpPr txBox="1">
              <a:spLocks noChangeArrowheads="1"/>
            </p:cNvSpPr>
            <p:nvPr/>
          </p:nvSpPr>
          <p:spPr bwMode="auto">
            <a:xfrm>
              <a:off x="5239" y="1206"/>
              <a:ext cx="2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b="0" u="none"/>
                <a:t>　　　　　　　　　　　  　　　</a:t>
              </a:r>
            </a:p>
          </p:txBody>
        </p:sp>
        <p:sp>
          <p:nvSpPr>
            <p:cNvPr id="64533" name="文字方塊 14"/>
            <p:cNvSpPr txBox="1">
              <a:spLocks noChangeArrowheads="1"/>
            </p:cNvSpPr>
            <p:nvPr/>
          </p:nvSpPr>
          <p:spPr bwMode="auto">
            <a:xfrm>
              <a:off x="385" y="1888"/>
              <a:ext cx="2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b="0" u="none"/>
                <a:t>　　　　　　　　　　　  　　　</a:t>
              </a:r>
            </a:p>
          </p:txBody>
        </p:sp>
      </p:grpSp>
      <p:pic>
        <p:nvPicPr>
          <p:cNvPr id="64531" name="Picture 31" descr="下標籤-辨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45085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2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267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2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2686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82681" grpId="0"/>
      <p:bldP spid="582681" grpId="1"/>
      <p:bldP spid="582683" grpId="0"/>
      <p:bldP spid="582683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/>
          </p:cNvSpPr>
          <p:nvPr/>
        </p:nvSpPr>
        <p:spPr bwMode="auto">
          <a:xfrm>
            <a:off x="611188" y="765175"/>
            <a:ext cx="8064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有人懷疑彩虹的根腳下有寶石，我卻總懷疑柳樹根下有翡翠──不然，叫柳樹去哪裡吸收那麼多純淨的碧綠呢</a:t>
            </a:r>
            <a:r>
              <a:rPr lang="zh-TW" altLang="en-US" b="0" u="none">
                <a:latin typeface="標楷體" pitchFamily="65" charset="-120"/>
                <a:ea typeface="標楷體" pitchFamily="65" charset="-120"/>
              </a:rPr>
              <a:t>？</a:t>
            </a:r>
          </a:p>
        </p:txBody>
      </p:sp>
      <p:grpSp>
        <p:nvGrpSpPr>
          <p:cNvPr id="65539" name="Group 17"/>
          <p:cNvGrpSpPr>
            <a:grpSpLocks/>
          </p:cNvGrpSpPr>
          <p:nvPr/>
        </p:nvGrpSpPr>
        <p:grpSpPr bwMode="auto">
          <a:xfrm>
            <a:off x="684213" y="1773238"/>
            <a:ext cx="7848600" cy="641350"/>
            <a:chOff x="431" y="1117"/>
            <a:chExt cx="4944" cy="404"/>
          </a:xfrm>
        </p:grpSpPr>
        <p:sp>
          <p:nvSpPr>
            <p:cNvPr id="65550" name="Rectangle 12"/>
            <p:cNvSpPr>
              <a:spLocks noChangeArrowheads="1"/>
            </p:cNvSpPr>
            <p:nvPr/>
          </p:nvSpPr>
          <p:spPr bwMode="auto">
            <a:xfrm>
              <a:off x="431" y="1117"/>
              <a:ext cx="49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2100" u="none">
                  <a:solidFill>
                    <a:srgbClr val="339933"/>
                  </a:solidFill>
                  <a:ea typeface="微軟正黑體" pitchFamily="34" charset="-120"/>
                </a:rPr>
                <a:t>有人以寶石形容彩虹的絢麗多彩，作者則以翡翠形容柳樹的　綠，懷疑之說充滿童稚的想像，無理而妙</a:t>
              </a:r>
            </a:p>
          </p:txBody>
        </p:sp>
        <p:pic>
          <p:nvPicPr>
            <p:cNvPr id="65551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39" t="67552" r="48625" b="29124"/>
            <a:stretch>
              <a:fillRect/>
            </a:stretch>
          </p:blipFill>
          <p:spPr bwMode="auto">
            <a:xfrm>
              <a:off x="4799" y="1151"/>
              <a:ext cx="16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554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第五段</a:t>
            </a:r>
            <a:endParaRPr kumimoji="0" lang="en-US" altLang="zh-TW" sz="4400" b="0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65541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1228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圖片 17" descr="下方ICON-回目次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57261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688" name="Text Box 8"/>
          <p:cNvSpPr txBox="1">
            <a:spLocks noChangeArrowheads="1"/>
          </p:cNvSpPr>
          <p:nvPr/>
        </p:nvSpPr>
        <p:spPr bwMode="auto">
          <a:xfrm>
            <a:off x="4140200" y="3429000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 b="0" u="none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3851275" y="4076700"/>
            <a:ext cx="1511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轉品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100" u="none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100" u="none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形→名</a:t>
            </a:r>
            <a:r>
              <a:rPr lang="en-US" altLang="zh-TW" sz="2100" u="none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pic>
        <p:nvPicPr>
          <p:cNvPr id="583690" name="Picture 10" descr="下標籤-修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909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691" name="Text Box 11"/>
          <p:cNvSpPr txBox="1">
            <a:spLocks noChangeArrowheads="1"/>
          </p:cNvSpPr>
          <p:nvPr/>
        </p:nvSpPr>
        <p:spPr bwMode="auto">
          <a:xfrm>
            <a:off x="3708400" y="3429000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 b="0" u="none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pic>
        <p:nvPicPr>
          <p:cNvPr id="65547" name="Picture 13" descr="下標籤-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40909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8" name="Picture 17" descr="下ICON-回主目錄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9" name="Picture 18" descr="上方ICON-結構表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690"/>
                  </p:tgtEl>
                </p:cond>
              </p:nextCondLst>
            </p:seq>
          </p:childTnLst>
        </p:cTn>
      </p:par>
    </p:tnLst>
    <p:bldLst>
      <p:bldP spid="583688" grpId="0"/>
      <p:bldP spid="583688" grpId="1"/>
      <p:bldP spid="49" grpId="0"/>
      <p:bldP spid="49" grpId="1"/>
      <p:bldP spid="583691" grpId="0"/>
      <p:bldP spid="583691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765175"/>
            <a:ext cx="8964613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強調柳樹獨特的形貌，及其與眾不同的審美意趣。</a:t>
            </a: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</p:txBody>
      </p:sp>
      <p:pic>
        <p:nvPicPr>
          <p:cNvPr id="6656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ea typeface="標楷體" pitchFamily="65" charset="-120"/>
              </a:rPr>
              <a:t>第一段</a:t>
            </a:r>
            <a:endParaRPr lang="en-US" altLang="zh-TW" sz="4400" u="none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ea typeface="標楷體" pitchFamily="65" charset="-120"/>
              </a:rPr>
              <a:t>第一段</a:t>
            </a:r>
            <a:endParaRPr lang="en-US" altLang="zh-TW" sz="4400" u="none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67588" name="Rectangle 3"/>
          <p:cNvSpPr>
            <a:spLocks/>
          </p:cNvSpPr>
          <p:nvPr/>
        </p:nvSpPr>
        <p:spPr bwMode="auto">
          <a:xfrm>
            <a:off x="71438" y="731838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b="0" u="none">
                <a:ea typeface="標楷體" pitchFamily="65" charset="-120"/>
              </a:rPr>
              <a:t>此段分別以其他樹種和柳樹的特色作對比：第一小段是外觀形貌的對比；第二小段是有所為與無所為的對比；第三小段是現代與古典的對比；第四小段是外在美感欣賞與內在情意表達的對比。</a:t>
            </a:r>
            <a:endParaRPr lang="en-US" altLang="zh-TW" b="0" u="none">
              <a:ea typeface="標楷體" pitchFamily="65" charset="-120"/>
            </a:endParaRPr>
          </a:p>
        </p:txBody>
      </p:sp>
      <p:pic>
        <p:nvPicPr>
          <p:cNvPr id="67589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765175"/>
            <a:ext cx="8964613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擔心柳樹因缺乏實用價值而逐漸減少，認為「美」就是柳樹最重要的價值。</a:t>
            </a: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</p:txBody>
      </p:sp>
      <p:pic>
        <p:nvPicPr>
          <p:cNvPr id="6861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ea typeface="標楷體" pitchFamily="65" charset="-120"/>
              </a:rPr>
              <a:t>第二段</a:t>
            </a:r>
            <a:endParaRPr lang="en-US" altLang="zh-TW" sz="4400" u="none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ea typeface="標楷體" pitchFamily="65" charset="-120"/>
              </a:rPr>
              <a:t>第二段</a:t>
            </a:r>
            <a:endParaRPr lang="en-US" altLang="zh-TW" sz="4400" u="none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69636" name="Rectangle 3"/>
          <p:cNvSpPr>
            <a:spLocks/>
          </p:cNvSpPr>
          <p:nvPr/>
        </p:nvSpPr>
        <p:spPr bwMode="auto">
          <a:xfrm>
            <a:off x="71438" y="731838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b="0" u="none">
                <a:ea typeface="標楷體" pitchFamily="65" charset="-120"/>
              </a:rPr>
              <a:t>此段以欲揚先抑的筆法，凸顯柳樹「無用乃是大用」的價值。文中並引用白居易、韋莊的詩歌，見證柳樹古雅典麗之美。</a:t>
            </a:r>
            <a:endParaRPr lang="en-US" altLang="zh-TW" b="0" u="none">
              <a:ea typeface="標楷體" pitchFamily="65" charset="-120"/>
            </a:endParaRPr>
          </a:p>
        </p:txBody>
      </p:sp>
      <p:pic>
        <p:nvPicPr>
          <p:cNvPr id="69637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765175"/>
            <a:ext cx="8964613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以江南蘇隄、隋隄楊柳之姿，說明柳樹的美無法用文字注解說明。</a:t>
            </a:r>
          </a:p>
        </p:txBody>
      </p:sp>
      <p:pic>
        <p:nvPicPr>
          <p:cNvPr id="7066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ea typeface="標楷體" pitchFamily="65" charset="-120"/>
              </a:rPr>
              <a:t>第三段</a:t>
            </a:r>
            <a:endParaRPr lang="en-US" altLang="zh-TW" sz="4400" u="none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ea typeface="標楷體" pitchFamily="65" charset="-120"/>
              </a:rPr>
              <a:t>第三段</a:t>
            </a:r>
            <a:endParaRPr lang="en-US" altLang="zh-TW" sz="4400" u="none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71684" name="Rectangle 3"/>
          <p:cNvSpPr>
            <a:spLocks/>
          </p:cNvSpPr>
          <p:nvPr/>
        </p:nvSpPr>
        <p:spPr bwMode="auto">
          <a:xfrm>
            <a:off x="71438" y="731838"/>
            <a:ext cx="8964612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b="0" u="none">
                <a:ea typeface="標楷體" pitchFamily="65" charset="-120"/>
              </a:rPr>
              <a:t>以</a:t>
            </a:r>
            <a:r>
              <a:rPr lang="zh-TW" altLang="en-US" b="0" u="none">
                <a:ea typeface="標楷體" pitchFamily="65" charset="-120"/>
              </a:rPr>
              <a:t>「</a:t>
            </a:r>
            <a:r>
              <a:rPr lang="zh-TW" altLang="zh-TW" b="0" u="none">
                <a:ea typeface="標楷體" pitchFamily="65" charset="-120"/>
              </a:rPr>
              <a:t>翻字典也是沒用的」，使文意再翻進一層，表達柳樹難以言喻之美。並以「梳理春風」、「重重簾幕」的形象，呼應前段白居易、韋莊詩歌的意境。</a:t>
            </a:r>
            <a:endParaRPr lang="en-US" altLang="zh-TW" b="0" u="none">
              <a:ea typeface="標楷體" pitchFamily="65" charset="-120"/>
            </a:endParaRPr>
          </a:p>
        </p:txBody>
      </p:sp>
      <p:pic>
        <p:nvPicPr>
          <p:cNvPr id="71685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副標題 6"/>
          <p:cNvSpPr>
            <a:spLocks/>
          </p:cNvSpPr>
          <p:nvPr/>
        </p:nvSpPr>
        <p:spPr bwMode="auto">
          <a:xfrm>
            <a:off x="1692275" y="2205038"/>
            <a:ext cx="55451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zh-TW" altLang="en-US" sz="5800" u="none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一、文章題解</a:t>
            </a:r>
          </a:p>
        </p:txBody>
      </p:sp>
      <p:pic>
        <p:nvPicPr>
          <p:cNvPr id="8195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765175"/>
            <a:ext cx="8964613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寫柳樹柔弱下垂的枝條經常沒入水中，恍如撈月的意態。</a:t>
            </a: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</p:txBody>
      </p:sp>
      <p:pic>
        <p:nvPicPr>
          <p:cNvPr id="7270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ea typeface="標楷體" pitchFamily="65" charset="-120"/>
              </a:rPr>
              <a:t>第四段</a:t>
            </a:r>
            <a:endParaRPr lang="en-US" altLang="zh-TW" sz="4400" u="none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ea typeface="標楷體" pitchFamily="65" charset="-120"/>
              </a:rPr>
              <a:t>第四段</a:t>
            </a:r>
            <a:endParaRPr lang="en-US" altLang="zh-TW" sz="4400" u="none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73732" name="Rectangle 3"/>
          <p:cNvSpPr>
            <a:spLocks/>
          </p:cNvSpPr>
          <p:nvPr/>
        </p:nvSpPr>
        <p:spPr bwMode="auto">
          <a:xfrm>
            <a:off x="71438" y="731838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b="0" u="none">
                <a:ea typeface="標楷體" pitchFamily="65" charset="-120"/>
              </a:rPr>
              <a:t>從柳樹如重重簾幕的遠景，拉到柳條撈月的近景；亦從平視的隄岸風光，轉入俯視的角度。</a:t>
            </a:r>
          </a:p>
          <a:p>
            <a:pPr>
              <a:lnSpc>
                <a:spcPct val="120000"/>
              </a:lnSpc>
            </a:pPr>
            <a:endParaRPr lang="zh-TW" altLang="zh-TW" b="0" u="none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b="0" u="none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endParaRPr lang="en-US" altLang="zh-TW" b="0" u="none">
              <a:ea typeface="標楷體" pitchFamily="65" charset="-120"/>
            </a:endParaRPr>
          </a:p>
        </p:txBody>
      </p:sp>
      <p:pic>
        <p:nvPicPr>
          <p:cNvPr id="73733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765175"/>
            <a:ext cx="8964613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以「柳樹根下有翡翠」的想像，極言柳樹的純淨碧綠。</a:t>
            </a: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</p:txBody>
      </p:sp>
      <p:pic>
        <p:nvPicPr>
          <p:cNvPr id="7475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ea typeface="標楷體" pitchFamily="65" charset="-120"/>
              </a:rPr>
              <a:t>第五段</a:t>
            </a:r>
            <a:endParaRPr lang="en-US" altLang="zh-TW" sz="4400" u="none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ea typeface="標楷體" pitchFamily="65" charset="-120"/>
              </a:rPr>
              <a:t>第五段</a:t>
            </a:r>
            <a:endParaRPr lang="en-US" altLang="zh-TW" sz="4400" u="none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75780" name="Rectangle 3"/>
          <p:cNvSpPr>
            <a:spLocks/>
          </p:cNvSpPr>
          <p:nvPr/>
        </p:nvSpPr>
        <p:spPr bwMode="auto">
          <a:xfrm>
            <a:off x="71438" y="731838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b="0" u="none">
                <a:ea typeface="標楷體" pitchFamily="65" charset="-120"/>
              </a:rPr>
              <a:t>從柳條撈月的近景拉到暗藏在柔條中葉蕾的特寫，最後以「純淨的碧綠」為柳上色。全文始於寫形終於繪色，形色俱足。</a:t>
            </a:r>
            <a:endParaRPr lang="en-US" altLang="zh-TW" b="0" u="none">
              <a:ea typeface="標楷體" pitchFamily="65" charset="-120"/>
            </a:endParaRPr>
          </a:p>
        </p:txBody>
      </p:sp>
      <p:pic>
        <p:nvPicPr>
          <p:cNvPr id="75781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內容版面配置區 2"/>
          <p:cNvSpPr>
            <a:spLocks noGrp="1"/>
          </p:cNvSpPr>
          <p:nvPr>
            <p:ph idx="4294967295"/>
          </p:nvPr>
        </p:nvSpPr>
        <p:spPr>
          <a:xfrm>
            <a:off x="34925" y="765175"/>
            <a:ext cx="9170988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作者就哪些方面比較柳樹與其他樹種的相異之處？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pic>
        <p:nvPicPr>
          <p:cNvPr id="76804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0054" name="Group 54"/>
          <p:cNvGraphicFramePr>
            <a:graphicFrameLocks noGrp="1"/>
          </p:cNvGraphicFramePr>
          <p:nvPr/>
        </p:nvGraphicFramePr>
        <p:xfrm>
          <a:off x="1116013" y="1557338"/>
          <a:ext cx="7704137" cy="3289300"/>
        </p:xfrm>
        <a:graphic>
          <a:graphicData uri="http://schemas.openxmlformats.org/drawingml/2006/table">
            <a:tbl>
              <a:tblPr/>
              <a:tblGrid>
                <a:gridCol w="792162"/>
                <a:gridCol w="3455988"/>
                <a:gridCol w="3455987"/>
              </a:tblGrid>
              <a:tr h="5791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4" marB="45724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　貌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功　能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3558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柳樹</a:t>
                      </a:r>
                    </a:p>
                  </a:txBody>
                  <a:tcPr marT="45724" marB="45724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柳葉細長如線、疏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落如結繩記事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無用的柳絮、適於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折柳送別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2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別的樹</a:t>
                      </a:r>
                    </a:p>
                  </a:txBody>
                  <a:tcPr marT="45724" marB="45724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樹葉片片如點、樹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葉緊排如電文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開花、結果、適於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插花或裝飾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「柳什麼實用價值都沒有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──</a:t>
            </a:r>
            <a:r>
              <a:rPr lang="zh-TW" altLang="en-US" b="1" smtClean="0">
                <a:ea typeface="標楷體" pitchFamily="65" charset="-120"/>
              </a:rPr>
              <a:t>除了美」，你認為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作者這句話有什麼涵義？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6113"/>
            <a:ext cx="79216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b="0" u="none">
                <a:solidFill>
                  <a:srgbClr val="FF0000"/>
                </a:solidFill>
                <a:ea typeface="標楷體" pitchFamily="65" charset="-120"/>
              </a:rPr>
              <a:t>作者認為柳雖然沒有實用價值，但還有唯一也是最重要的價值，就是美。人生並非具有實用性的事物才算有價值，抽象的、心靈的美感對生命的陶冶滋養，亦有其重要的存在意義。</a:t>
            </a:r>
          </a:p>
        </p:txBody>
      </p:sp>
      <p:pic>
        <p:nvPicPr>
          <p:cNvPr id="77829" name="Picture 7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作者為何怕有一天會忘記柳？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341438"/>
            <a:ext cx="7921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b="0" u="none">
                <a:solidFill>
                  <a:srgbClr val="FF0000"/>
                </a:solidFill>
                <a:ea typeface="標楷體" pitchFamily="65" charset="-120"/>
              </a:rPr>
              <a:t>因世人認為柳樹已經落伍老朽，又無實用價值，將被漠視而逐漸消失。</a:t>
            </a:r>
          </a:p>
        </p:txBody>
      </p:sp>
      <p:pic>
        <p:nvPicPr>
          <p:cNvPr id="78853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1.茫然</a:t>
            </a:r>
            <a:r>
              <a:rPr lang="zh-TW" altLang="zh-TW" b="0" u="none">
                <a:ea typeface="標楷體" pitchFamily="65" charset="-120"/>
              </a:rPr>
              <a:t>：全無所知的樣子，此處形容楊柳飄絮的安然自在。</a:t>
            </a:r>
          </a:p>
        </p:txBody>
      </p:sp>
      <p:pic>
        <p:nvPicPr>
          <p:cNvPr id="79876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2.密碼緊排的電文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：比喻樹上茂密的枝葉。電文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，指電報的內容。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3.霸陵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：或作灞陵，為漢文帝的陵墓，在今陝西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省西安市。西臨灞水，水上有橋名灞橋，古人多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在此地送別。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4.折柳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：因「柳」與「留」音近，故古人折柳贈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別，以表達留戀難捨之意。</a:t>
            </a:r>
          </a:p>
        </p:txBody>
      </p:sp>
      <p:pic>
        <p:nvPicPr>
          <p:cNvPr id="80900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矩形 1"/>
          <p:cNvSpPr>
            <a:spLocks noChangeArrowheads="1"/>
          </p:cNvSpPr>
          <p:nvPr/>
        </p:nvSpPr>
        <p:spPr bwMode="auto">
          <a:xfrm>
            <a:off x="179388" y="663575"/>
            <a:ext cx="889317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5.屏　息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：抑住呼吸，不敢稍動。形容心神專一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的樣子。屏，停止、壓制。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6.白居易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：字樂天，號香山居士、醉吟先生。作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品文字平淺，老嫗　能解；內容反映時政，宣洩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人情，是中唐新樂府運動的倡導人。 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7.「何處未春先有思」二句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：何處春天未到已先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有春意？就在那柳條搖曳的魏王隄。語出白居易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〈魏王隄〉。魏王隄，唐太宗賜池與其子魏王（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李泰），名為魏王池，有隄與洛水相隔，即魏王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隄。隄，同「堤」。</a:t>
            </a:r>
          </a:p>
        </p:txBody>
      </p:sp>
      <p:pic>
        <p:nvPicPr>
          <p:cNvPr id="81924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1042988" y="692150"/>
            <a:ext cx="439737" cy="647700"/>
            <a:chOff x="1923" y="1979"/>
            <a:chExt cx="277" cy="408"/>
          </a:xfrm>
        </p:grpSpPr>
        <p:sp>
          <p:nvSpPr>
            <p:cNvPr id="81929" name="Text Box 6"/>
            <p:cNvSpPr txBox="1">
              <a:spLocks noChangeArrowheads="1"/>
            </p:cNvSpPr>
            <p:nvPr/>
          </p:nvSpPr>
          <p:spPr bwMode="auto">
            <a:xfrm>
              <a:off x="1923" y="1979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ㄅㄧㄥ</a:t>
              </a:r>
            </a:p>
          </p:txBody>
        </p:sp>
        <p:pic>
          <p:nvPicPr>
            <p:cNvPr id="81930" name="Picture 7" descr="黑-三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16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26" name="Group 8"/>
          <p:cNvGrpSpPr>
            <a:grpSpLocks/>
          </p:cNvGrpSpPr>
          <p:nvPr/>
        </p:nvGrpSpPr>
        <p:grpSpPr bwMode="auto">
          <a:xfrm>
            <a:off x="3492500" y="2636838"/>
            <a:ext cx="368300" cy="576262"/>
            <a:chOff x="2240" y="3657"/>
            <a:chExt cx="232" cy="363"/>
          </a:xfrm>
        </p:grpSpPr>
        <p:sp>
          <p:nvSpPr>
            <p:cNvPr id="81927" name="Text Box 9"/>
            <p:cNvSpPr txBox="1">
              <a:spLocks noChangeArrowheads="1"/>
            </p:cNvSpPr>
            <p:nvPr/>
          </p:nvSpPr>
          <p:spPr bwMode="auto">
            <a:xfrm>
              <a:off x="2240" y="3703"/>
              <a:ext cx="23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ㄩ</a:t>
              </a:r>
            </a:p>
          </p:txBody>
        </p:sp>
        <p:pic>
          <p:nvPicPr>
            <p:cNvPr id="81928" name="Picture 10" descr="黑-四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365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內容版面配置區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本課節選自《張曉風精選集》　。〈詠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物篇〉　原作共六則，各自獨立成篇又統合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於「春日花木」的主題之下，呈現作者與大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自然相親相近的審美情懷。所謂「詠物」，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就是以物為吟詠、命意　的主體，掌握其外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貌和本質特徵，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作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主觀或客觀的書寫。</a:t>
            </a:r>
          </a:p>
        </p:txBody>
      </p:sp>
      <p:pic>
        <p:nvPicPr>
          <p:cNvPr id="9219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52600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05251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pic>
        <p:nvPicPr>
          <p:cNvPr id="9222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768725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8.韋　莊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：字端己，晚唐杜陵（今陝西省西安市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東南）人。工詩詞，語言清麗。與溫庭筠  並稱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「溫韋」。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sz="2800" b="0" u="none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王國維《人間詞話》，以「句秀」評論溫庭筠，以</a:t>
            </a:r>
            <a:endParaRPr lang="zh-TW" altLang="en-US" sz="2800" b="0" u="none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sz="28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「骨秀」評論韋莊。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9.晴煙漠漠柳毿　毿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：晴空時雲煙散布，柳條細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長披垂。漠漠，散布的樣子。毿毿，細長的樣子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。語出韋莊〈古離別〉。</a:t>
            </a:r>
          </a:p>
        </p:txBody>
      </p:sp>
      <p:pic>
        <p:nvPicPr>
          <p:cNvPr id="82948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23850" y="2924175"/>
            <a:ext cx="719138" cy="360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標楷體" pitchFamily="65" charset="-120"/>
            </a:endParaRPr>
          </a:p>
        </p:txBody>
      </p:sp>
      <p:grpSp>
        <p:nvGrpSpPr>
          <p:cNvPr id="82950" name="Group 6"/>
          <p:cNvGrpSpPr>
            <a:grpSpLocks/>
          </p:cNvGrpSpPr>
          <p:nvPr/>
        </p:nvGrpSpPr>
        <p:grpSpPr bwMode="auto">
          <a:xfrm>
            <a:off x="1116013" y="1196975"/>
            <a:ext cx="431800" cy="720725"/>
            <a:chOff x="4604" y="3067"/>
            <a:chExt cx="272" cy="454"/>
          </a:xfrm>
        </p:grpSpPr>
        <p:sp>
          <p:nvSpPr>
            <p:cNvPr id="82955" name="Text Box 7"/>
            <p:cNvSpPr txBox="1">
              <a:spLocks noChangeArrowheads="1"/>
            </p:cNvSpPr>
            <p:nvPr/>
          </p:nvSpPr>
          <p:spPr bwMode="auto">
            <a:xfrm>
              <a:off x="4604" y="3067"/>
              <a:ext cx="231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ㄨㄟ</a:t>
              </a:r>
            </a:p>
          </p:txBody>
        </p:sp>
        <p:pic>
          <p:nvPicPr>
            <p:cNvPr id="82956" name="Picture 8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11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951" name="Text Box 9"/>
          <p:cNvSpPr txBox="1">
            <a:spLocks noChangeArrowheads="1"/>
          </p:cNvSpPr>
          <p:nvPr/>
        </p:nvSpPr>
        <p:spPr bwMode="auto">
          <a:xfrm>
            <a:off x="3203575" y="3933825"/>
            <a:ext cx="3667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u="none">
                <a:ea typeface="標楷體" pitchFamily="65" charset="-120"/>
              </a:rPr>
              <a:t>ㄙㄢ</a:t>
            </a:r>
          </a:p>
        </p:txBody>
      </p:sp>
      <p:grpSp>
        <p:nvGrpSpPr>
          <p:cNvPr id="82952" name="Group 12"/>
          <p:cNvGrpSpPr>
            <a:grpSpLocks/>
          </p:cNvGrpSpPr>
          <p:nvPr/>
        </p:nvGrpSpPr>
        <p:grpSpPr bwMode="auto">
          <a:xfrm>
            <a:off x="7596188" y="1773238"/>
            <a:ext cx="431800" cy="503237"/>
            <a:chOff x="-975" y="1660"/>
            <a:chExt cx="272" cy="317"/>
          </a:xfrm>
        </p:grpSpPr>
        <p:sp>
          <p:nvSpPr>
            <p:cNvPr id="82953" name="Text Box 10"/>
            <p:cNvSpPr txBox="1">
              <a:spLocks noChangeArrowheads="1"/>
            </p:cNvSpPr>
            <p:nvPr/>
          </p:nvSpPr>
          <p:spPr bwMode="auto">
            <a:xfrm>
              <a:off x="-975" y="1660"/>
              <a:ext cx="23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ㄩㄣ</a:t>
              </a:r>
            </a:p>
          </p:txBody>
        </p:sp>
        <p:pic>
          <p:nvPicPr>
            <p:cNvPr id="82954" name="Picture 13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39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10.隋隄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：隋煬　帝營建東都於洛陽，為南巡遊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玩之便，開鑿通濟渠。沿渠築御道，植楊柳，後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人稱為隋隄。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11.堆煙砌　玉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：形容柳樹濃密如青煙翠玉，層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層堆疊。砌，堆積。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 u="none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3972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73" name="Group 8"/>
          <p:cNvGrpSpPr>
            <a:grpSpLocks/>
          </p:cNvGrpSpPr>
          <p:nvPr/>
        </p:nvGrpSpPr>
        <p:grpSpPr bwMode="auto">
          <a:xfrm>
            <a:off x="2987675" y="1125538"/>
            <a:ext cx="431800" cy="647700"/>
            <a:chOff x="2018" y="1298"/>
            <a:chExt cx="272" cy="408"/>
          </a:xfrm>
        </p:grpSpPr>
        <p:sp>
          <p:nvSpPr>
            <p:cNvPr id="83977" name="Text Box 6"/>
            <p:cNvSpPr txBox="1">
              <a:spLocks noChangeArrowheads="1"/>
            </p:cNvSpPr>
            <p:nvPr/>
          </p:nvSpPr>
          <p:spPr bwMode="auto">
            <a:xfrm>
              <a:off x="2018" y="1298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ㄧㄤ</a:t>
              </a:r>
            </a:p>
          </p:txBody>
        </p:sp>
        <p:pic>
          <p:nvPicPr>
            <p:cNvPr id="83978" name="Picture 7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34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974" name="Group 9"/>
          <p:cNvGrpSpPr>
            <a:grpSpLocks/>
          </p:cNvGrpSpPr>
          <p:nvPr/>
        </p:nvGrpSpPr>
        <p:grpSpPr bwMode="auto">
          <a:xfrm>
            <a:off x="2195513" y="2925763"/>
            <a:ext cx="439737" cy="503237"/>
            <a:chOff x="1923" y="1026"/>
            <a:chExt cx="277" cy="317"/>
          </a:xfrm>
        </p:grpSpPr>
        <p:sp>
          <p:nvSpPr>
            <p:cNvPr id="83975" name="Text Box 10"/>
            <p:cNvSpPr txBox="1">
              <a:spLocks noChangeArrowheads="1"/>
            </p:cNvSpPr>
            <p:nvPr/>
          </p:nvSpPr>
          <p:spPr bwMode="auto">
            <a:xfrm>
              <a:off x="1923" y="1026"/>
              <a:ext cx="23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ㄑㄧ</a:t>
              </a:r>
            </a:p>
          </p:txBody>
        </p:sp>
        <p:pic>
          <p:nvPicPr>
            <p:cNvPr id="83976" name="Picture 11" descr="黑-四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矩形 1"/>
          <p:cNvSpPr>
            <a:spLocks noChangeArrowheads="1"/>
          </p:cNvSpPr>
          <p:nvPr/>
        </p:nvSpPr>
        <p:spPr bwMode="auto">
          <a:xfrm>
            <a:off x="250825" y="981075"/>
            <a:ext cx="878522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12.縧　</a:t>
            </a:r>
            <a:r>
              <a:rPr lang="zh-TW" altLang="zh-TW" b="0" u="none">
                <a:ea typeface="標楷體" pitchFamily="65" charset="-120"/>
              </a:rPr>
              <a:t>：同「絛」，原指用絲編成的繩帶，此</a:t>
            </a:r>
            <a:endParaRPr lang="zh-TW" altLang="en-US" b="0" u="none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 u="none">
                <a:ea typeface="標楷體" pitchFamily="65" charset="-120"/>
              </a:rPr>
              <a:t>指低垂柔細的柳葉。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 u="none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4996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403350" y="1196975"/>
            <a:ext cx="3667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u="none">
                <a:ea typeface="標楷體" pitchFamily="65" charset="-120"/>
              </a:rPr>
              <a:t>ㄊㄠ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矩形 1"/>
          <p:cNvSpPr>
            <a:spLocks noChangeArrowheads="1"/>
          </p:cNvSpPr>
          <p:nvPr/>
        </p:nvSpPr>
        <p:spPr bwMode="auto">
          <a:xfrm>
            <a:off x="250825" y="981075"/>
            <a:ext cx="878522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13.青眼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：指柳樹初生的嫩芽。</a:t>
            </a:r>
            <a:endParaRPr lang="zh-TW" altLang="en-US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sz="2800" b="0" u="none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 b="0" u="none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早春柳樹初生的嫩芽如人睡眼初張。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u="none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14.坼　</a:t>
            </a:r>
            <a:r>
              <a:rPr lang="zh-TW" altLang="zh-TW" b="0" u="none">
                <a:latin typeface="標楷體" pitchFamily="65" charset="-120"/>
                <a:ea typeface="標楷體" pitchFamily="65" charset="-120"/>
              </a:rPr>
              <a:t>：裂開。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TW" altLang="zh-TW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 u="none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6020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6"/>
          <p:cNvSpPr>
            <a:spLocks noChangeArrowheads="1"/>
          </p:cNvSpPr>
          <p:nvPr/>
        </p:nvSpPr>
        <p:spPr bwMode="auto">
          <a:xfrm>
            <a:off x="323850" y="1700213"/>
            <a:ext cx="719138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標楷體" pitchFamily="65" charset="-120"/>
            </a:endParaRPr>
          </a:p>
        </p:txBody>
      </p:sp>
      <p:grpSp>
        <p:nvGrpSpPr>
          <p:cNvPr id="86022" name="Group 7"/>
          <p:cNvGrpSpPr>
            <a:grpSpLocks/>
          </p:cNvGrpSpPr>
          <p:nvPr/>
        </p:nvGrpSpPr>
        <p:grpSpPr bwMode="auto">
          <a:xfrm>
            <a:off x="1331913" y="2278063"/>
            <a:ext cx="439737" cy="503237"/>
            <a:chOff x="1923" y="1026"/>
            <a:chExt cx="277" cy="317"/>
          </a:xfrm>
        </p:grpSpPr>
        <p:sp>
          <p:nvSpPr>
            <p:cNvPr id="86025" name="Text Box 8"/>
            <p:cNvSpPr txBox="1">
              <a:spLocks noChangeArrowheads="1"/>
            </p:cNvSpPr>
            <p:nvPr/>
          </p:nvSpPr>
          <p:spPr bwMode="auto">
            <a:xfrm>
              <a:off x="1923" y="1026"/>
              <a:ext cx="23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ㄔㄜ</a:t>
              </a:r>
            </a:p>
          </p:txBody>
        </p:sp>
        <p:pic>
          <p:nvPicPr>
            <p:cNvPr id="86026" name="Picture 9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602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196975"/>
            <a:ext cx="18065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4" name="Rectangle 10"/>
          <p:cNvSpPr>
            <a:spLocks noChangeArrowheads="1"/>
          </p:cNvSpPr>
          <p:nvPr/>
        </p:nvSpPr>
        <p:spPr bwMode="auto">
          <a:xfrm>
            <a:off x="7451725" y="3824288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0" u="none">
                <a:ea typeface="標楷體" pitchFamily="65" charset="-120"/>
              </a:rPr>
              <a:t>青  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77943" name="Group 55"/>
          <p:cNvGraphicFramePr>
            <a:graphicFrameLocks noGrp="1"/>
          </p:cNvGraphicFramePr>
          <p:nvPr>
            <p:ph/>
          </p:nvPr>
        </p:nvGraphicFramePr>
        <p:xfrm>
          <a:off x="250825" y="1196975"/>
          <a:ext cx="8785225" cy="3379788"/>
        </p:xfrm>
        <a:graphic>
          <a:graphicData uri="http://schemas.openxmlformats.org/drawingml/2006/table">
            <a:tbl>
              <a:tblPr/>
              <a:tblGrid>
                <a:gridCol w="792163"/>
                <a:gridCol w="1008062"/>
                <a:gridCol w="2376488"/>
                <a:gridCol w="4608512"/>
              </a:tblGrid>
              <a:tr h="5791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3671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砌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ㄑ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堆積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堆煙砌玉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9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臺階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雕欄玉砌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沏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ㄑ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沖泡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沏茶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7068" name="Picture 41" descr="黑-四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5654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9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8095" name="Group 31"/>
          <p:cNvGraphicFramePr>
            <a:graphicFrameLocks noGrp="1"/>
          </p:cNvGraphicFramePr>
          <p:nvPr>
            <p:ph/>
          </p:nvPr>
        </p:nvGraphicFramePr>
        <p:xfrm>
          <a:off x="250825" y="1196975"/>
          <a:ext cx="8785225" cy="2447925"/>
        </p:xfrm>
        <a:graphic>
          <a:graphicData uri="http://schemas.openxmlformats.org/drawingml/2006/table">
            <a:tbl>
              <a:tblPr/>
              <a:tblGrid>
                <a:gridCol w="792163"/>
                <a:gridCol w="1008062"/>
                <a:gridCol w="2376488"/>
                <a:gridCol w="4608512"/>
              </a:tblGrid>
              <a:tr h="5791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字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3674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逮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捉拿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逮捕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9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及，趕上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力有未逮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8088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089" name="Group 36"/>
          <p:cNvGrpSpPr>
            <a:grpSpLocks/>
          </p:cNvGrpSpPr>
          <p:nvPr/>
        </p:nvGrpSpPr>
        <p:grpSpPr bwMode="auto">
          <a:xfrm>
            <a:off x="1331913" y="1989138"/>
            <a:ext cx="647700" cy="649287"/>
            <a:chOff x="839" y="1253"/>
            <a:chExt cx="408" cy="409"/>
          </a:xfrm>
        </p:grpSpPr>
        <p:pic>
          <p:nvPicPr>
            <p:cNvPr id="88093" name="Picture 30" descr="黑-三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344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94" name="Text Box 12"/>
            <p:cNvSpPr txBox="1">
              <a:spLocks noChangeArrowheads="1"/>
            </p:cNvSpPr>
            <p:nvPr/>
          </p:nvSpPr>
          <p:spPr bwMode="auto">
            <a:xfrm>
              <a:off x="839" y="1253"/>
              <a:ext cx="308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2000" u="none">
                  <a:ea typeface="標楷體" pitchFamily="65" charset="-120"/>
                </a:rPr>
                <a:t>ㄉㄞ</a:t>
              </a:r>
            </a:p>
          </p:txBody>
        </p:sp>
      </p:grpSp>
      <p:grpSp>
        <p:nvGrpSpPr>
          <p:cNvPr id="88090" name="Group 37"/>
          <p:cNvGrpSpPr>
            <a:grpSpLocks/>
          </p:cNvGrpSpPr>
          <p:nvPr/>
        </p:nvGrpSpPr>
        <p:grpSpPr bwMode="auto">
          <a:xfrm>
            <a:off x="1331913" y="2852738"/>
            <a:ext cx="647700" cy="649287"/>
            <a:chOff x="839" y="1797"/>
            <a:chExt cx="408" cy="409"/>
          </a:xfrm>
        </p:grpSpPr>
        <p:pic>
          <p:nvPicPr>
            <p:cNvPr id="88091" name="Picture 31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888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92" name="Text Box 12"/>
            <p:cNvSpPr txBox="1">
              <a:spLocks noChangeArrowheads="1"/>
            </p:cNvSpPr>
            <p:nvPr/>
          </p:nvSpPr>
          <p:spPr bwMode="auto">
            <a:xfrm>
              <a:off x="839" y="1797"/>
              <a:ext cx="308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2000" u="none">
                  <a:ea typeface="標楷體" pitchFamily="65" charset="-120"/>
                </a:rPr>
                <a:t>ㄉㄞ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9125" name="Group 37"/>
          <p:cNvGraphicFramePr>
            <a:graphicFrameLocks noGrp="1"/>
          </p:cNvGraphicFramePr>
          <p:nvPr>
            <p:ph/>
          </p:nvPr>
        </p:nvGraphicFramePr>
        <p:xfrm>
          <a:off x="250825" y="1196975"/>
          <a:ext cx="8785225" cy="4197350"/>
        </p:xfrm>
        <a:graphic>
          <a:graphicData uri="http://schemas.openxmlformats.org/drawingml/2006/table">
            <a:tbl>
              <a:tblPr/>
              <a:tblGrid>
                <a:gridCol w="792163"/>
                <a:gridCol w="1008062"/>
                <a:gridCol w="2376488"/>
                <a:gridCol w="4608512"/>
              </a:tblGrid>
              <a:tr h="5791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36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坼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裂開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天崩地坼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9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拆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打開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拆開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96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柝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古時用來報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更、警盜的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木梆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抱關擊柝（守門和巡夜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的人。泛指位卑祿薄的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小官）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9118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119" name="Group 36"/>
          <p:cNvGrpSpPr>
            <a:grpSpLocks/>
          </p:cNvGrpSpPr>
          <p:nvPr/>
        </p:nvGrpSpPr>
        <p:grpSpPr bwMode="auto">
          <a:xfrm>
            <a:off x="1258888" y="1989138"/>
            <a:ext cx="631825" cy="649287"/>
            <a:chOff x="622" y="3385"/>
            <a:chExt cx="398" cy="409"/>
          </a:xfrm>
        </p:grpSpPr>
        <p:pic>
          <p:nvPicPr>
            <p:cNvPr id="89124" name="Picture 35" descr="黑-四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475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12"/>
            <p:cNvSpPr txBox="1">
              <a:spLocks noChangeArrowheads="1"/>
            </p:cNvSpPr>
            <p:nvPr/>
          </p:nvSpPr>
          <p:spPr bwMode="auto">
            <a:xfrm>
              <a:off x="622" y="3385"/>
              <a:ext cx="308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2000" u="none">
                  <a:ea typeface="標楷體" pitchFamily="65" charset="-120"/>
                </a:rPr>
                <a:t>ㄔㄜ</a:t>
              </a:r>
            </a:p>
          </p:txBody>
        </p:sp>
      </p:grpSp>
      <p:sp>
        <p:nvSpPr>
          <p:cNvPr id="89120" name="Text Box 12"/>
          <p:cNvSpPr txBox="1">
            <a:spLocks noChangeArrowheads="1"/>
          </p:cNvSpPr>
          <p:nvPr/>
        </p:nvSpPr>
        <p:spPr bwMode="auto">
          <a:xfrm>
            <a:off x="1274763" y="2924175"/>
            <a:ext cx="48895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u="none">
                <a:ea typeface="標楷體" pitchFamily="65" charset="-120"/>
              </a:rPr>
              <a:t>ㄔㄞ</a:t>
            </a:r>
          </a:p>
        </p:txBody>
      </p:sp>
      <p:grpSp>
        <p:nvGrpSpPr>
          <p:cNvPr id="89121" name="Group 44"/>
          <p:cNvGrpSpPr>
            <a:grpSpLocks/>
          </p:cNvGrpSpPr>
          <p:nvPr/>
        </p:nvGrpSpPr>
        <p:grpSpPr bwMode="auto">
          <a:xfrm>
            <a:off x="1260475" y="4076700"/>
            <a:ext cx="647700" cy="1008063"/>
            <a:chOff x="567" y="3430"/>
            <a:chExt cx="408" cy="635"/>
          </a:xfrm>
        </p:grpSpPr>
        <p:pic>
          <p:nvPicPr>
            <p:cNvPr id="89122" name="Picture 35" descr="黑-四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3657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23" name="Text Box 12"/>
            <p:cNvSpPr txBox="1">
              <a:spLocks noChangeArrowheads="1"/>
            </p:cNvSpPr>
            <p:nvPr/>
          </p:nvSpPr>
          <p:spPr bwMode="auto">
            <a:xfrm>
              <a:off x="567" y="3430"/>
              <a:ext cx="308" cy="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2000" u="none">
                  <a:ea typeface="標楷體" pitchFamily="65" charset="-120"/>
                </a:rPr>
                <a:t>ㄊㄨㄛ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9810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chemeClr val="tx1"/>
                </a:solidFill>
                <a:ea typeface="標楷體" pitchFamily="65" charset="-120"/>
              </a:rPr>
              <a:t>木棉花</a:t>
            </a:r>
          </a:p>
        </p:txBody>
      </p:sp>
      <p:pic>
        <p:nvPicPr>
          <p:cNvPr id="90115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內容版面配置區 2"/>
          <p:cNvSpPr>
            <a:spLocks/>
          </p:cNvSpPr>
          <p:nvPr/>
        </p:nvSpPr>
        <p:spPr bwMode="auto">
          <a:xfrm>
            <a:off x="1042988" y="2278063"/>
            <a:ext cx="799306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5000"/>
              </a:lnSpc>
              <a:buFontTx/>
              <a:buNone/>
            </a:pPr>
            <a:r>
              <a:rPr lang="zh-TW" altLang="en-US" sz="5000" b="0" u="none">
                <a:latin typeface="標楷體" pitchFamily="65" charset="-120"/>
                <a:ea typeface="標楷體" pitchFamily="65" charset="-120"/>
                <a:hlinkClick r:id="rId5" action="ppaction://hlinksldjump"/>
              </a:rPr>
              <a:t>第一段</a:t>
            </a:r>
            <a:r>
              <a:rPr lang="zh-TW" altLang="en-US" sz="5000" b="0" u="none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5000" b="0" u="none">
                <a:latin typeface="標楷體" pitchFamily="65" charset="-120"/>
                <a:ea typeface="標楷體" pitchFamily="65" charset="-120"/>
                <a:hlinkClick r:id="rId6" action="ppaction://hlinksldjump"/>
              </a:rPr>
              <a:t>第二段</a:t>
            </a:r>
            <a:r>
              <a:rPr lang="zh-TW" altLang="en-US" sz="5000" b="0" u="none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5000" b="0" u="none">
                <a:latin typeface="標楷體" pitchFamily="65" charset="-120"/>
                <a:ea typeface="標楷體" pitchFamily="65" charset="-120"/>
                <a:hlinkClick r:id="rId7" action="ppaction://hlinksldjump"/>
              </a:rPr>
              <a:t>第三段</a:t>
            </a:r>
            <a:endParaRPr lang="zh-TW" altLang="en-US" sz="5000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zh-TW" altLang="en-US" sz="5000" b="0" u="none">
                <a:latin typeface="標楷體" pitchFamily="65" charset="-120"/>
                <a:ea typeface="標楷體" pitchFamily="65" charset="-120"/>
                <a:hlinkClick r:id="rId8" action="ppaction://hlinksldjump"/>
              </a:rPr>
              <a:t>第四段</a:t>
            </a:r>
            <a:r>
              <a:rPr lang="zh-TW" altLang="en-US" sz="5000" b="0" u="none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5000" b="0" u="none">
                <a:latin typeface="標楷體" pitchFamily="65" charset="-120"/>
                <a:ea typeface="標楷體" pitchFamily="65" charset="-120"/>
                <a:hlinkClick r:id="rId9" action="ppaction://hlinksldjump"/>
              </a:rPr>
              <a:t>第五段</a:t>
            </a:r>
            <a:r>
              <a:rPr lang="zh-TW" altLang="en-US" sz="5000" b="0" u="none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5000" b="0" u="none">
                <a:latin typeface="標楷體" pitchFamily="65" charset="-120"/>
                <a:ea typeface="標楷體" pitchFamily="65" charset="-120"/>
                <a:hlinkClick r:id="rId10" action="ppaction://hlinksldjump"/>
              </a:rPr>
              <a:t>第六段</a:t>
            </a:r>
            <a:endParaRPr lang="zh-TW" altLang="en-US" sz="5000" b="0" u="none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zh-TW" altLang="en-US" sz="5000" b="0" u="none">
                <a:latin typeface="標楷體" pitchFamily="65" charset="-120"/>
                <a:ea typeface="標楷體" pitchFamily="65" charset="-120"/>
              </a:rPr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/>
          </p:cNvSpPr>
          <p:nvPr/>
        </p:nvSpPr>
        <p:spPr bwMode="auto">
          <a:xfrm>
            <a:off x="395288" y="1196975"/>
            <a:ext cx="8712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所有開花的樹看來都該是女性的，只有木棉花是男性的</a:t>
            </a:r>
            <a:r>
              <a:rPr lang="zh-TW" altLang="en-US" b="0" u="none">
                <a:ea typeface="標楷體" pitchFamily="65" charset="-120"/>
              </a:rPr>
              <a:t>。</a:t>
            </a:r>
          </a:p>
        </p:txBody>
      </p:sp>
      <p:pic>
        <p:nvPicPr>
          <p:cNvPr id="91139" name="Picture 5" descr="上方ICON-段落大意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b="0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91141" name="Freeform 12"/>
          <p:cNvSpPr>
            <a:spLocks/>
          </p:cNvSpPr>
          <p:nvPr/>
        </p:nvSpPr>
        <p:spPr bwMode="auto">
          <a:xfrm>
            <a:off x="538163" y="1624013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1142" name="Group 13"/>
          <p:cNvGrpSpPr>
            <a:grpSpLocks/>
          </p:cNvGrpSpPr>
          <p:nvPr/>
        </p:nvGrpSpPr>
        <p:grpSpPr bwMode="auto">
          <a:xfrm>
            <a:off x="1835150" y="2857500"/>
            <a:ext cx="287338" cy="211138"/>
            <a:chOff x="2154" y="3657"/>
            <a:chExt cx="230" cy="137"/>
          </a:xfrm>
        </p:grpSpPr>
        <p:sp>
          <p:nvSpPr>
            <p:cNvPr id="91149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150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006475" y="1489075"/>
            <a:ext cx="140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FF0066"/>
                </a:solidFill>
                <a:ea typeface="微軟正黑體" pitchFamily="34" charset="-120"/>
              </a:rPr>
              <a:t>擬人、映襯</a:t>
            </a:r>
          </a:p>
        </p:txBody>
      </p:sp>
      <p:pic>
        <p:nvPicPr>
          <p:cNvPr id="584721" name="Picture 17" descr="下標籤-修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11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722" name="Rectangle 18"/>
          <p:cNvSpPr>
            <a:spLocks noChangeArrowheads="1"/>
          </p:cNvSpPr>
          <p:nvPr/>
        </p:nvSpPr>
        <p:spPr bwMode="auto">
          <a:xfrm>
            <a:off x="466725" y="2211388"/>
            <a:ext cx="8135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u="none">
                <a:solidFill>
                  <a:srgbClr val="339933"/>
                </a:solidFill>
                <a:ea typeface="微軟正黑體" pitchFamily="34" charset="-120"/>
              </a:rPr>
              <a:t>一般開花的樹多具有香氣及柔美的花形，具女性的意象；木棉花陽剛的形象特徵，則為男性的意象</a:t>
            </a:r>
          </a:p>
        </p:txBody>
      </p:sp>
      <p:pic>
        <p:nvPicPr>
          <p:cNvPr id="584723" name="Picture 19" descr="下標籤-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575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7" name="Picture 20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8" name="圖片 17" descr="下方ICON-回目次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4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7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4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723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84722" grpId="0"/>
      <p:bldP spid="584722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/>
          </p:cNvSpPr>
          <p:nvPr/>
        </p:nvSpPr>
        <p:spPr bwMode="auto">
          <a:xfrm>
            <a:off x="395288" y="1196975"/>
            <a:ext cx="8712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none">
                <a:ea typeface="標楷體" pitchFamily="65" charset="-120"/>
              </a:rPr>
              <a:t>木棉樹　又乾又皴　　，不知為什麼，它竟結出那麼雪白柔軟的木棉，並且以一種不可思議的優美風度，緩緩地自枝頭飄落。</a:t>
            </a:r>
          </a:p>
        </p:txBody>
      </p:sp>
      <p:sp>
        <p:nvSpPr>
          <p:cNvPr id="92163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b="0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92164" name="Picture 8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 Box 9"/>
          <p:cNvSpPr txBox="1">
            <a:spLocks noChangeArrowheads="1"/>
          </p:cNvSpPr>
          <p:nvPr/>
        </p:nvSpPr>
        <p:spPr bwMode="auto">
          <a:xfrm>
            <a:off x="3771900" y="1771650"/>
            <a:ext cx="3667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u="none">
                <a:ea typeface="標楷體" pitchFamily="65" charset="-120"/>
              </a:rPr>
              <a:t>ㄘㄨㄣ</a:t>
            </a:r>
          </a:p>
        </p:txBody>
      </p:sp>
      <p:pic>
        <p:nvPicPr>
          <p:cNvPr id="92166" name="Picture 10" descr="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18446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11" descr="1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88118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8" name="Freeform 12"/>
          <p:cNvSpPr>
            <a:spLocks/>
          </p:cNvSpPr>
          <p:nvPr/>
        </p:nvSpPr>
        <p:spPr bwMode="auto">
          <a:xfrm>
            <a:off x="539750" y="1624013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2169" name="Group 13"/>
          <p:cNvGrpSpPr>
            <a:grpSpLocks/>
          </p:cNvGrpSpPr>
          <p:nvPr/>
        </p:nvGrpSpPr>
        <p:grpSpPr bwMode="auto">
          <a:xfrm>
            <a:off x="4284663" y="2781300"/>
            <a:ext cx="287337" cy="211138"/>
            <a:chOff x="2154" y="3657"/>
            <a:chExt cx="230" cy="137"/>
          </a:xfrm>
        </p:grpSpPr>
        <p:sp>
          <p:nvSpPr>
            <p:cNvPr id="92181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182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008063" y="1489075"/>
            <a:ext cx="2124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FF0066"/>
                </a:solidFill>
                <a:ea typeface="微軟正黑體" pitchFamily="34" charset="-120"/>
              </a:rPr>
              <a:t>視覺、觸覺摹寫</a:t>
            </a:r>
          </a:p>
        </p:txBody>
      </p:sp>
      <p:pic>
        <p:nvPicPr>
          <p:cNvPr id="586769" name="Picture 17" descr="下標籤-修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811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2" name="Freeform 18"/>
          <p:cNvSpPr>
            <a:spLocks/>
          </p:cNvSpPr>
          <p:nvPr/>
        </p:nvSpPr>
        <p:spPr bwMode="auto">
          <a:xfrm>
            <a:off x="5724525" y="2781300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2173" name="Group 19"/>
          <p:cNvGrpSpPr>
            <a:grpSpLocks/>
          </p:cNvGrpSpPr>
          <p:nvPr/>
        </p:nvGrpSpPr>
        <p:grpSpPr bwMode="auto">
          <a:xfrm>
            <a:off x="5940425" y="3860800"/>
            <a:ext cx="287338" cy="211138"/>
            <a:chOff x="2154" y="3657"/>
            <a:chExt cx="230" cy="137"/>
          </a:xfrm>
        </p:grpSpPr>
        <p:sp>
          <p:nvSpPr>
            <p:cNvPr id="92179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180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6192838" y="2646363"/>
            <a:ext cx="140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FF0066"/>
                </a:solidFill>
                <a:ea typeface="微軟正黑體" pitchFamily="34" charset="-120"/>
              </a:rPr>
              <a:t>擬人</a:t>
            </a:r>
          </a:p>
        </p:txBody>
      </p:sp>
      <p:pic>
        <p:nvPicPr>
          <p:cNvPr id="586775" name="Picture 23" descr="下標籤-修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6384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6" name="Picture 24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7" name="圖片 17" descr="下方ICON-回目次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8" name="Picture 27" descr="下標籤-辨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5700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6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676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6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6775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2"/>
          <p:cNvSpPr>
            <a:spLocks noGrp="1"/>
          </p:cNvSpPr>
          <p:nvPr>
            <p:ph idx="1"/>
          </p:nvPr>
        </p:nvSpPr>
        <p:spPr>
          <a:xfrm>
            <a:off x="457200" y="765175"/>
            <a:ext cx="8002588" cy="4525963"/>
          </a:xfrm>
        </p:spPr>
        <p:txBody>
          <a:bodyPr/>
          <a:lstStyle/>
          <a:p>
            <a:pPr algn="dist"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「柳」與「木棉」一柔一剛，楊柳陰柔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algn="dist"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古典，木棉陽剛火烈，花木彷彿自具性靈，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algn="dist"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各見風采。作者觀察細膩敏銳、想像別出新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algn="dist"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意，描繪物態鮮明生動，而情感真誠深摯。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algn="dist"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偶於文中穿插詩詞典故，增添幽婉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情韻。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語言清麗，獨具巧思，充分展現詠物散文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之美</a:t>
            </a:r>
            <a:r>
              <a:rPr lang="zh-TW" altLang="zh-TW" smtClean="0"/>
              <a:t>。</a:t>
            </a:r>
          </a:p>
        </p:txBody>
      </p:sp>
      <p:pic>
        <p:nvPicPr>
          <p:cNvPr id="10243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78936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48786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pic>
        <p:nvPicPr>
          <p:cNvPr id="10246" name="Picture 10" descr="下ICON-回主目錄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/>
          </p:cNvSpPr>
          <p:nvPr/>
        </p:nvSpPr>
        <p:spPr bwMode="auto">
          <a:xfrm>
            <a:off x="466725" y="1196975"/>
            <a:ext cx="83534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none">
                <a:ea typeface="標楷體" pitchFamily="65" charset="-120"/>
              </a:rPr>
              <a:t>木棉花大得駭　人　，是一種耀眼的橘紅色，</a:t>
            </a:r>
            <a:r>
              <a:rPr lang="zh-TW" altLang="en-US" b="0">
                <a:ea typeface="標楷體" pitchFamily="65" charset="-120"/>
              </a:rPr>
              <a:t>開的時候連一片葉子的襯托都不要</a:t>
            </a:r>
            <a:r>
              <a:rPr lang="zh-TW" altLang="en-US" b="0" u="none">
                <a:ea typeface="標楷體" pitchFamily="65" charset="-120"/>
              </a:rPr>
              <a:t>，</a:t>
            </a:r>
            <a:r>
              <a:rPr lang="zh-TW" altLang="en-US" b="0">
                <a:ea typeface="標楷體" pitchFamily="65" charset="-120"/>
              </a:rPr>
              <a:t>像一碗紅麯　酒　，斟　在粗陶碗裡</a:t>
            </a:r>
            <a:r>
              <a:rPr lang="zh-TW" altLang="en-US" b="0" u="none">
                <a:ea typeface="標楷體" pitchFamily="65" charset="-120"/>
              </a:rPr>
              <a:t>，火烈烈地，有一種不講理的架勢，卻很美。</a:t>
            </a:r>
          </a:p>
        </p:txBody>
      </p:sp>
      <p:sp>
        <p:nvSpPr>
          <p:cNvPr id="93187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b="0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93188" name="Picture 6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89" name="Group 7"/>
          <p:cNvGrpSpPr>
            <a:grpSpLocks/>
          </p:cNvGrpSpPr>
          <p:nvPr/>
        </p:nvGrpSpPr>
        <p:grpSpPr bwMode="auto">
          <a:xfrm>
            <a:off x="2987675" y="1814513"/>
            <a:ext cx="407988" cy="390525"/>
            <a:chOff x="4377" y="2047"/>
            <a:chExt cx="257" cy="246"/>
          </a:xfrm>
        </p:grpSpPr>
        <p:sp>
          <p:nvSpPr>
            <p:cNvPr id="93220" name="文字方塊 1"/>
            <p:cNvSpPr txBox="1">
              <a:spLocks noChangeArrowheads="1"/>
            </p:cNvSpPr>
            <p:nvPr/>
          </p:nvSpPr>
          <p:spPr bwMode="auto">
            <a:xfrm>
              <a:off x="4377" y="2047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ㄏㄞ</a:t>
              </a:r>
            </a:p>
          </p:txBody>
        </p:sp>
        <p:pic>
          <p:nvPicPr>
            <p:cNvPr id="93221" name="Picture 34" descr="D:\City\公事\THE PEOPLE\10202\102-PPT-II修訂\icon2\注音ICON\黑-四聲-小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" y="211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190" name="Text Box 10"/>
          <p:cNvSpPr txBox="1">
            <a:spLocks noChangeArrowheads="1"/>
          </p:cNvSpPr>
          <p:nvPr/>
        </p:nvSpPr>
        <p:spPr bwMode="auto">
          <a:xfrm>
            <a:off x="2987675" y="4005263"/>
            <a:ext cx="36671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u="none">
                <a:ea typeface="標楷體" pitchFamily="65" charset="-120"/>
              </a:rPr>
              <a:t>ㄓㄣ</a:t>
            </a:r>
          </a:p>
        </p:txBody>
      </p:sp>
      <p:grpSp>
        <p:nvGrpSpPr>
          <p:cNvPr id="93191" name="Group 11"/>
          <p:cNvGrpSpPr>
            <a:grpSpLocks/>
          </p:cNvGrpSpPr>
          <p:nvPr/>
        </p:nvGrpSpPr>
        <p:grpSpPr bwMode="auto">
          <a:xfrm>
            <a:off x="971550" y="4005263"/>
            <a:ext cx="431800" cy="649287"/>
            <a:chOff x="3379" y="2840"/>
            <a:chExt cx="272" cy="409"/>
          </a:xfrm>
        </p:grpSpPr>
        <p:sp>
          <p:nvSpPr>
            <p:cNvPr id="93218" name="Text Box 12"/>
            <p:cNvSpPr txBox="1">
              <a:spLocks noChangeArrowheads="1"/>
            </p:cNvSpPr>
            <p:nvPr/>
          </p:nvSpPr>
          <p:spPr bwMode="auto">
            <a:xfrm>
              <a:off x="3379" y="2840"/>
              <a:ext cx="23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ㄑㄩ</a:t>
              </a:r>
            </a:p>
          </p:txBody>
        </p:sp>
        <p:pic>
          <p:nvPicPr>
            <p:cNvPr id="93219" name="Picture 13" descr="黑-二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288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3192" name="Picture 14" descr="1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1132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3" name="Picture 15" descr="1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446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4" name="Freeform 16"/>
          <p:cNvSpPr>
            <a:spLocks/>
          </p:cNvSpPr>
          <p:nvPr/>
        </p:nvSpPr>
        <p:spPr bwMode="auto">
          <a:xfrm>
            <a:off x="684213" y="1624013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3195" name="Group 17"/>
          <p:cNvGrpSpPr>
            <a:grpSpLocks/>
          </p:cNvGrpSpPr>
          <p:nvPr/>
        </p:nvGrpSpPr>
        <p:grpSpPr bwMode="auto">
          <a:xfrm>
            <a:off x="6372225" y="2781300"/>
            <a:ext cx="287338" cy="211138"/>
            <a:chOff x="2154" y="3657"/>
            <a:chExt cx="230" cy="137"/>
          </a:xfrm>
        </p:grpSpPr>
        <p:sp>
          <p:nvSpPr>
            <p:cNvPr id="93216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217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152525" y="1489075"/>
            <a:ext cx="11160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FF0066"/>
                </a:solidFill>
                <a:ea typeface="微軟正黑體" pitchFamily="34" charset="-120"/>
              </a:rPr>
              <a:t>視覺摹寫</a:t>
            </a:r>
          </a:p>
        </p:txBody>
      </p:sp>
      <p:pic>
        <p:nvPicPr>
          <p:cNvPr id="587797" name="Picture 21" descr="下標籤-修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4811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8" name="Freeform 22"/>
          <p:cNvSpPr>
            <a:spLocks/>
          </p:cNvSpPr>
          <p:nvPr/>
        </p:nvSpPr>
        <p:spPr bwMode="auto">
          <a:xfrm>
            <a:off x="7019925" y="2779713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3199" name="Group 23"/>
          <p:cNvGrpSpPr>
            <a:grpSpLocks/>
          </p:cNvGrpSpPr>
          <p:nvPr/>
        </p:nvGrpSpPr>
        <p:grpSpPr bwMode="auto">
          <a:xfrm>
            <a:off x="5219700" y="3937000"/>
            <a:ext cx="287338" cy="211138"/>
            <a:chOff x="2154" y="3657"/>
            <a:chExt cx="230" cy="137"/>
          </a:xfrm>
        </p:grpSpPr>
        <p:sp>
          <p:nvSpPr>
            <p:cNvPr id="93214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215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7488238" y="2644775"/>
            <a:ext cx="612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FF0066"/>
                </a:solidFill>
                <a:ea typeface="微軟正黑體" pitchFamily="34" charset="-120"/>
              </a:rPr>
              <a:t>明喻</a:t>
            </a:r>
          </a:p>
        </p:txBody>
      </p:sp>
      <p:pic>
        <p:nvPicPr>
          <p:cNvPr id="587803" name="Picture 27" descr="下標籤-修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368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02" name="Freeform 28"/>
          <p:cNvSpPr>
            <a:spLocks/>
          </p:cNvSpPr>
          <p:nvPr/>
        </p:nvSpPr>
        <p:spPr bwMode="auto">
          <a:xfrm>
            <a:off x="7885113" y="3860800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3203" name="Group 29"/>
          <p:cNvGrpSpPr>
            <a:grpSpLocks/>
          </p:cNvGrpSpPr>
          <p:nvPr/>
        </p:nvGrpSpPr>
        <p:grpSpPr bwMode="auto">
          <a:xfrm>
            <a:off x="4789488" y="5018088"/>
            <a:ext cx="287337" cy="211137"/>
            <a:chOff x="2154" y="3657"/>
            <a:chExt cx="230" cy="137"/>
          </a:xfrm>
        </p:grpSpPr>
        <p:sp>
          <p:nvSpPr>
            <p:cNvPr id="93212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213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8353425" y="3725863"/>
            <a:ext cx="612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FF0066"/>
                </a:solidFill>
                <a:ea typeface="微軟正黑體" pitchFamily="34" charset="-120"/>
              </a:rPr>
              <a:t>擬人</a:t>
            </a:r>
          </a:p>
        </p:txBody>
      </p:sp>
      <p:pic>
        <p:nvPicPr>
          <p:cNvPr id="587809" name="Picture 33" descr="下標籤-修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37179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7810" name="Rectangle 34"/>
          <p:cNvSpPr>
            <a:spLocks noChangeArrowheads="1"/>
          </p:cNvSpPr>
          <p:nvPr/>
        </p:nvSpPr>
        <p:spPr bwMode="auto">
          <a:xfrm>
            <a:off x="539750" y="3324225"/>
            <a:ext cx="3600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u="none">
                <a:solidFill>
                  <a:srgbClr val="339933"/>
                </a:solidFill>
                <a:ea typeface="微軟正黑體" pitchFamily="34" charset="-120"/>
              </a:rPr>
              <a:t>意指木棉在葉落後才開始開花</a:t>
            </a:r>
          </a:p>
        </p:txBody>
      </p:sp>
      <p:pic>
        <p:nvPicPr>
          <p:cNvPr id="587811" name="Picture 35" descr="下標籤-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33575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7812" name="Rectangle 36"/>
          <p:cNvSpPr>
            <a:spLocks noChangeArrowheads="1"/>
          </p:cNvSpPr>
          <p:nvPr/>
        </p:nvSpPr>
        <p:spPr bwMode="auto">
          <a:xfrm>
            <a:off x="539750" y="4475163"/>
            <a:ext cx="4537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u="none">
                <a:solidFill>
                  <a:srgbClr val="339933"/>
                </a:solidFill>
                <a:ea typeface="微軟正黑體" pitchFamily="34" charset="-120"/>
              </a:rPr>
              <a:t>以紅麯酒形容木棉花橘紅的色彩，以粗陶碗比喻花托</a:t>
            </a:r>
          </a:p>
        </p:txBody>
      </p:sp>
      <p:pic>
        <p:nvPicPr>
          <p:cNvPr id="587813" name="Picture 37" descr="下標籤-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5085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0" name="Picture 38" descr="下一頁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1" name="圖片 17" descr="下方ICON-回目次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7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779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7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78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7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780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87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78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7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7813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2" grpId="0"/>
      <p:bldP spid="2" grpId="1"/>
      <p:bldP spid="3" grpId="0"/>
      <p:bldP spid="3" grpId="1"/>
      <p:bldP spid="587810" grpId="0"/>
      <p:bldP spid="587810" grpId="1"/>
      <p:bldP spid="587812" grpId="0"/>
      <p:bldP spid="587812" grpId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/>
          </p:cNvSpPr>
          <p:nvPr/>
        </p:nvSpPr>
        <p:spPr bwMode="auto">
          <a:xfrm>
            <a:off x="611188" y="1196975"/>
            <a:ext cx="8064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none">
                <a:ea typeface="標楷體" pitchFamily="65" charset="-120"/>
              </a:rPr>
              <a:t>樹枝也許是乾得狠　了，根根都麻皴著，像一隻曲張的手──肱　　是乾的，臂是乾的，連手肘　、手腕、手指頭和手指甲都是乾的──</a:t>
            </a:r>
            <a:r>
              <a:rPr lang="zh-TW" altLang="en-US" b="0">
                <a:ea typeface="標楷體" pitchFamily="65" charset="-120"/>
              </a:rPr>
              <a:t>向天空討求著什麼，撕抓些什麼</a:t>
            </a:r>
            <a:r>
              <a:rPr lang="zh-TW" altLang="en-US" b="0" u="none">
                <a:ea typeface="標楷體" pitchFamily="65" charset="-120"/>
              </a:rPr>
              <a:t>。</a:t>
            </a:r>
          </a:p>
        </p:txBody>
      </p:sp>
      <p:pic>
        <p:nvPicPr>
          <p:cNvPr id="94211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b="0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4349750" y="2851150"/>
            <a:ext cx="3667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u="none">
                <a:ea typeface="標楷體" pitchFamily="65" charset="-120"/>
              </a:rPr>
              <a:t>ㄍㄨㄥ</a:t>
            </a:r>
          </a:p>
        </p:txBody>
      </p:sp>
      <p:pic>
        <p:nvPicPr>
          <p:cNvPr id="94215" name="Picture 7" descr="2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96068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Picture 8" descr="1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446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7" name="Freeform 9"/>
          <p:cNvSpPr>
            <a:spLocks/>
          </p:cNvSpPr>
          <p:nvPr/>
        </p:nvSpPr>
        <p:spPr bwMode="auto">
          <a:xfrm>
            <a:off x="8027988" y="1628775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4218" name="Group 10"/>
          <p:cNvGrpSpPr>
            <a:grpSpLocks/>
          </p:cNvGrpSpPr>
          <p:nvPr/>
        </p:nvGrpSpPr>
        <p:grpSpPr bwMode="auto">
          <a:xfrm>
            <a:off x="2843213" y="2708275"/>
            <a:ext cx="287337" cy="211138"/>
            <a:chOff x="2154" y="3657"/>
            <a:chExt cx="230" cy="137"/>
          </a:xfrm>
        </p:grpSpPr>
        <p:sp>
          <p:nvSpPr>
            <p:cNvPr id="94240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241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755650" y="2532063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FF0066"/>
                </a:solidFill>
                <a:ea typeface="微軟正黑體" pitchFamily="34" charset="-120"/>
              </a:rPr>
              <a:t>明喻</a:t>
            </a:r>
          </a:p>
        </p:txBody>
      </p:sp>
      <p:pic>
        <p:nvPicPr>
          <p:cNvPr id="589838" name="Picture 14" descr="下標籤-修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4859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1" name="Freeform 15"/>
          <p:cNvSpPr>
            <a:spLocks/>
          </p:cNvSpPr>
          <p:nvPr/>
        </p:nvSpPr>
        <p:spPr bwMode="auto">
          <a:xfrm>
            <a:off x="3924300" y="2708275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4222" name="Group 16"/>
          <p:cNvGrpSpPr>
            <a:grpSpLocks/>
          </p:cNvGrpSpPr>
          <p:nvPr/>
        </p:nvGrpSpPr>
        <p:grpSpPr bwMode="auto">
          <a:xfrm>
            <a:off x="827088" y="5013325"/>
            <a:ext cx="287337" cy="211138"/>
            <a:chOff x="2154" y="3657"/>
            <a:chExt cx="230" cy="137"/>
          </a:xfrm>
        </p:grpSpPr>
        <p:sp>
          <p:nvSpPr>
            <p:cNvPr id="94238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239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4427538" y="2532063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FF0066"/>
                </a:solidFill>
                <a:ea typeface="微軟正黑體" pitchFamily="34" charset="-120"/>
              </a:rPr>
              <a:t>層遞</a:t>
            </a:r>
          </a:p>
        </p:txBody>
      </p:sp>
      <p:pic>
        <p:nvPicPr>
          <p:cNvPr id="589844" name="Picture 20" descr="下標籤-修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25654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25" name="Group 23"/>
          <p:cNvGrpSpPr>
            <a:grpSpLocks/>
          </p:cNvGrpSpPr>
          <p:nvPr/>
        </p:nvGrpSpPr>
        <p:grpSpPr bwMode="auto">
          <a:xfrm>
            <a:off x="2339975" y="4076700"/>
            <a:ext cx="431800" cy="649288"/>
            <a:chOff x="3379" y="3656"/>
            <a:chExt cx="272" cy="409"/>
          </a:xfrm>
        </p:grpSpPr>
        <p:sp>
          <p:nvSpPr>
            <p:cNvPr id="94236" name="Text Box 21"/>
            <p:cNvSpPr txBox="1">
              <a:spLocks noChangeArrowheads="1"/>
            </p:cNvSpPr>
            <p:nvPr/>
          </p:nvSpPr>
          <p:spPr bwMode="auto">
            <a:xfrm>
              <a:off x="3379" y="3656"/>
              <a:ext cx="23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solidFill>
                    <a:srgbClr val="0099FF"/>
                  </a:solidFill>
                  <a:ea typeface="標楷體" pitchFamily="65" charset="-120"/>
                </a:rPr>
                <a:t>ㄓㄡ</a:t>
              </a:r>
            </a:p>
          </p:txBody>
        </p:sp>
        <p:pic>
          <p:nvPicPr>
            <p:cNvPr id="94237" name="Picture 22" descr="三聲-小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370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4226" name="Freeform 24"/>
          <p:cNvSpPr>
            <a:spLocks/>
          </p:cNvSpPr>
          <p:nvPr/>
        </p:nvSpPr>
        <p:spPr bwMode="auto">
          <a:xfrm>
            <a:off x="1979613" y="5013325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4227" name="Group 25"/>
          <p:cNvGrpSpPr>
            <a:grpSpLocks/>
          </p:cNvGrpSpPr>
          <p:nvPr/>
        </p:nvGrpSpPr>
        <p:grpSpPr bwMode="auto">
          <a:xfrm>
            <a:off x="7308850" y="5013325"/>
            <a:ext cx="287338" cy="211138"/>
            <a:chOff x="2154" y="3657"/>
            <a:chExt cx="230" cy="137"/>
          </a:xfrm>
        </p:grpSpPr>
        <p:sp>
          <p:nvSpPr>
            <p:cNvPr id="94234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235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2482850" y="4908550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FF0066"/>
                </a:solidFill>
                <a:ea typeface="微軟正黑體" pitchFamily="34" charset="-120"/>
              </a:rPr>
              <a:t>擬人</a:t>
            </a:r>
          </a:p>
        </p:txBody>
      </p:sp>
      <p:pic>
        <p:nvPicPr>
          <p:cNvPr id="589853" name="Picture 29" descr="下標籤-修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487045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9856" name="Rectangle 32"/>
          <p:cNvSpPr>
            <a:spLocks noChangeArrowheads="1"/>
          </p:cNvSpPr>
          <p:nvPr/>
        </p:nvSpPr>
        <p:spPr bwMode="auto">
          <a:xfrm>
            <a:off x="1979613" y="5595938"/>
            <a:ext cx="5184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u="none">
                <a:solidFill>
                  <a:srgbClr val="339933"/>
                </a:solidFill>
                <a:ea typeface="微軟正黑體" pitchFamily="34" charset="-120"/>
              </a:rPr>
              <a:t>形容木棉樹的枝枒向上伸展</a:t>
            </a:r>
          </a:p>
        </p:txBody>
      </p:sp>
      <p:pic>
        <p:nvPicPr>
          <p:cNvPr id="589857" name="Picture 33" descr="下標籤-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562927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2" name="Picture 34" descr="下一頁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3" name="Picture 36" descr="下標籤-辨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575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9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983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9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98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9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98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898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9857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2" grpId="0"/>
      <p:bldP spid="2" grpId="1"/>
      <p:bldP spid="3" grpId="0"/>
      <p:bldP spid="3" grpId="1"/>
      <p:bldP spid="589856" grpId="0"/>
      <p:bldP spid="589856" grpId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/>
          </p:cNvSpPr>
          <p:nvPr/>
        </p:nvSpPr>
        <p:spPr bwMode="auto">
          <a:xfrm>
            <a:off x="611188" y="692150"/>
            <a:ext cx="8064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none">
                <a:ea typeface="標楷體" pitchFamily="65" charset="-120"/>
              </a:rPr>
              <a:t>而乾到極點時，樹枝爆開了，</a:t>
            </a:r>
            <a:r>
              <a:rPr lang="zh-TW" altLang="en-US" b="0">
                <a:ea typeface="標楷體" pitchFamily="65" charset="-120"/>
              </a:rPr>
              <a:t>木棉花幾乎就像是從乾裂的傷口裡吐出來的火焰</a:t>
            </a:r>
            <a:r>
              <a:rPr lang="zh-TW" altLang="en-US" b="0" u="none">
                <a:ea typeface="標楷體" pitchFamily="65" charset="-120"/>
              </a:rPr>
              <a:t>。</a:t>
            </a:r>
          </a:p>
        </p:txBody>
      </p:sp>
      <p:sp>
        <p:nvSpPr>
          <p:cNvPr id="9523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b="0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95236" name="Freeform 8"/>
          <p:cNvSpPr>
            <a:spLocks/>
          </p:cNvSpPr>
          <p:nvPr/>
        </p:nvSpPr>
        <p:spPr bwMode="auto">
          <a:xfrm>
            <a:off x="6013450" y="1122363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5237" name="Group 9"/>
          <p:cNvGrpSpPr>
            <a:grpSpLocks/>
          </p:cNvGrpSpPr>
          <p:nvPr/>
        </p:nvGrpSpPr>
        <p:grpSpPr bwMode="auto">
          <a:xfrm>
            <a:off x="6516688" y="2276475"/>
            <a:ext cx="287337" cy="211138"/>
            <a:chOff x="2154" y="3657"/>
            <a:chExt cx="230" cy="137"/>
          </a:xfrm>
        </p:grpSpPr>
        <p:sp>
          <p:nvSpPr>
            <p:cNvPr id="95244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5245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6516688" y="1017588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FF0066"/>
                </a:solidFill>
                <a:ea typeface="微軟正黑體" pitchFamily="34" charset="-120"/>
              </a:rPr>
              <a:t>明喻</a:t>
            </a:r>
          </a:p>
        </p:txBody>
      </p:sp>
      <p:pic>
        <p:nvPicPr>
          <p:cNvPr id="588813" name="Picture 13" descr="下標籤-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9794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8814" name="Rectangle 14"/>
          <p:cNvSpPr>
            <a:spLocks noChangeArrowheads="1"/>
          </p:cNvSpPr>
          <p:nvPr/>
        </p:nvSpPr>
        <p:spPr bwMode="auto">
          <a:xfrm>
            <a:off x="755650" y="2852738"/>
            <a:ext cx="5184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u="none">
                <a:solidFill>
                  <a:srgbClr val="339933"/>
                </a:solidFill>
                <a:ea typeface="微軟正黑體" pitchFamily="34" charset="-120"/>
              </a:rPr>
              <a:t>形容木棉花自枝枒迸放的情景</a:t>
            </a:r>
          </a:p>
        </p:txBody>
      </p:sp>
      <p:pic>
        <p:nvPicPr>
          <p:cNvPr id="588815" name="Picture 15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28860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2" name="Picture 16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3" name="圖片 17" descr="下方ICON-回目次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8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88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8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8815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88814" grpId="0"/>
      <p:bldP spid="588814" grpId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/>
          </p:cNvSpPr>
          <p:nvPr/>
        </p:nvSpPr>
        <p:spPr bwMode="auto">
          <a:xfrm>
            <a:off x="611188" y="1196975"/>
            <a:ext cx="81375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none">
                <a:ea typeface="標楷體" pitchFamily="65" charset="-120"/>
              </a:rPr>
              <a:t>木棉花常常長得極高，那年在廣州初見木棉樹，不知是不是因為自己年紀特別小，總覺得那是全世界最高的一種樹了，</a:t>
            </a:r>
            <a:r>
              <a:rPr lang="zh-TW" altLang="en-US" b="0">
                <a:ea typeface="標楷體" pitchFamily="65" charset="-120"/>
              </a:rPr>
              <a:t>廣東人叫它英雄樹</a:t>
            </a:r>
            <a:r>
              <a:rPr lang="zh-TW" altLang="en-US" b="0" u="none">
                <a:ea typeface="標楷體" pitchFamily="65" charset="-120"/>
              </a:rPr>
              <a:t>。</a:t>
            </a:r>
          </a:p>
        </p:txBody>
      </p:sp>
      <p:pic>
        <p:nvPicPr>
          <p:cNvPr id="96259" name="Picture 5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6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第五段</a:t>
            </a:r>
            <a:endParaRPr kumimoji="0" lang="en-US" altLang="zh-TW" sz="4400" b="0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590856" name="Rectangle 8"/>
          <p:cNvSpPr>
            <a:spLocks noChangeArrowheads="1"/>
          </p:cNvSpPr>
          <p:nvPr/>
        </p:nvSpPr>
        <p:spPr bwMode="auto">
          <a:xfrm>
            <a:off x="3779838" y="4508500"/>
            <a:ext cx="4824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zh-TW" sz="2100" u="none">
                <a:solidFill>
                  <a:srgbClr val="339933"/>
                </a:solidFill>
                <a:ea typeface="微軟正黑體" pitchFamily="34" charset="-120"/>
              </a:rPr>
              <a:t>木棉樹之高令人聯想到英雄崇高的形象，也呼應首段「木棉花是男性」的說法</a:t>
            </a:r>
          </a:p>
        </p:txBody>
      </p:sp>
      <p:pic>
        <p:nvPicPr>
          <p:cNvPr id="590857" name="Picture 9" descr="下標籤-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6022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10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08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0857"/>
                  </p:tgtEl>
                </p:cond>
              </p:nextCondLst>
            </p:seq>
          </p:childTnLst>
        </p:cTn>
      </p:par>
    </p:tnLst>
    <p:bldLst>
      <p:bldP spid="590856" grpId="0"/>
      <p:bldP spid="590856" grpId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/>
          </p:cNvSpPr>
          <p:nvPr/>
        </p:nvSpPr>
        <p:spPr bwMode="auto">
          <a:xfrm>
            <a:off x="431800" y="765175"/>
            <a:ext cx="853281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none">
                <a:ea typeface="標楷體" pitchFamily="65" charset="-120"/>
              </a:rPr>
              <a:t>初夏的公園裡，</a:t>
            </a:r>
            <a:r>
              <a:rPr lang="zh-TW" altLang="en-US" b="0">
                <a:ea typeface="標楷體" pitchFamily="65" charset="-120"/>
              </a:rPr>
              <a:t>我們疲於奔命地去接拾那些新落的木棉</a:t>
            </a:r>
            <a:r>
              <a:rPr lang="zh-TW" altLang="en-US" b="0" u="none">
                <a:ea typeface="標楷體" pitchFamily="65" charset="-120"/>
              </a:rPr>
              <a:t>，也許幾丈高的樹對我們是太高了些，竟覺得</a:t>
            </a:r>
            <a:r>
              <a:rPr lang="zh-TW" altLang="en-US" b="0">
                <a:ea typeface="標楷體" pitchFamily="65" charset="-120"/>
              </a:rPr>
              <a:t>每團木棉都是晴空上折翼的雲</a:t>
            </a:r>
            <a:r>
              <a:rPr lang="zh-TW" altLang="en-US" b="0" u="none">
                <a:ea typeface="標楷體" pitchFamily="65" charset="-120"/>
              </a:rPr>
              <a:t>　。</a:t>
            </a:r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第五段</a:t>
            </a:r>
            <a:endParaRPr kumimoji="0" lang="en-US" altLang="zh-TW" sz="4400" b="0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591878" name="Rectangle 6"/>
          <p:cNvSpPr>
            <a:spLocks noChangeArrowheads="1"/>
          </p:cNvSpPr>
          <p:nvPr/>
        </p:nvSpPr>
        <p:spPr bwMode="auto">
          <a:xfrm>
            <a:off x="3348038" y="1812925"/>
            <a:ext cx="4679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339933"/>
                </a:solidFill>
                <a:ea typeface="微軟正黑體" pitchFamily="34" charset="-120"/>
              </a:rPr>
              <a:t>形容孩童興高采烈的樣子</a:t>
            </a:r>
            <a:endParaRPr lang="zh-TW" altLang="zh-TW" sz="2100" u="none">
              <a:solidFill>
                <a:srgbClr val="339933"/>
              </a:solidFill>
              <a:ea typeface="微軟正黑體" pitchFamily="34" charset="-120"/>
            </a:endParaRPr>
          </a:p>
        </p:txBody>
      </p:sp>
      <p:pic>
        <p:nvPicPr>
          <p:cNvPr id="591879" name="Picture 7" descr="下標籤-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9384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1880" name="Rectangle 8"/>
          <p:cNvSpPr>
            <a:spLocks noChangeArrowheads="1"/>
          </p:cNvSpPr>
          <p:nvPr/>
        </p:nvSpPr>
        <p:spPr bwMode="auto">
          <a:xfrm>
            <a:off x="2193925" y="4076700"/>
            <a:ext cx="4970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u="none">
                <a:solidFill>
                  <a:srgbClr val="339933"/>
                </a:solidFill>
                <a:ea typeface="微軟正黑體" pitchFamily="34" charset="-120"/>
              </a:rPr>
              <a:t>以雲借喻木棉，再將雲比擬為鳥，木棉墜落猶如晴空上的鳥折翼而下</a:t>
            </a:r>
          </a:p>
        </p:txBody>
      </p:sp>
      <p:pic>
        <p:nvPicPr>
          <p:cNvPr id="591881" name="Picture 9" descr="下標籤-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40767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Freeform 10"/>
          <p:cNvSpPr>
            <a:spLocks/>
          </p:cNvSpPr>
          <p:nvPr/>
        </p:nvSpPr>
        <p:spPr bwMode="auto">
          <a:xfrm>
            <a:off x="2197100" y="3427413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7289" name="Group 11"/>
          <p:cNvGrpSpPr>
            <a:grpSpLocks/>
          </p:cNvGrpSpPr>
          <p:nvPr/>
        </p:nvGrpSpPr>
        <p:grpSpPr bwMode="auto">
          <a:xfrm>
            <a:off x="7091363" y="3433763"/>
            <a:ext cx="287337" cy="211137"/>
            <a:chOff x="2154" y="3657"/>
            <a:chExt cx="230" cy="137"/>
          </a:xfrm>
        </p:grpSpPr>
        <p:sp>
          <p:nvSpPr>
            <p:cNvPr id="97295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296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2700338" y="3322638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u="none">
                <a:solidFill>
                  <a:srgbClr val="FF0066"/>
                </a:solidFill>
                <a:ea typeface="微軟正黑體" pitchFamily="34" charset="-120"/>
              </a:rPr>
              <a:t>暗喻</a:t>
            </a:r>
            <a:endParaRPr lang="zh-TW" altLang="en-US" sz="2100" u="none">
              <a:solidFill>
                <a:srgbClr val="FF0066"/>
              </a:solidFill>
              <a:ea typeface="微軟正黑體" pitchFamily="34" charset="-120"/>
            </a:endParaRPr>
          </a:p>
        </p:txBody>
      </p:sp>
      <p:pic>
        <p:nvPicPr>
          <p:cNvPr id="591887" name="Picture 15" descr="下標籤-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2845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2" name="Picture 16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3" name="圖片 17" descr="下方ICON-回目次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4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36814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18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187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18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188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1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1887"/>
                  </p:tgtEl>
                </p:cond>
              </p:nextCondLst>
            </p:seq>
          </p:childTnLst>
        </p:cTn>
      </p:par>
    </p:tnLst>
    <p:bldLst>
      <p:bldP spid="591878" grpId="0"/>
      <p:bldP spid="591878" grpId="1"/>
      <p:bldP spid="591880" grpId="0"/>
      <p:bldP spid="591880" grpId="1"/>
      <p:bldP spid="49" grpId="0"/>
      <p:bldP spid="49" grpId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/>
          </p:cNvSpPr>
          <p:nvPr/>
        </p:nvSpPr>
        <p:spPr bwMode="auto">
          <a:xfrm>
            <a:off x="395288" y="1196975"/>
            <a:ext cx="8712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木棉落後，木棉樹的葉子便逐日濃密起來，木棉樹終於變得平凡了</a:t>
            </a:r>
            <a:r>
              <a:rPr lang="zh-TW" altLang="en-US" b="0" u="none">
                <a:ea typeface="標楷體" pitchFamily="65" charset="-120"/>
              </a:rPr>
              <a:t>，大家也都安下一顆心，至少在明春以前，在綠葉的掩覆下，它不會再暴　露　那種讓人</a:t>
            </a:r>
            <a:r>
              <a:rPr lang="zh-TW" altLang="en-US" b="0" u="none">
                <a:solidFill>
                  <a:srgbClr val="0066FF"/>
                </a:solidFill>
                <a:ea typeface="標楷體" pitchFamily="65" charset="-120"/>
              </a:rPr>
              <a:t>焦灼</a:t>
            </a:r>
            <a:r>
              <a:rPr lang="zh-TW" altLang="en-US" b="0" u="none">
                <a:ea typeface="標楷體" pitchFamily="65" charset="-120"/>
              </a:rPr>
              <a:t>　的奇異的美了。</a:t>
            </a:r>
          </a:p>
        </p:txBody>
      </p:sp>
      <p:sp>
        <p:nvSpPr>
          <p:cNvPr id="98307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u="none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第六段</a:t>
            </a:r>
            <a:endParaRPr kumimoji="0" lang="en-US" altLang="zh-TW" sz="4400" b="0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98308" name="Group 17"/>
          <p:cNvGrpSpPr>
            <a:grpSpLocks/>
          </p:cNvGrpSpPr>
          <p:nvPr/>
        </p:nvGrpSpPr>
        <p:grpSpPr bwMode="auto">
          <a:xfrm>
            <a:off x="900113" y="5229225"/>
            <a:ext cx="431800" cy="503238"/>
            <a:chOff x="1111" y="3113"/>
            <a:chExt cx="272" cy="317"/>
          </a:xfrm>
        </p:grpSpPr>
        <p:sp>
          <p:nvSpPr>
            <p:cNvPr id="98326" name="Text Box 9"/>
            <p:cNvSpPr txBox="1">
              <a:spLocks noChangeArrowheads="1"/>
            </p:cNvSpPr>
            <p:nvPr/>
          </p:nvSpPr>
          <p:spPr bwMode="auto">
            <a:xfrm>
              <a:off x="1111" y="3113"/>
              <a:ext cx="23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ㄆㄨ</a:t>
              </a:r>
            </a:p>
          </p:txBody>
        </p:sp>
        <p:pic>
          <p:nvPicPr>
            <p:cNvPr id="98327" name="Picture 10" descr="黑-四聲-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320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309" name="Group 12"/>
          <p:cNvGrpSpPr>
            <a:grpSpLocks/>
          </p:cNvGrpSpPr>
          <p:nvPr/>
        </p:nvGrpSpPr>
        <p:grpSpPr bwMode="auto">
          <a:xfrm>
            <a:off x="4500563" y="5084763"/>
            <a:ext cx="438150" cy="649287"/>
            <a:chOff x="2422" y="2568"/>
            <a:chExt cx="276" cy="409"/>
          </a:xfrm>
        </p:grpSpPr>
        <p:sp>
          <p:nvSpPr>
            <p:cNvPr id="98324" name="Text Box 13"/>
            <p:cNvSpPr txBox="1">
              <a:spLocks noChangeArrowheads="1"/>
            </p:cNvSpPr>
            <p:nvPr/>
          </p:nvSpPr>
          <p:spPr bwMode="auto">
            <a:xfrm>
              <a:off x="2422" y="2568"/>
              <a:ext cx="23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ㄓㄨㄛ</a:t>
              </a:r>
            </a:p>
          </p:txBody>
        </p:sp>
        <p:pic>
          <p:nvPicPr>
            <p:cNvPr id="98325" name="Picture 14" descr="黑-二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270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310" name="Group 16"/>
          <p:cNvGrpSpPr>
            <a:grpSpLocks/>
          </p:cNvGrpSpPr>
          <p:nvPr/>
        </p:nvGrpSpPr>
        <p:grpSpPr bwMode="auto">
          <a:xfrm>
            <a:off x="1692275" y="5229225"/>
            <a:ext cx="392113" cy="390525"/>
            <a:chOff x="1907" y="3764"/>
            <a:chExt cx="247" cy="246"/>
          </a:xfrm>
        </p:grpSpPr>
        <p:pic>
          <p:nvPicPr>
            <p:cNvPr id="98322" name="Picture 11" descr="黑-四聲-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383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23" name="Rectangle 15"/>
            <p:cNvSpPr>
              <a:spLocks noChangeArrowheads="1"/>
            </p:cNvSpPr>
            <p:nvPr/>
          </p:nvSpPr>
          <p:spPr bwMode="auto">
            <a:xfrm>
              <a:off x="1907" y="3764"/>
              <a:ext cx="231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u="none">
                  <a:ea typeface="標楷體" pitchFamily="65" charset="-120"/>
                </a:rPr>
                <a:t>ㄌㄨ</a:t>
              </a:r>
            </a:p>
          </p:txBody>
        </p:sp>
      </p:grpSp>
      <p:sp>
        <p:nvSpPr>
          <p:cNvPr id="592914" name="Rectangle 18"/>
          <p:cNvSpPr>
            <a:spLocks noChangeArrowheads="1"/>
          </p:cNvSpPr>
          <p:nvPr/>
        </p:nvSpPr>
        <p:spPr bwMode="auto">
          <a:xfrm>
            <a:off x="468313" y="2276475"/>
            <a:ext cx="81359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u="none">
                <a:solidFill>
                  <a:srgbClr val="339933"/>
                </a:solidFill>
                <a:ea typeface="微軟正黑體" pitchFamily="34" charset="-120"/>
              </a:rPr>
              <a:t>意謂木棉樹的不平凡就在於開花與飄絮時的奇異之美</a:t>
            </a:r>
          </a:p>
        </p:txBody>
      </p:sp>
      <p:pic>
        <p:nvPicPr>
          <p:cNvPr id="592915" name="Picture 19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575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Picture 20" descr="上方ICON-段落大意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4" name="Picture 21" descr="上方ICON-段析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5" name="Picture 22" descr="下ICON-課堂Q&amp;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2919" name="Rectangle 23"/>
          <p:cNvSpPr>
            <a:spLocks noChangeArrowheads="1"/>
          </p:cNvSpPr>
          <p:nvPr/>
        </p:nvSpPr>
        <p:spPr bwMode="auto">
          <a:xfrm>
            <a:off x="179388" y="4516438"/>
            <a:ext cx="8964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u="none">
                <a:solidFill>
                  <a:srgbClr val="0066FF"/>
                </a:solidFill>
                <a:ea typeface="微軟正黑體" pitchFamily="34" charset="-120"/>
              </a:rPr>
              <a:t>作者特意用火部的「焦灼」二字，以呼應前述木棉花「耀眼的橘紅色」、「火烈烈」以及「火焰」的意象，也凸顯出木棉樹奇異之美給人的特殊感受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779838" y="5299075"/>
            <a:ext cx="7921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 u="none"/>
              <a:t>　　　　　　　　　　　　　　　  　　　</a:t>
            </a:r>
          </a:p>
        </p:txBody>
      </p:sp>
      <p:pic>
        <p:nvPicPr>
          <p:cNvPr id="98318" name="圖片 17" descr="下方ICON-回目次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5734050"/>
            <a:ext cx="1042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9" name="Picture 27" descr="下ICON-回主目錄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0" name="Picture 28" descr="下標籤-辨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6022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1" name="Picture 29" descr="上方ICON-結構表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9080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2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29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92914" grpId="0"/>
      <p:bldP spid="592914" grpId="1"/>
      <p:bldP spid="592919" grpId="0"/>
      <p:bldP spid="592919" grpId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765175"/>
            <a:ext cx="8964613" cy="4137025"/>
          </a:xfrm>
        </p:spPr>
        <p:txBody>
          <a:bodyPr/>
          <a:lstStyle/>
          <a:p>
            <a:r>
              <a:rPr lang="zh-TW" altLang="zh-TW" smtClean="0">
                <a:ea typeface="標楷體" pitchFamily="65" charset="-120"/>
              </a:rPr>
              <a:t>標舉木棉花獨樹一幟的陽剛之美。</a:t>
            </a: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</p:txBody>
      </p:sp>
      <p:pic>
        <p:nvPicPr>
          <p:cNvPr id="9933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ea typeface="標楷體" pitchFamily="65" charset="-120"/>
              </a:rPr>
              <a:t>第一段</a:t>
            </a:r>
            <a:endParaRPr lang="en-US" altLang="zh-TW" sz="4400" u="none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765175"/>
            <a:ext cx="8964613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寫木棉樹又乾又皴，對比木棉的雪白柔軟。</a:t>
            </a: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</p:txBody>
      </p:sp>
      <p:pic>
        <p:nvPicPr>
          <p:cNvPr id="10035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ea typeface="標楷體" pitchFamily="65" charset="-120"/>
              </a:rPr>
              <a:t>第二段</a:t>
            </a:r>
            <a:endParaRPr lang="en-US" altLang="zh-TW" sz="4400" u="none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765175"/>
            <a:ext cx="8964613" cy="4137025"/>
          </a:xfrm>
        </p:spPr>
        <p:txBody>
          <a:bodyPr/>
          <a:lstStyle/>
          <a:p>
            <a:r>
              <a:rPr lang="zh-TW" altLang="zh-TW" smtClean="0">
                <a:ea typeface="標楷體" pitchFamily="65" charset="-120"/>
              </a:rPr>
              <a:t>寫木棉花的形色及開花時的奇景。</a:t>
            </a: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</p:txBody>
      </p:sp>
      <p:pic>
        <p:nvPicPr>
          <p:cNvPr id="10138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ea typeface="標楷體" pitchFamily="65" charset="-120"/>
              </a:rPr>
              <a:t>第三段</a:t>
            </a:r>
            <a:endParaRPr lang="en-US" altLang="zh-TW" sz="4400" u="none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765175"/>
            <a:ext cx="8964613" cy="4137025"/>
          </a:xfrm>
        </p:spPr>
        <p:txBody>
          <a:bodyPr/>
          <a:lstStyle/>
          <a:p>
            <a:r>
              <a:rPr lang="zh-TW" altLang="zh-TW" smtClean="0">
                <a:ea typeface="標楷體" pitchFamily="65" charset="-120"/>
              </a:rPr>
              <a:t>寫木棉樹枝枒麻皴乾裂、向上伸展的姿態。</a:t>
            </a: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</p:txBody>
      </p:sp>
      <p:pic>
        <p:nvPicPr>
          <p:cNvPr id="10240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u="none">
                <a:solidFill>
                  <a:schemeClr val="bg1"/>
                </a:solidFill>
                <a:ea typeface="標楷體" pitchFamily="65" charset="-120"/>
              </a:rPr>
              <a:t>第四段</a:t>
            </a:r>
            <a:endParaRPr lang="en-US" altLang="zh-TW" sz="4400" u="none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翰林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翰林</Template>
  <TotalTime>4338</TotalTime>
  <Words>8508</Words>
  <Application>Microsoft Office PowerPoint</Application>
  <PresentationFormat>如螢幕大小 (4:3)</PresentationFormat>
  <Paragraphs>1213</Paragraphs>
  <Slides>188</Slides>
  <Notes>36</Notes>
  <HiddenSlides>61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188</vt:i4>
      </vt:variant>
    </vt:vector>
  </HeadingPairs>
  <TitlesOfParts>
    <vt:vector size="199" baseType="lpstr">
      <vt:lpstr>Arial</vt:lpstr>
      <vt:lpstr>標楷體</vt:lpstr>
      <vt:lpstr>新細明體</vt:lpstr>
      <vt:lpstr>Calibri</vt:lpstr>
      <vt:lpstr>Batang</vt:lpstr>
      <vt:lpstr>Franklin Gothic Medium</vt:lpstr>
      <vt:lpstr>Times New Roman</vt:lpstr>
      <vt:lpstr>華康正顏楷體W5</vt:lpstr>
      <vt:lpstr>微軟正黑體</vt:lpstr>
      <vt:lpstr>MS Gothic</vt:lpstr>
      <vt:lpstr>翰林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三、課文</vt:lpstr>
      <vt:lpstr>柳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木棉花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課文賞析-1</vt:lpstr>
      <vt:lpstr>課文賞析-2</vt:lpstr>
      <vt:lpstr>課文賞析-3</vt:lpstr>
      <vt:lpstr>課文賞析-4</vt:lpstr>
      <vt:lpstr>PowerPoint 簡報</vt:lpstr>
      <vt:lpstr>PowerPoint 簡報</vt:lpstr>
      <vt:lpstr>六、問題討論</vt:lpstr>
      <vt:lpstr>PowerPoint 簡報</vt:lpstr>
      <vt:lpstr>PowerPoint 簡報</vt:lpstr>
      <vt:lpstr>PowerPoint 簡報</vt:lpstr>
      <vt:lpstr>PowerPoint 簡報</vt:lpstr>
      <vt:lpstr>七、應用練習</vt:lpstr>
      <vt:lpstr>一 、單一選擇題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二、作者以「糾纏」一詞描寫楊柳拂水的景致，充滿形象及情意之美。因此，善用「動詞」常能使文章產生點睛之妙。請就下列文句，依據此原則圈選出適切的用詞。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八、統測精選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九、延伸閱讀</vt:lpstr>
      <vt:lpstr>流蘇與詩經　張曉風 </vt:lpstr>
      <vt:lpstr>PowerPoint 簡報</vt:lpstr>
      <vt:lpstr>PowerPoint 簡報</vt:lpstr>
      <vt:lpstr>PowerPoint 簡報</vt:lpstr>
      <vt:lpstr>PowerPoint 簡報</vt:lpstr>
      <vt:lpstr>楊柳（節錄） 豐子愷</vt:lpstr>
      <vt:lpstr>PowerPoint 簡報</vt:lpstr>
      <vt:lpstr>PowerPoint 簡報</vt:lpstr>
      <vt:lpstr>PowerPoint 簡報</vt:lpstr>
      <vt:lpstr>PowerPoint 簡報</vt:lpstr>
      <vt:lpstr>PowerPoint 簡報</vt:lpstr>
      <vt:lpstr>十、網路資源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筱閔</dc:creator>
  <cp:lastModifiedBy>雅淨</cp:lastModifiedBy>
  <cp:revision>595</cp:revision>
  <dcterms:created xsi:type="dcterms:W3CDTF">2012-09-27T06:19:45Z</dcterms:created>
  <dcterms:modified xsi:type="dcterms:W3CDTF">2017-12-05T00:10:33Z</dcterms:modified>
</cp:coreProperties>
</file>