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5" r:id="rId2"/>
    <p:sldMasterId id="2147483798" r:id="rId3"/>
  </p:sldMasterIdLst>
  <p:notesMasterIdLst>
    <p:notesMasterId r:id="rId168"/>
  </p:notesMasterIdLst>
  <p:handoutMasterIdLst>
    <p:handoutMasterId r:id="rId169"/>
  </p:handoutMasterIdLst>
  <p:sldIdLst>
    <p:sldId id="326" r:id="rId4"/>
    <p:sldId id="590" r:id="rId5"/>
    <p:sldId id="330" r:id="rId6"/>
    <p:sldId id="591" r:id="rId7"/>
    <p:sldId id="345" r:id="rId8"/>
    <p:sldId id="592" r:id="rId9"/>
    <p:sldId id="604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796" r:id="rId21"/>
    <p:sldId id="798" r:id="rId22"/>
    <p:sldId id="593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633" r:id="rId42"/>
    <p:sldId id="634" r:id="rId43"/>
    <p:sldId id="645" r:id="rId44"/>
    <p:sldId id="646" r:id="rId45"/>
    <p:sldId id="635" r:id="rId46"/>
    <p:sldId id="636" r:id="rId47"/>
    <p:sldId id="637" r:id="rId48"/>
    <p:sldId id="638" r:id="rId49"/>
    <p:sldId id="639" r:id="rId50"/>
    <p:sldId id="647" r:id="rId51"/>
    <p:sldId id="640" r:id="rId52"/>
    <p:sldId id="641" r:id="rId53"/>
    <p:sldId id="648" r:id="rId54"/>
    <p:sldId id="649" r:id="rId55"/>
    <p:sldId id="642" r:id="rId56"/>
    <p:sldId id="758" r:id="rId57"/>
    <p:sldId id="643" r:id="rId58"/>
    <p:sldId id="644" r:id="rId59"/>
    <p:sldId id="594" r:id="rId60"/>
    <p:sldId id="761" r:id="rId61"/>
    <p:sldId id="762" r:id="rId62"/>
    <p:sldId id="763" r:id="rId63"/>
    <p:sldId id="764" r:id="rId64"/>
    <p:sldId id="765" r:id="rId65"/>
    <p:sldId id="766" r:id="rId66"/>
    <p:sldId id="767" r:id="rId67"/>
    <p:sldId id="768" r:id="rId68"/>
    <p:sldId id="769" r:id="rId69"/>
    <p:sldId id="770" r:id="rId70"/>
    <p:sldId id="771" r:id="rId71"/>
    <p:sldId id="772" r:id="rId72"/>
    <p:sldId id="773" r:id="rId73"/>
    <p:sldId id="774" r:id="rId74"/>
    <p:sldId id="775" r:id="rId75"/>
    <p:sldId id="776" r:id="rId76"/>
    <p:sldId id="777" r:id="rId77"/>
    <p:sldId id="778" r:id="rId78"/>
    <p:sldId id="779" r:id="rId79"/>
    <p:sldId id="780" r:id="rId80"/>
    <p:sldId id="781" r:id="rId81"/>
    <p:sldId id="782" r:id="rId82"/>
    <p:sldId id="783" r:id="rId83"/>
    <p:sldId id="784" r:id="rId84"/>
    <p:sldId id="785" r:id="rId85"/>
    <p:sldId id="786" r:id="rId86"/>
    <p:sldId id="787" r:id="rId87"/>
    <p:sldId id="788" r:id="rId88"/>
    <p:sldId id="791" r:id="rId89"/>
    <p:sldId id="789" r:id="rId90"/>
    <p:sldId id="792" r:id="rId91"/>
    <p:sldId id="790" r:id="rId92"/>
    <p:sldId id="793" r:id="rId93"/>
    <p:sldId id="595" r:id="rId94"/>
    <p:sldId id="403" r:id="rId95"/>
    <p:sldId id="596" r:id="rId96"/>
    <p:sldId id="703" r:id="rId97"/>
    <p:sldId id="704" r:id="rId98"/>
    <p:sldId id="705" r:id="rId99"/>
    <p:sldId id="759" r:id="rId100"/>
    <p:sldId id="706" r:id="rId101"/>
    <p:sldId id="597" r:id="rId102"/>
    <p:sldId id="707" r:id="rId103"/>
    <p:sldId id="708" r:id="rId104"/>
    <p:sldId id="709" r:id="rId105"/>
    <p:sldId id="598" r:id="rId106"/>
    <p:sldId id="503" r:id="rId107"/>
    <p:sldId id="505" r:id="rId108"/>
    <p:sldId id="507" r:id="rId109"/>
    <p:sldId id="509" r:id="rId110"/>
    <p:sldId id="511" r:id="rId111"/>
    <p:sldId id="513" r:id="rId112"/>
    <p:sldId id="514" r:id="rId113"/>
    <p:sldId id="562" r:id="rId114"/>
    <p:sldId id="515" r:id="rId115"/>
    <p:sldId id="517" r:id="rId116"/>
    <p:sldId id="519" r:id="rId117"/>
    <p:sldId id="521" r:id="rId118"/>
    <p:sldId id="523" r:id="rId119"/>
    <p:sldId id="524" r:id="rId120"/>
    <p:sldId id="525" r:id="rId121"/>
    <p:sldId id="526" r:id="rId122"/>
    <p:sldId id="537" r:id="rId123"/>
    <p:sldId id="545" r:id="rId124"/>
    <p:sldId id="543" r:id="rId125"/>
    <p:sldId id="760" r:id="rId126"/>
    <p:sldId id="544" r:id="rId127"/>
    <p:sldId id="599" r:id="rId128"/>
    <p:sldId id="794" r:id="rId129"/>
    <p:sldId id="542" r:id="rId130"/>
    <p:sldId id="540" r:id="rId131"/>
    <p:sldId id="584" r:id="rId132"/>
    <p:sldId id="585" r:id="rId133"/>
    <p:sldId id="586" r:id="rId134"/>
    <p:sldId id="587" r:id="rId135"/>
    <p:sldId id="710" r:id="rId136"/>
    <p:sldId id="711" r:id="rId137"/>
    <p:sldId id="712" r:id="rId138"/>
    <p:sldId id="713" r:id="rId139"/>
    <p:sldId id="714" r:id="rId140"/>
    <p:sldId id="715" r:id="rId141"/>
    <p:sldId id="716" r:id="rId142"/>
    <p:sldId id="717" r:id="rId143"/>
    <p:sldId id="600" r:id="rId144"/>
    <p:sldId id="718" r:id="rId145"/>
    <p:sldId id="719" r:id="rId146"/>
    <p:sldId id="720" r:id="rId147"/>
    <p:sldId id="721" r:id="rId148"/>
    <p:sldId id="722" r:id="rId149"/>
    <p:sldId id="723" r:id="rId150"/>
    <p:sldId id="799" r:id="rId151"/>
    <p:sldId id="800" r:id="rId152"/>
    <p:sldId id="726" r:id="rId153"/>
    <p:sldId id="727" r:id="rId154"/>
    <p:sldId id="728" r:id="rId155"/>
    <p:sldId id="729" r:id="rId156"/>
    <p:sldId id="730" r:id="rId157"/>
    <p:sldId id="731" r:id="rId158"/>
    <p:sldId id="732" r:id="rId159"/>
    <p:sldId id="733" r:id="rId160"/>
    <p:sldId id="736" r:id="rId161"/>
    <p:sldId id="734" r:id="rId162"/>
    <p:sldId id="735" r:id="rId163"/>
    <p:sldId id="737" r:id="rId164"/>
    <p:sldId id="738" r:id="rId165"/>
    <p:sldId id="601" r:id="rId166"/>
    <p:sldId id="401" r:id="rId167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0000"/>
    <a:srgbClr val="339933"/>
    <a:srgbClr val="008000"/>
    <a:srgbClr val="336600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2" autoAdjust="0"/>
    <p:restoredTop sz="99630" autoAdjust="0"/>
  </p:normalViewPr>
  <p:slideViewPr>
    <p:cSldViewPr>
      <p:cViewPr>
        <p:scale>
          <a:sx n="100" d="100"/>
          <a:sy n="100" d="100"/>
        </p:scale>
        <p:origin x="-130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370"/>
    </p:cViewPr>
  </p:sorterViewPr>
  <p:notesViewPr>
    <p:cSldViewPr>
      <p:cViewPr varScale="1">
        <p:scale>
          <a:sx n="70" d="100"/>
          <a:sy n="70" d="100"/>
        </p:scale>
        <p:origin x="-3096" y="-8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0" Type="http://schemas.openxmlformats.org/officeDocument/2006/relationships/presProps" Target="pres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64" Type="http://schemas.openxmlformats.org/officeDocument/2006/relationships/slide" Target="slides/slide161.xml"/><Relationship Id="rId16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72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797424E8-A966-4032-ADBC-3192EEBF2898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CCCCCA03-E796-46AE-B90B-8B58F45AA2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50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DDDA910-F53A-4238-9317-744498E9AC29}" type="datetimeFigureOut">
              <a:rPr lang="zh-TW" altLang="en-US"/>
              <a:pPr>
                <a:defRPr/>
              </a:pPr>
              <a:t>2017/12/5</a:t>
            </a:fld>
            <a:endParaRPr lang="en-US" altLang="zh-TW"/>
          </a:p>
        </p:txBody>
      </p:sp>
      <p:sp>
        <p:nvSpPr>
          <p:cNvPr id="195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599A459-DC82-4C47-BCF2-D723D5F316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777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66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0BC377-758C-4949-BF83-9E39D8D26A4F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58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943FAE-FC36-43E9-B6EA-AE5FF08874B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68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84D7AD-E79E-4307-9DC8-D6074713552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78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B541A1-C8CD-4FD2-B54B-B7503738EEC7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89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E0713A-A117-495E-9C00-2F6CD4720DC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99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0D030D-7880-4AFC-B6B3-C4D8A8C5DDC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09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E58659-9138-42EA-ABAD-6F7FDCFE03B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19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D13212-EEBC-42FD-92C3-90D4E9B5415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29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F14F46-F74E-41D7-8F8F-E476E5A32DFF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40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E17AF9-1954-464F-B911-9751F5B9CC14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66B8BC-EA2C-4364-B284-AD59313C359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76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912F98-64CA-4C86-A0F3-903A668087A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60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07711E-11E8-4B19-8456-A1C5147279C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70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060A69-1E2A-49A9-808B-026C0342C5B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81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287BE1-EFB8-4F19-9F8B-63DC900F6C5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91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F388C4-5DE7-4368-9F09-E89FFF821D6F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01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F6AF33-2E13-43C3-91DC-0762539E116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11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A4052B-5E78-4F91-9F10-E685A242E30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22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56C888-FFF3-4C85-A81E-6A34F94ED14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86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5973E4-B99B-4E5C-97B2-2F63A2DB31A2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96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372FB2-2F67-4A0E-9F8F-9EEA1F9339D2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67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07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04E3D0-D791-4B4B-915E-B88679D0A087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17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3216EC-71E3-497F-81CC-8EE3EF18FC4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27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B305FE-5FCC-46B9-8365-724DB9B1D67C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37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6D303A-6F16-41FF-A58F-1E4158817CD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備忘稿版面配置區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D7A11A-9C05-4DF3-8106-9E80C5B0D2DF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A875-24F5-4292-99B2-56E4AC7F627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806D-430E-467A-93FA-A4869D7BBE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F73C-4C24-4132-8265-C4DF06694DC9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7DFD-FE5C-4B74-B922-D773BF6CB8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1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678-021F-484A-836E-95B6B50089C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17DF-5008-4D85-9509-9D8E3BC59B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80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9F2F-0D4D-4B2C-8C5A-562E7B715D8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9652-32EE-4CDC-B4CD-831508355D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15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BD0D-FB6B-4C4B-A7F6-16B02796071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E81F-B7CD-4F43-BA67-CA96823D99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1967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A5A7A2DF-B08D-4334-8A49-8D5D879F88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397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8BDDE080-EC26-4BAF-A98C-552585A795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830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0F6993DB-F4E0-4D03-80A0-D815D9EC3A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20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7046E62-89AB-4AB7-A985-31F976B34E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6363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68F3F06B-50A3-4A22-95D2-AA7EC2B382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8547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CEA1BB58-3608-4702-BAEC-F048A8C6F7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49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1CF1-0065-4418-ABBB-5DF0BD12D8B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6B9B-C1D2-497F-845D-1BCADAA830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618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7A01F7FD-BC8A-4F7E-AF35-74F9E243B6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948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29313E0D-0A5D-4418-84FB-E77013D7E9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107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9E0FF284-4981-42E5-B202-2E5FC0C27B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0116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2020F1D0-6D51-40FB-B134-840A924FBB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6167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8F0C19BD-E0D5-4AF7-B15C-BAF5527BD6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2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B3EBF84-B5A9-4A85-8D18-B869E8867A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0579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5A35BF7-27F5-4473-ADD8-684293CEE2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9445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301F18B-07F0-4088-AE99-C8234A8EBB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25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AE069F1-F19C-47F2-9A45-7EE9AFFA02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3192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C28BD8-8388-475E-A264-302817B674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81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8961-1FE9-445D-ADF1-4B19320140E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186E-732E-489A-AE1F-698B099DF5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480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999B6CF-446E-48EE-9ACF-FB4752AA37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111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DCB84B6-D6A4-4FE5-A450-B48C190E1D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8874186-4753-4353-90C4-553D13E100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625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E45828B-7DF9-4907-A640-0DEF99304D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696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E0E342B-7BF2-4F1A-9BE5-FE56CAB404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8809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11E3097-F6D2-44B5-BDC8-C76E2A3426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8339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1640B42-1A38-4580-A098-69DC1D8F60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81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BC98-B5F2-4999-B971-26E3D0301F9C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30B4-6938-49DD-BDD2-A9F1EBCD9E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5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4870-FFBA-498F-828F-B89B22443C57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71C2-0D58-4B9A-87BC-3D5584D87A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2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FA24-6A21-4D6C-A9E4-FA739C55D238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A013-6DE8-4C8A-B726-397B99D1C1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6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74-D44F-43FE-B061-59CEE551ABE9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D777-DEE3-40B3-B018-6D724FB776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96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7AA-0449-42B7-A2E6-89638C5315B3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A5E2-89E6-4A79-8B58-B693E31E1F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48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8104-06D0-47C1-BF4F-298E0AC791D7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75CE-EB13-4D31-A5D1-E0A80FEE7A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0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2BEDD6-2CF3-41EA-8D65-155B6B6EC5E0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74838E-0827-4863-A983-0FE311AF91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  <p:sldLayoutId id="2147485058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0000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fld id="{88D3BB1C-F20C-40D6-B61D-99C6F8FB5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7AB5E7-2E65-4728-9C66-5D74B2DCB8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  <p:sldLayoutId id="21474850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slide" Target="slide143.xml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4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47.xml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1.png"/><Relationship Id="rId14" Type="http://schemas.openxmlformats.org/officeDocument/2006/relationships/image" Target="../media/image5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slide" Target="slide148.xml"/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5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.png"/><Relationship Id="rId5" Type="http://schemas.openxmlformats.org/officeDocument/2006/relationships/image" Target="../media/image29.png"/><Relationship Id="rId10" Type="http://schemas.openxmlformats.org/officeDocument/2006/relationships/slide" Target="slide149.xml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slide" Target="slide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5" Type="http://schemas.openxmlformats.org/officeDocument/2006/relationships/slide" Target="slide154.xml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slide" Target="slide155.xml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5.png"/><Relationship Id="rId4" Type="http://schemas.openxmlformats.org/officeDocument/2006/relationships/image" Target="../media/image25.png"/><Relationship Id="rId9" Type="http://schemas.openxmlformats.org/officeDocument/2006/relationships/slide" Target="slide156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.png"/><Relationship Id="rId5" Type="http://schemas.openxmlformats.org/officeDocument/2006/relationships/image" Target="../media/image43.png"/><Relationship Id="rId10" Type="http://schemas.openxmlformats.org/officeDocument/2006/relationships/slide" Target="slide158.xml"/><Relationship Id="rId4" Type="http://schemas.openxmlformats.org/officeDocument/2006/relationships/image" Target="../media/image42.png"/><Relationship Id="rId9" Type="http://schemas.openxmlformats.org/officeDocument/2006/relationships/image" Target="../media/image38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6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6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://203.68.192.50/huanyin/anfa/y/anfa_yuan1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4.xml"/><Relationship Id="rId7" Type="http://schemas.openxmlformats.org/officeDocument/2006/relationships/slide" Target="slide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17.png"/><Relationship Id="rId7" Type="http://schemas.openxmlformats.org/officeDocument/2006/relationships/slide" Target="slide49.xm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11" Type="http://schemas.openxmlformats.org/officeDocument/2006/relationships/slide" Target="slide23.xml"/><Relationship Id="rId5" Type="http://schemas.openxmlformats.org/officeDocument/2006/relationships/image" Target="../media/image8.png"/><Relationship Id="rId10" Type="http://schemas.openxmlformats.org/officeDocument/2006/relationships/slide" Target="slide47.xml"/><Relationship Id="rId4" Type="http://schemas.openxmlformats.org/officeDocument/2006/relationships/slide" Target="slide45.xml"/><Relationship Id="rId9" Type="http://schemas.openxmlformats.org/officeDocument/2006/relationships/slide" Target="slide4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17.png"/><Relationship Id="rId7" Type="http://schemas.openxmlformats.org/officeDocument/2006/relationships/slide" Target="slide51.xm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11" Type="http://schemas.openxmlformats.org/officeDocument/2006/relationships/slide" Target="slide24.xml"/><Relationship Id="rId5" Type="http://schemas.openxmlformats.org/officeDocument/2006/relationships/image" Target="../media/image8.png"/><Relationship Id="rId10" Type="http://schemas.openxmlformats.org/officeDocument/2006/relationships/slide" Target="slide54.xml"/><Relationship Id="rId4" Type="http://schemas.openxmlformats.org/officeDocument/2006/relationships/slide" Target="slide52.xml"/><Relationship Id="rId9" Type="http://schemas.openxmlformats.org/officeDocument/2006/relationships/slide" Target="slide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xVXGLgUb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XExVXGLgUb8&amp;feature=relate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9.xml"/><Relationship Id="rId3" Type="http://schemas.openxmlformats.org/officeDocument/2006/relationships/slide" Target="slide6.xml"/><Relationship Id="rId7" Type="http://schemas.openxmlformats.org/officeDocument/2006/relationships/slide" Target="slide93.xml"/><Relationship Id="rId12" Type="http://schemas.openxmlformats.org/officeDocument/2006/relationships/slide" Target="slide16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91.xml"/><Relationship Id="rId11" Type="http://schemas.openxmlformats.org/officeDocument/2006/relationships/slide" Target="slide141.xml"/><Relationship Id="rId5" Type="http://schemas.openxmlformats.org/officeDocument/2006/relationships/slide" Target="slide57.xml"/><Relationship Id="rId10" Type="http://schemas.openxmlformats.org/officeDocument/2006/relationships/slide" Target="slide125.xml"/><Relationship Id="rId4" Type="http://schemas.openxmlformats.org/officeDocument/2006/relationships/slide" Target="slide20.xml"/><Relationship Id="rId9" Type="http://schemas.openxmlformats.org/officeDocument/2006/relationships/slide" Target="slide10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2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5.xml"/><Relationship Id="rId7" Type="http://schemas.openxmlformats.org/officeDocument/2006/relationships/slide" Target="slide6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13" Type="http://schemas.openxmlformats.org/officeDocument/2006/relationships/image" Target="../media/image5.png"/><Relationship Id="rId1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slide" Target="slide59.xml"/><Relationship Id="rId17" Type="http://schemas.openxmlformats.org/officeDocument/2006/relationships/image" Target="../media/image27.png"/><Relationship Id="rId2" Type="http://schemas.openxmlformats.org/officeDocument/2006/relationships/slide" Target="slide5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5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slide" Target="slide72.xml"/><Relationship Id="rId4" Type="http://schemas.openxmlformats.org/officeDocument/2006/relationships/slide" Target="slide64.xml"/><Relationship Id="rId9" Type="http://schemas.openxmlformats.org/officeDocument/2006/relationships/image" Target="../media/image23.png"/><Relationship Id="rId14" Type="http://schemas.openxmlformats.org/officeDocument/2006/relationships/slide" Target="slide8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1.png"/><Relationship Id="rId21" Type="http://schemas.openxmlformats.org/officeDocument/2006/relationships/image" Target="../media/image28.png"/><Relationship Id="rId7" Type="http://schemas.openxmlformats.org/officeDocument/2006/relationships/image" Target="../media/image24.png"/><Relationship Id="rId12" Type="http://schemas.openxmlformats.org/officeDocument/2006/relationships/slide" Target="slide83.xml"/><Relationship Id="rId17" Type="http://schemas.openxmlformats.org/officeDocument/2006/relationships/image" Target="../media/image33.png"/><Relationship Id="rId2" Type="http://schemas.openxmlformats.org/officeDocument/2006/relationships/slide" Target="slide66.xml"/><Relationship Id="rId16" Type="http://schemas.openxmlformats.org/officeDocument/2006/relationships/image" Target="../media/image32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3.xml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35.png"/><Relationship Id="rId4" Type="http://schemas.openxmlformats.org/officeDocument/2006/relationships/slide" Target="slide67.xml"/><Relationship Id="rId9" Type="http://schemas.openxmlformats.org/officeDocument/2006/relationships/image" Target="../media/image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4.xml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slide" Target="slide61.xml"/><Relationship Id="rId9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13" Type="http://schemas.openxmlformats.org/officeDocument/2006/relationships/image" Target="../media/image10.png"/><Relationship Id="rId18" Type="http://schemas.openxmlformats.org/officeDocument/2006/relationships/image" Target="../media/image39.png"/><Relationship Id="rId26" Type="http://schemas.openxmlformats.org/officeDocument/2006/relationships/image" Target="../media/image20.png"/><Relationship Id="rId3" Type="http://schemas.openxmlformats.org/officeDocument/2006/relationships/image" Target="../media/image21.png"/><Relationship Id="rId21" Type="http://schemas.openxmlformats.org/officeDocument/2006/relationships/image" Target="../media/image42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17" Type="http://schemas.openxmlformats.org/officeDocument/2006/relationships/image" Target="../media/image38.png"/><Relationship Id="rId25" Type="http://schemas.openxmlformats.org/officeDocument/2006/relationships/slide" Target="slide57.xml"/><Relationship Id="rId2" Type="http://schemas.openxmlformats.org/officeDocument/2006/relationships/slide" Target="slide68.xml"/><Relationship Id="rId16" Type="http://schemas.openxmlformats.org/officeDocument/2006/relationships/slide" Target="slide85.xml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9.xml"/><Relationship Id="rId11" Type="http://schemas.openxmlformats.org/officeDocument/2006/relationships/image" Target="../media/image5.png"/><Relationship Id="rId24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7.png"/><Relationship Id="rId23" Type="http://schemas.openxmlformats.org/officeDocument/2006/relationships/image" Target="../media/image27.png"/><Relationship Id="rId28" Type="http://schemas.openxmlformats.org/officeDocument/2006/relationships/image" Target="../media/image44.png"/><Relationship Id="rId10" Type="http://schemas.openxmlformats.org/officeDocument/2006/relationships/slide" Target="slide62.xml"/><Relationship Id="rId19" Type="http://schemas.openxmlformats.org/officeDocument/2006/relationships/image" Target="../media/image40.png"/><Relationship Id="rId4" Type="http://schemas.openxmlformats.org/officeDocument/2006/relationships/slide" Target="slide69.xml"/><Relationship Id="rId9" Type="http://schemas.openxmlformats.org/officeDocument/2006/relationships/image" Target="../media/image24.png"/><Relationship Id="rId14" Type="http://schemas.openxmlformats.org/officeDocument/2006/relationships/slide" Target="slide86.xml"/><Relationship Id="rId22" Type="http://schemas.openxmlformats.org/officeDocument/2006/relationships/image" Target="../media/image43.png"/><Relationship Id="rId27" Type="http://schemas.openxmlformats.org/officeDocument/2006/relationships/slide" Target="slide9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7.png"/><Relationship Id="rId18" Type="http://schemas.openxmlformats.org/officeDocument/2006/relationships/slide" Target="slide63.xm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slide" Target="slide88.xml"/><Relationship Id="rId17" Type="http://schemas.openxmlformats.org/officeDocument/2006/relationships/image" Target="../media/image28.png"/><Relationship Id="rId2" Type="http://schemas.openxmlformats.org/officeDocument/2006/relationships/slide" Target="slide70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6.xml"/><Relationship Id="rId11" Type="http://schemas.openxmlformats.org/officeDocument/2006/relationships/image" Target="../media/image46.png"/><Relationship Id="rId5" Type="http://schemas.openxmlformats.org/officeDocument/2006/relationships/image" Target="../media/image22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19" Type="http://schemas.openxmlformats.org/officeDocument/2006/relationships/image" Target="../media/image5.png"/><Relationship Id="rId4" Type="http://schemas.openxmlformats.org/officeDocument/2006/relationships/slide" Target="slide71.xml"/><Relationship Id="rId9" Type="http://schemas.openxmlformats.org/officeDocument/2006/relationships/slide" Target="slide87.xml"/><Relationship Id="rId1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5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50.png"/><Relationship Id="rId2" Type="http://schemas.openxmlformats.org/officeDocument/2006/relationships/slide" Target="slide80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92.xml"/><Relationship Id="rId5" Type="http://schemas.openxmlformats.org/officeDocument/2006/relationships/image" Target="../media/image24.png"/><Relationship Id="rId15" Type="http://schemas.openxmlformats.org/officeDocument/2006/relationships/slide" Target="slide89.xml"/><Relationship Id="rId10" Type="http://schemas.openxmlformats.org/officeDocument/2006/relationships/image" Target="../media/image20.png"/><Relationship Id="rId4" Type="http://schemas.openxmlformats.org/officeDocument/2006/relationships/slide" Target="slide77.xml"/><Relationship Id="rId9" Type="http://schemas.openxmlformats.org/officeDocument/2006/relationships/slide" Target="slide57.xml"/><Relationship Id="rId1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5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58.xml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59.xml"/><Relationship Id="rId4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59.xml"/><Relationship Id="rId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1.xml"/><Relationship Id="rId4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1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7.xml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2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2.xml"/><Relationship Id="rId4" Type="http://schemas.openxmlformats.org/officeDocument/2006/relationships/image" Target="../media/image5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58.xml"/><Relationship Id="rId4" Type="http://schemas.openxmlformats.org/officeDocument/2006/relationships/image" Target="../media/image5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59.xml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0.xml"/><Relationship Id="rId4" Type="http://schemas.openxmlformats.org/officeDocument/2006/relationships/image" Target="../media/image5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1.xml"/><Relationship Id="rId4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2.xml"/><Relationship Id="rId4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3.xml"/><Relationship Id="rId4" Type="http://schemas.openxmlformats.org/officeDocument/2006/relationships/image" Target="../media/image5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58.xml"/><Relationship Id="rId4" Type="http://schemas.openxmlformats.org/officeDocument/2006/relationships/image" Target="../media/image5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1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9.xm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81.xml"/><Relationship Id="rId4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3.xml"/><Relationship Id="rId4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58.xml"/><Relationship Id="rId4" Type="http://schemas.openxmlformats.org/officeDocument/2006/relationships/image" Target="../media/image5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59.xml"/><Relationship Id="rId4" Type="http://schemas.openxmlformats.org/officeDocument/2006/relationships/image" Target="../media/image57.png"/><Relationship Id="rId9" Type="http://schemas.openxmlformats.org/officeDocument/2006/relationships/image" Target="../media/image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0.xml"/><Relationship Id="rId4" Type="http://schemas.openxmlformats.org/officeDocument/2006/relationships/image" Target="../media/image5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1.xml"/><Relationship Id="rId4" Type="http://schemas.openxmlformats.org/officeDocument/2006/relationships/image" Target="../media/image5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1.xml"/><Relationship Id="rId4" Type="http://schemas.openxmlformats.org/officeDocument/2006/relationships/image" Target="../media/image57.png"/><Relationship Id="rId9" Type="http://schemas.openxmlformats.org/officeDocument/2006/relationships/image" Target="../media/image1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2.xml"/><Relationship Id="rId4" Type="http://schemas.openxmlformats.org/officeDocument/2006/relationships/image" Target="../media/image5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2.xml"/><Relationship Id="rId4" Type="http://schemas.openxmlformats.org/officeDocument/2006/relationships/image" Target="../media/image5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63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slide" Target="slide6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63.xml"/><Relationship Id="rId4" Type="http://schemas.openxmlformats.org/officeDocument/2006/relationships/image" Target="../media/image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slide" Target="slide9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755650" y="4551363"/>
            <a:ext cx="7704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5800" b="1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第三課</a:t>
            </a:r>
            <a:r>
              <a:rPr kumimoji="0" lang="zh-TW" altLang="en-US" sz="5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kumimoji="0" lang="zh-TW" altLang="en-US" sz="5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800" b="1"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kumimoji="0"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6237288" y="5373688"/>
            <a:ext cx="2295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>
              <a:buFont typeface="Arial" charset="0"/>
              <a:buNone/>
            </a:pPr>
            <a:r>
              <a:rPr kumimoji="0" lang="zh-TW" altLang="en-US" sz="4400" b="1">
                <a:latin typeface="標楷體" pitchFamily="65" charset="-120"/>
                <a:ea typeface="標楷體" pitchFamily="65" charset="-120"/>
              </a:rPr>
              <a:t>袁宏道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713788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上雜敘》曾記載：「浪跡四閱月，過西湖凡三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次：初次遊湖；次則從五泄歸；再次則從白嶽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歸也。……種種皆佳，難以細述，聊議一二，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以俟再遊。」袁宏道一生對江南人情美景難以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忘懷，甚至有終老之計，但可惜終未如願。</a:t>
            </a:r>
          </a:p>
          <a:p>
            <a:pPr algn="dist" eaLnBrk="1" hangingPunct="1">
              <a:buFont typeface="Arial" charset="0"/>
              <a:buNone/>
            </a:pP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368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>
          <a:xfrm>
            <a:off x="420688" y="765175"/>
            <a:ext cx="8229600" cy="1143000"/>
          </a:xfrm>
        </p:spPr>
        <p:txBody>
          <a:bodyPr/>
          <a:lstStyle/>
          <a:p>
            <a:pPr algn="just"/>
            <a:r>
              <a:rPr lang="zh-TW" altLang="en-US" sz="3200" smtClean="0">
                <a:solidFill>
                  <a:schemeClr val="tx1"/>
                </a:solidFill>
              </a:rPr>
              <a:t>一、本文何處可看出作者與一般人不同的審美情趣？</a:t>
            </a:r>
          </a:p>
        </p:txBody>
      </p:sp>
      <p:sp>
        <p:nvSpPr>
          <p:cNvPr id="441347" name="Rectangle 3"/>
          <p:cNvSpPr>
            <a:spLocks noGrp="1"/>
          </p:cNvSpPr>
          <p:nvPr>
            <p:ph type="body" idx="1"/>
          </p:nvPr>
        </p:nvSpPr>
        <p:spPr>
          <a:xfrm>
            <a:off x="142875" y="2062163"/>
            <a:ext cx="8893175" cy="39211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捨梅戀桃：由石簣多次勸作者去賞宋梅，他卻為桃所戀，竟不忍去，此其不俗之一也。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遊湖時刻：杭州遊人多在午、未、申三時遊西湖，而袁宏道卻認為「朝、夕」二時段，才是西湖最為濃媚的時刻，這又是作者再度與時人趣味不同之處，表現出自己獨特的審美趣味，此其不俗之二也。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獨鍾月景：月景雖最美，但並非人人能享受。做為趣味高雅的士大夫，作者頗能以探幽尋勝、受用此樂而得意，對俗士及紅男綠女的「杭人」則隱含諷刺之意，故云：「安可為俗士道哉！」</a:t>
            </a:r>
          </a:p>
        </p:txBody>
      </p:sp>
      <p:pic>
        <p:nvPicPr>
          <p:cNvPr id="129028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pPr algn="just"/>
            <a:r>
              <a:rPr lang="zh-TW" altLang="en-US" sz="3200" smtClean="0">
                <a:solidFill>
                  <a:schemeClr val="tx1"/>
                </a:solidFill>
              </a:rPr>
              <a:t>二、本文題為「待月」，文中卻不直接描寫「月景」之美，用意何在？</a:t>
            </a:r>
          </a:p>
        </p:txBody>
      </p:sp>
      <p:sp>
        <p:nvSpPr>
          <p:cNvPr id="444419" name="Rectangle 3"/>
          <p:cNvSpPr>
            <a:spLocks noGrp="1"/>
          </p:cNvSpPr>
          <p:nvPr>
            <p:ph type="body" idx="1"/>
          </p:nvPr>
        </p:nvSpPr>
        <p:spPr>
          <a:xfrm>
            <a:off x="107950" y="1700213"/>
            <a:ext cx="8964613" cy="39211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造成懸疑期待的效果：本文始終扣住「西湖最盛，為春為月」的「春」、「月」二字，騰挪變化，詳寫「為春」之盛，略寫「為月」之美；題為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，卻始終沒有正面寫月的情景。他的高妙處在於以層層遞進之筆，依次寫出梅花、桃花之美，朝煙、夕嵐之美，一景勝似一景，逐層鋪染，從而造成讀者強烈的「待月」心理。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留下餘味懸念的效果：待到「千呼萬喚始出來」，卻又匆匆一瞥，飄然而去，使人有「著眼未分明」之感，因而顯得餘韻悠然，情味無窮。作者用這種空靈幻變之筆來寫月景之美，旨在造成一種懸念，增添讀者的興味。</a:t>
            </a:r>
          </a:p>
        </p:txBody>
      </p:sp>
      <p:pic>
        <p:nvPicPr>
          <p:cNvPr id="130052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pPr algn="just"/>
            <a:r>
              <a:rPr lang="zh-TW" altLang="en-US" sz="3200" smtClean="0">
                <a:solidFill>
                  <a:schemeClr val="tx1"/>
                </a:solidFill>
              </a:rPr>
              <a:t>三、明代小品文與唐、宋古文的風格不同，你較欣賞哪種風格？請舉實例說明。</a:t>
            </a:r>
          </a:p>
        </p:txBody>
      </p:sp>
      <p:sp>
        <p:nvSpPr>
          <p:cNvPr id="445443" name="Rectangle 3"/>
          <p:cNvSpPr>
            <a:spLocks noGrp="1"/>
          </p:cNvSpPr>
          <p:nvPr>
            <p:ph type="body" idx="1"/>
          </p:nvPr>
        </p:nvSpPr>
        <p:spPr>
          <a:xfrm>
            <a:off x="107950" y="1990725"/>
            <a:ext cx="9036050" cy="46085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較喜歡唐、宋的古文，如唐代韓愈的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師說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，以三種對比手法論證從師的重要性，並以疑問語氣、判斷語氣、感嘆語氣三種不同語氣結尾，文中又運用了頂真、排比與錯綜句，使文章氣勢充沛，具有節奏美，很能展現唐朝泱泱大國的氣勢。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較喜歡明代的小品文，如張岱的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湖心亭看雪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這篇文章主要描寫大雪之日，前往西湖賞雪的情景。作者用「獨」與「更定」顯示其孤高不俗之氣，至亭上後發現有同好雅人在庭中飲酒賞雪，並與他強飲三大杯才離開，顯現遇見同好的開心，並襯托出作者執著於不凡雅興之痴，因此覺得明代小品文具有小而巧的精緻藝術之美。</a:t>
            </a:r>
          </a:p>
        </p:txBody>
      </p:sp>
      <p:pic>
        <p:nvPicPr>
          <p:cNvPr id="131076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七、應用練習</a:t>
            </a:r>
          </a:p>
        </p:txBody>
      </p:sp>
      <p:pic>
        <p:nvPicPr>
          <p:cNvPr id="132099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標題 1"/>
          <p:cNvSpPr>
            <a:spLocks noGrp="1"/>
          </p:cNvSpPr>
          <p:nvPr>
            <p:ph type="title" idx="4294967295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zh-TW" sz="4400" smtClean="0">
                <a:solidFill>
                  <a:schemeClr val="bg1"/>
                </a:solidFill>
              </a:rPr>
              <a:t>一、單一選擇題</a:t>
            </a:r>
          </a:p>
        </p:txBody>
      </p:sp>
      <p:sp>
        <p:nvSpPr>
          <p:cNvPr id="133123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981075"/>
            <a:ext cx="8964612" cy="3240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下列各組「　」內的讀音，何者兩兩相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同？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石「簣」／昏「聵」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夕「舂」／打「樁」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「會」稽／「燴」飯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杜「甫」／胸「脯」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611188" y="9779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sp>
        <p:nvSpPr>
          <p:cNvPr id="121861" name="Rectangle 3"/>
          <p:cNvSpPr>
            <a:spLocks/>
          </p:cNvSpPr>
          <p:nvPr/>
        </p:nvSpPr>
        <p:spPr bwMode="auto">
          <a:xfrm>
            <a:off x="250825" y="4537075"/>
            <a:ext cx="85074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解析：</a:t>
            </a:r>
            <a:r>
              <a:rPr kumimoji="0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kumimoji="0"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ㄎㄨㄟˋ。</a:t>
            </a:r>
            <a:r>
              <a:rPr kumimoji="0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ㄔㄨㄥ／ㄓㄨㄤ。</a:t>
            </a:r>
            <a:endParaRPr kumimoji="0"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ㄍㄨㄟˋ／ㄏㄨㄟˋ。</a:t>
            </a:r>
            <a:r>
              <a:rPr kumimoji="0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ㄈㄨˇ／ㄆㄨˊ。</a:t>
            </a: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26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  <p:bldP spid="12186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841375"/>
            <a:ext cx="8229600" cy="3095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下列選項，何者字形完全正確？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湖光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翠之工，山嵐設色之妙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傅金吾園中梅，張功甫玉照堂固物也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余時為桃花所戀，竟不忍去湖上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西湖之豔治，可以比美西施</a:t>
            </a:r>
            <a:endParaRPr lang="zh-TW" altLang="en-US" smtClean="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900113" y="836613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134148" name="Picture 7" descr="\\File\編三部\國文領域\淑惠\造字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60513"/>
            <a:ext cx="280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9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Rectangle 12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</a:endParaRPr>
          </a:p>
        </p:txBody>
      </p:sp>
      <p:grpSp>
        <p:nvGrpSpPr>
          <p:cNvPr id="142355" name="Group 19"/>
          <p:cNvGrpSpPr>
            <a:grpSpLocks/>
          </p:cNvGrpSpPr>
          <p:nvPr/>
        </p:nvGrpSpPr>
        <p:grpSpPr bwMode="auto">
          <a:xfrm>
            <a:off x="468313" y="3860800"/>
            <a:ext cx="8108950" cy="579438"/>
            <a:chOff x="295" y="2432"/>
            <a:chExt cx="5108" cy="365"/>
          </a:xfrm>
        </p:grpSpPr>
        <p:grpSp>
          <p:nvGrpSpPr>
            <p:cNvPr id="134152" name="Group 17"/>
            <p:cNvGrpSpPr>
              <a:grpSpLocks/>
            </p:cNvGrpSpPr>
            <p:nvPr/>
          </p:nvGrpSpPr>
          <p:grpSpPr bwMode="auto">
            <a:xfrm>
              <a:off x="1474" y="2475"/>
              <a:ext cx="244" cy="291"/>
              <a:chOff x="1094" y="3275"/>
              <a:chExt cx="328" cy="411"/>
            </a:xfrm>
          </p:grpSpPr>
          <p:pic>
            <p:nvPicPr>
              <p:cNvPr id="134154" name="圖片 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r="66129" b="10658"/>
              <a:stretch>
                <a:fillRect/>
              </a:stretch>
            </p:blipFill>
            <p:spPr bwMode="auto">
              <a:xfrm>
                <a:off x="1094" y="3275"/>
                <a:ext cx="10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155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" y="3294"/>
                <a:ext cx="20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4156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" y="3521"/>
                <a:ext cx="31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4153" name="Rectangle 18"/>
            <p:cNvSpPr>
              <a:spLocks noChangeArrowheads="1"/>
            </p:cNvSpPr>
            <p:nvPr/>
          </p:nvSpPr>
          <p:spPr bwMode="auto">
            <a:xfrm>
              <a:off x="295" y="2432"/>
              <a:ext cx="51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zh-TW" b="1">
                  <a:latin typeface="Arial" charset="0"/>
                  <a:ea typeface="標楷體" pitchFamily="65" charset="-120"/>
                </a:rPr>
                <a:t>解析：</a:t>
              </a:r>
              <a:r>
                <a:rPr kumimoji="0" lang="pt-BR" altLang="zh-TW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(A)</a:t>
              </a:r>
              <a:r>
                <a:rPr kumimoji="0" lang="zh-TW" altLang="zh-TW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kumimoji="0" lang="zh-TW" altLang="zh-TW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→染。</a:t>
              </a:r>
              <a:r>
                <a:rPr kumimoji="0" lang="pt-BR" altLang="zh-TW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(B)</a:t>
              </a:r>
              <a:r>
                <a:rPr kumimoji="0" lang="zh-TW" altLang="pt-BR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固→</a:t>
              </a:r>
              <a:r>
                <a:rPr kumimoji="0" lang="zh-TW" altLang="zh-TW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故。</a:t>
              </a:r>
              <a:r>
                <a:rPr kumimoji="0" lang="pt-BR" altLang="zh-TW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(D)</a:t>
              </a:r>
              <a:r>
                <a:rPr kumimoji="0" lang="zh-TW" altLang="pt-BR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治→</a:t>
              </a:r>
              <a:r>
                <a:rPr kumimoji="0" lang="zh-TW" altLang="zh-TW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冶。</a:t>
              </a:r>
              <a:endPara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65175"/>
            <a:ext cx="9036050" cy="3444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「梅花為寒所勒」，句中「為」字其義同於：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西湖最盛，「為」春為月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余時「為」桃花所戀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安可「為」俗士道哉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背筐，手長鑱，「為」除不潔者</a:t>
            </a:r>
            <a:endParaRPr lang="zh-TW" altLang="en-US" smtClean="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539750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79388" y="4195763"/>
            <a:ext cx="89646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題幹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被。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被。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對、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向。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通「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偽」，裝作。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揹著竹筐，手裡拿著長柄鏟子，偽裝成掃除垃圾的人。出自方苞〈左忠毅公逸事〉。</a:t>
            </a:r>
          </a:p>
        </p:txBody>
      </p:sp>
      <p:pic>
        <p:nvPicPr>
          <p:cNvPr id="135173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內容版面配置區 2"/>
          <p:cNvSpPr>
            <a:spLocks noGrp="1"/>
          </p:cNvSpPr>
          <p:nvPr>
            <p:ph idx="4294967295"/>
          </p:nvPr>
        </p:nvSpPr>
        <p:spPr>
          <a:xfrm>
            <a:off x="539750" y="7905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下列文句的修辭判斷，何者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錯誤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梅花為寒所勒，與杏、桃相次開發：轉化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羅紈之盛，多於隄畔之草：擬人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綠煙紅霧，彌漫二十餘里：譬喻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歌吹為風，粉汗為雨：誇飾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969963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4" name="Rectangle 3"/>
          <p:cNvSpPr>
            <a:spLocks/>
          </p:cNvSpPr>
          <p:nvPr/>
        </p:nvSpPr>
        <p:spPr bwMode="auto">
          <a:xfrm>
            <a:off x="611188" y="3741738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誇飾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借代。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6197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04850"/>
            <a:ext cx="8686800" cy="3951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「綠煙紅霧，彌漫二十餘里。歌吹為風，粉汗為雨，羅紈之盛，多於隄畔之草。豔冶極矣！」此段文句與前文何處相呼應？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西湖最盛，為春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西湖最盛，為月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一日之盛，為朝煙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一日之盛，為夕嵐</a:t>
            </a:r>
            <a:endParaRPr lang="zh-TW" altLang="en-US" smtClean="0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611188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9812" name="Rectangle 3"/>
          <p:cNvSpPr>
            <a:spLocks/>
          </p:cNvSpPr>
          <p:nvPr/>
        </p:nvSpPr>
        <p:spPr bwMode="auto">
          <a:xfrm>
            <a:off x="250825" y="4656138"/>
            <a:ext cx="86423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題幹描寫西湖春天遊客如織的景致，呼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應首段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西湖最美的季節是春天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7221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4359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依本文判斷，若要欣賞西湖最美的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景致，應該在下面哪個選項所說的月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前往？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故人西辭黃鶴樓，煙花三月下揚州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五月不可觸，猿聲天上哀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八月蝴蝶黃，雙飛西園草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輪臺九月風夜吼，一川碎石大如斗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898525" y="76676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8244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765175"/>
            <a:ext cx="8229600" cy="7191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z="360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zh-TW" sz="3600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文體簡介──小品</a:t>
            </a:r>
            <a:endParaRPr lang="zh-TW" altLang="zh-TW" sz="360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buFont typeface="Arial" charset="0"/>
              <a:buNone/>
            </a:pPr>
            <a:endParaRPr lang="zh-TW" altLang="zh-TW" sz="360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graphicFrame>
        <p:nvGraphicFramePr>
          <p:cNvPr id="310317" name="Group 45"/>
          <p:cNvGraphicFramePr>
            <a:graphicFrameLocks noGrp="1"/>
          </p:cNvGraphicFramePr>
          <p:nvPr/>
        </p:nvGraphicFramePr>
        <p:xfrm>
          <a:off x="323850" y="1628775"/>
          <a:ext cx="8496300" cy="3240088"/>
        </p:xfrm>
        <a:graphic>
          <a:graphicData uri="http://schemas.openxmlformats.org/drawingml/2006/table">
            <a:tbl>
              <a:tblPr/>
              <a:tblGrid>
                <a:gridCol w="863600"/>
                <a:gridCol w="7632700"/>
              </a:tblGrid>
              <a:tr h="3240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  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義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「小品」名稱始見於西元四世紀鳩摩羅什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所譯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小品般 若  波羅蜜經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，不過佛家所謂的「小品」指較簡短約略的佛經篇章，和文學中的「小品」毫無關係。今小品文專指篇幅短小，文詞簡約，獨抒性靈，韻味雋永的作品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0" name="Text Box 31"/>
          <p:cNvSpPr txBox="1">
            <a:spLocks noChangeArrowheads="1"/>
          </p:cNvSpPr>
          <p:nvPr/>
        </p:nvSpPr>
        <p:spPr bwMode="auto">
          <a:xfrm>
            <a:off x="3635375" y="2349500"/>
            <a:ext cx="3667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標楷體" pitchFamily="65" charset="-120"/>
                <a:ea typeface="標楷體" pitchFamily="65" charset="-120"/>
              </a:rPr>
              <a:t>ㄅㄛ</a:t>
            </a:r>
          </a:p>
        </p:txBody>
      </p:sp>
      <p:grpSp>
        <p:nvGrpSpPr>
          <p:cNvPr id="37901" name="Group 34"/>
          <p:cNvGrpSpPr>
            <a:grpSpLocks/>
          </p:cNvGrpSpPr>
          <p:nvPr/>
        </p:nvGrpSpPr>
        <p:grpSpPr bwMode="auto">
          <a:xfrm>
            <a:off x="4211638" y="2349500"/>
            <a:ext cx="438150" cy="504825"/>
            <a:chOff x="2649" y="1706"/>
            <a:chExt cx="276" cy="318"/>
          </a:xfrm>
        </p:grpSpPr>
        <p:sp>
          <p:nvSpPr>
            <p:cNvPr id="37903" name="Text Box 32"/>
            <p:cNvSpPr txBox="1">
              <a:spLocks noChangeArrowheads="1"/>
            </p:cNvSpPr>
            <p:nvPr/>
          </p:nvSpPr>
          <p:spPr bwMode="auto">
            <a:xfrm>
              <a:off x="2649" y="1706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標楷體" pitchFamily="65" charset="-120"/>
                  <a:ea typeface="標楷體" pitchFamily="65" charset="-120"/>
                </a:rPr>
                <a:t>ㄖㄜ</a:t>
              </a:r>
            </a:p>
          </p:txBody>
        </p:sp>
        <p:pic>
          <p:nvPicPr>
            <p:cNvPr id="37904" name="Picture 33" descr="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79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02" name="Picture 41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內容版面配置區 2"/>
          <p:cNvSpPr>
            <a:spLocks noGrp="1"/>
          </p:cNvSpPr>
          <p:nvPr>
            <p:ph idx="4294967295"/>
          </p:nvPr>
        </p:nvSpPr>
        <p:spPr>
          <a:xfrm>
            <a:off x="504825" y="836613"/>
            <a:ext cx="8675688" cy="540067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/>
          <a:lstStyle/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依「西湖最盛，為春為月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」可知須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選擇春季的月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(A)三月：春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。語譯：老朋友從西方離開了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黃鶴樓，在三月春光正好的時候，他要到揚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州去。出自李白〈黃鶴樓送孟浩然之廣陵〉。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五月：夏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。語譯：五月江水暴漲，灩澦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堆幾乎全沒在水中，行船時更要小心，千萬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不可靠近它啊！三峽兩岸山中多猿猴，啼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聲</a:t>
            </a: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哀切，彷彿從天上傳來。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出自李白〈長干行〉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dist" eaLnBrk="1" hangingPunct="1">
              <a:lnSpc>
                <a:spcPct val="90000"/>
              </a:lnSpc>
              <a:buFont typeface="Arial" charset="0"/>
              <a:buNone/>
            </a:pPr>
            <a:endParaRPr lang="zh-TW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9267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/>
          </p:cNvSpPr>
          <p:nvPr>
            <p:ph type="body" idx="1"/>
          </p:nvPr>
        </p:nvSpPr>
        <p:spPr>
          <a:xfrm>
            <a:off x="539750" y="879475"/>
            <a:ext cx="7993063" cy="4926013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/>
          <a:lstStyle/>
          <a:p>
            <a:pPr eaLnBrk="1" hangingPunct="1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八月：秋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。語譯：八月時黃蝴蝶到處紛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飛，雙雙飛舞在西園草地上。出自李白〈長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干行〉。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九月：秋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。語譯：九月輪臺的風，整夜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在狂吼，走馬川水中的石頭像斗般巨大。出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自岑參〈走馬川行奉送封大夫出西征〉。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0291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6763"/>
            <a:ext cx="8229600" cy="3670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本文不從正面寫待月的情景，而以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某些事物為鋪墊，到最後才點出月景之美。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並非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作者用以鋪墊的事物？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梅花與杏、桃相次開發之妙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花態柳情，山容水意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湖光染翠之工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山嵐設色之妙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898525" y="762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3908" name="Rectangle 3"/>
          <p:cNvSpPr>
            <a:spLocks/>
          </p:cNvSpPr>
          <p:nvPr/>
        </p:nvSpPr>
        <p:spPr bwMode="auto">
          <a:xfrm>
            <a:off x="395288" y="501332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正面描寫月景之美，非為鋪墊。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1317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內容版面配置區 2"/>
          <p:cNvSpPr>
            <a:spLocks noGrp="1"/>
          </p:cNvSpPr>
          <p:nvPr>
            <p:ph idx="4294967295"/>
          </p:nvPr>
        </p:nvSpPr>
        <p:spPr>
          <a:xfrm>
            <a:off x="312738" y="765175"/>
            <a:ext cx="85074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關於〈晚遊六橋待月記〉的寫作技巧，下列敘述何者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錯誤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篇名「待月」，卻未直接從「月」景作直接具體的描寫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時間鋪排由日而夜，色調處理由濃而淡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以桃紅柳綠，遊客如織，為杭人賞月的雅趣設下伏筆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最後點出月景之美，尤不可言，留予讀者強烈的待月心理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55650" y="762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7" name="Rectangle 3"/>
          <p:cNvSpPr>
            <a:spLocks/>
          </p:cNvSpPr>
          <p:nvPr/>
        </p:nvSpPr>
        <p:spPr bwMode="auto">
          <a:xfrm>
            <a:off x="323850" y="5229225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杭人日暮即返，未解賞月雅趣，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文末「安可為俗士道哉」可見一斑。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2341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15963"/>
            <a:ext cx="8713788" cy="3095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關於袁宏道，下列敘述何者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錯誤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與兄宗道、弟中道，時稱「三袁」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湖北公安人，詩文有名於鄉里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為公安派代表人物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山水遊記詩作，多仿效王世貞、李攀龍等人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84213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0836" name="Rectangle 3"/>
          <p:cNvSpPr>
            <a:spLocks/>
          </p:cNvSpPr>
          <p:nvPr/>
        </p:nvSpPr>
        <p:spPr bwMode="auto">
          <a:xfrm>
            <a:off x="395288" y="3932238"/>
            <a:ext cx="8569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反對王世貞、李攀龍等人擬古、復古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的文學</a:t>
            </a:r>
          </a:p>
          <a:p>
            <a:pPr eaLnBrk="1" hangingPunct="1">
              <a:buFont typeface="Arial" charset="0"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主張。</a:t>
            </a:r>
            <a:endParaRPr kumimoji="0" lang="zh-TW" altLang="en-US">
              <a:solidFill>
                <a:srgbClr val="FF0000"/>
              </a:solidFill>
            </a:endParaRPr>
          </a:p>
        </p:txBody>
      </p:sp>
      <p:pic>
        <p:nvPicPr>
          <p:cNvPr id="143365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083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88988"/>
            <a:ext cx="8435975" cy="35766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有關公安派的文學主張，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不包括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列何者？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文學主張「獨抒性靈，不拘格套」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創作應「從自己胸臆流出」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反對明代擬古、復古的文學風氣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輕視小說、戲曲和民歌</a:t>
            </a:r>
          </a:p>
          <a:p>
            <a:pPr eaLnBrk="1" hangingPunct="1">
              <a:buFont typeface="Arial" charset="0"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682625" y="762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0052" name="Rectangle 3"/>
          <p:cNvSpPr>
            <a:spLocks/>
          </p:cNvSpPr>
          <p:nvPr/>
        </p:nvSpPr>
        <p:spPr bwMode="auto">
          <a:xfrm>
            <a:off x="395288" y="4437063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重視小說、戲曲及民歌。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4389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435975" cy="936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二、下列詞語皆與時間相關，請依提示排列其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順序。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53670" name="Group 70"/>
          <p:cNvGraphicFramePr>
            <a:graphicFrameLocks noGrp="1"/>
          </p:cNvGraphicFramePr>
          <p:nvPr/>
        </p:nvGraphicFramePr>
        <p:xfrm>
          <a:off x="323850" y="1844675"/>
          <a:ext cx="8497888" cy="3887788"/>
        </p:xfrm>
        <a:graphic>
          <a:graphicData uri="http://schemas.openxmlformats.org/drawingml/2006/table">
            <a:tbl>
              <a:tblPr/>
              <a:tblGrid>
                <a:gridCol w="574675"/>
                <a:gridCol w="549275"/>
                <a:gridCol w="7373938"/>
              </a:tblGrid>
              <a:tr h="1538288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詞語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(A)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一旬　 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(B)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一紀　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(C)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一甲子 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(D)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一世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(E)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一秩　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(F)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一稔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8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提示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依所代表的時間長度，由短到長排列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答案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547813" y="4870450"/>
            <a:ext cx="6696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kumimoji="0" lang="pt-BR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 (F) (E) (B) (D) (C)</a:t>
            </a:r>
            <a:endParaRPr kumimoji="0" lang="zh-TW" altLang="pt-BR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5428" name="群組 2"/>
          <p:cNvGrpSpPr>
            <a:grpSpLocks/>
          </p:cNvGrpSpPr>
          <p:nvPr/>
        </p:nvGrpSpPr>
        <p:grpSpPr bwMode="auto">
          <a:xfrm>
            <a:off x="2916238" y="2097088"/>
            <a:ext cx="401637" cy="539750"/>
            <a:chOff x="1838864" y="2924944"/>
            <a:chExt cx="400723" cy="539619"/>
          </a:xfrm>
        </p:grpSpPr>
        <p:sp>
          <p:nvSpPr>
            <p:cNvPr id="145433" name="文字方塊 1"/>
            <p:cNvSpPr txBox="1">
              <a:spLocks noChangeArrowheads="1"/>
            </p:cNvSpPr>
            <p:nvPr/>
          </p:nvSpPr>
          <p:spPr bwMode="auto">
            <a:xfrm>
              <a:off x="1838864" y="2924944"/>
              <a:ext cx="365878" cy="53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ㄒㄩㄣ</a:t>
              </a:r>
            </a:p>
          </p:txBody>
        </p:sp>
        <p:pic>
          <p:nvPicPr>
            <p:cNvPr id="145434" name="Picture 8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587" y="3167599"/>
              <a:ext cx="2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429" name="群組 4"/>
          <p:cNvGrpSpPr>
            <a:grpSpLocks/>
          </p:cNvGrpSpPr>
          <p:nvPr/>
        </p:nvGrpSpPr>
        <p:grpSpPr bwMode="auto">
          <a:xfrm>
            <a:off x="6804025" y="2678113"/>
            <a:ext cx="398463" cy="390525"/>
            <a:chOff x="7114195" y="2708920"/>
            <a:chExt cx="399076" cy="390523"/>
          </a:xfrm>
        </p:grpSpPr>
        <p:sp>
          <p:nvSpPr>
            <p:cNvPr id="145431" name="文字方塊 3"/>
            <p:cNvSpPr txBox="1">
              <a:spLocks noChangeArrowheads="1"/>
            </p:cNvSpPr>
            <p:nvPr/>
          </p:nvSpPr>
          <p:spPr bwMode="auto">
            <a:xfrm>
              <a:off x="7114195" y="2708920"/>
              <a:ext cx="367277" cy="39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ㄖㄣ</a:t>
              </a:r>
            </a:p>
          </p:txBody>
        </p:sp>
        <p:pic>
          <p:nvPicPr>
            <p:cNvPr id="145432" name="Picture 9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271" y="2818107"/>
              <a:ext cx="2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5430" name="Picture 60" descr="下一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十天。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十二年。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六十年。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三十年。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(E)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十年。如：「八秩晉二」即八十二歲</a:t>
            </a:r>
            <a:r>
              <a:rPr lang="zh-TW" altLang="zh-TW" smtClean="0">
                <a:solidFill>
                  <a:srgbClr val="FF0000"/>
                </a:solidFill>
              </a:rPr>
              <a:t>。</a:t>
            </a:r>
            <a:endParaRPr lang="zh-TW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(F)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一年。中國古代大部分地區稻穀一年一熟，故以稔為年的代稱。</a:t>
            </a:r>
          </a:p>
        </p:txBody>
      </p:sp>
      <p:pic>
        <p:nvPicPr>
          <p:cNvPr id="14643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79" name="Group 31"/>
          <p:cNvGraphicFramePr>
            <a:graphicFrameLocks noGrp="1"/>
          </p:cNvGraphicFramePr>
          <p:nvPr/>
        </p:nvGraphicFramePr>
        <p:xfrm>
          <a:off x="322263" y="1111250"/>
          <a:ext cx="8497887" cy="4479925"/>
        </p:xfrm>
        <a:graphic>
          <a:graphicData uri="http://schemas.openxmlformats.org/drawingml/2006/table">
            <a:tbl>
              <a:tblPr/>
              <a:tblGrid>
                <a:gridCol w="649287"/>
                <a:gridCol w="474663"/>
                <a:gridCol w="7373937"/>
              </a:tblGrid>
              <a:tr h="1856999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詞語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1" marB="45711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(A)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二鼓　 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(B)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五更　  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(C)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日出　 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(D)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晡 時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(E)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亭午　  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(F)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未時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提示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1" marB="45711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依所代表的時段，由早到晚排列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（由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01:00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 至</a:t>
                      </a:r>
                      <a:r>
                        <a:rPr kumimoji="0" lang="pt-BR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24:00</a:t>
                      </a: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86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答案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1" marB="45711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2339975" y="4505325"/>
            <a:ext cx="4857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pt-BR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 (C) (E) (F) (D) (A)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7475" name="Text Box 5"/>
          <p:cNvSpPr txBox="1">
            <a:spLocks noChangeArrowheads="1"/>
          </p:cNvSpPr>
          <p:nvPr/>
        </p:nvSpPr>
        <p:spPr bwMode="auto">
          <a:xfrm>
            <a:off x="2476500" y="2133600"/>
            <a:ext cx="366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ㄅㄨ</a:t>
            </a:r>
          </a:p>
        </p:txBody>
      </p:sp>
      <p:sp>
        <p:nvSpPr>
          <p:cNvPr id="147476" name="文字方塊 1"/>
          <p:cNvSpPr txBox="1">
            <a:spLocks noChangeArrowheads="1"/>
          </p:cNvSpPr>
          <p:nvPr/>
        </p:nvSpPr>
        <p:spPr bwMode="auto">
          <a:xfrm>
            <a:off x="4926013" y="1598613"/>
            <a:ext cx="366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ㄍㄥ</a:t>
            </a:r>
          </a:p>
        </p:txBody>
      </p:sp>
      <p:pic>
        <p:nvPicPr>
          <p:cNvPr id="147477" name="Picture 29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692150"/>
            <a:ext cx="8229600" cy="471487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二鼓：即二更，晚上九時至十一時。</a:t>
            </a: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(21:00~23:00)</a:t>
            </a:r>
            <a:endParaRPr lang="zh-TW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五更：凌晨三時到五時。</a:t>
            </a: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(03:00~5:00)</a:t>
            </a:r>
            <a:endParaRPr lang="zh-TW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日出：早上五時至七時。</a:t>
            </a: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(05:00~7:00)</a:t>
            </a:r>
            <a:endParaRPr lang="zh-TW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晡時：即申時，下午三時到五時。</a:t>
            </a: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(15:00~17:00)</a:t>
            </a:r>
            <a:endParaRPr lang="zh-TW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(E)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亭午：正午。(12:00)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(F)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未時：下午一時至三時。</a:t>
            </a:r>
            <a:r>
              <a:rPr lang="pt-BR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(13:00~15:00)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148483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graphicFrame>
        <p:nvGraphicFramePr>
          <p:cNvPr id="311376" name="Group 80"/>
          <p:cNvGraphicFramePr>
            <a:graphicFrameLocks noGrp="1"/>
          </p:cNvGraphicFramePr>
          <p:nvPr/>
        </p:nvGraphicFramePr>
        <p:xfrm>
          <a:off x="107950" y="955675"/>
          <a:ext cx="8856663" cy="4937724"/>
        </p:xfrm>
        <a:graphic>
          <a:graphicData uri="http://schemas.openxmlformats.org/drawingml/2006/table">
            <a:tbl>
              <a:tblPr/>
              <a:tblGrid>
                <a:gridCol w="595313"/>
                <a:gridCol w="8261350"/>
              </a:tblGrid>
              <a:tr h="4937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源起發展</a:t>
                      </a:r>
                    </a:p>
                  </a:txBody>
                  <a:tcPr marT="45702" marB="45702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357188" indent="-35718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082675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643063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165350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68763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1448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020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0592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5164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57188" marR="0" lvl="0" indent="-357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始於六朝，多以寫景抒情的山水小品、抒情小品為主</a:t>
                      </a:r>
                    </a:p>
                    <a:p>
                      <a:pPr marL="357188" marR="0" lvl="0" indent="-357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晚唐皮日休、陸龜蒙、羅隱等擅長諷刺小品</a:t>
                      </a:r>
                    </a:p>
                    <a:p>
                      <a:pPr marL="357188" marR="0" lvl="0" indent="-357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晚明小品更為盛行，尤以抒寫性靈的記遊小品，和寫物記事的雜感小品最出色</a:t>
                      </a:r>
                    </a:p>
                    <a:p>
                      <a:pPr marL="357188" marR="0" lvl="0" indent="-357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現代小品文是指一種形式短小，題材內容皆自由的文體，字數在二、三百字至千餘字；內容可敘事、議論、抒情或寫景。著重在致用的功能，一方面要寫出作者的個性，一方面也強調書寫社會人生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23" name="Picture 6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三、寫作練習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中，作者先勾勒西湖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的美景，再一景勝一景，層層渲染西湖之美。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請在你的故鄉或居住的城市擇一素材，依此手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法仿寫一篇文章。題目自訂，文長不限。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作法提示：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美景除了具體的風景名勝，也可包括抽象的人文關懷。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運用描寫一景勝過一景的層遞法時，宜留意前後文的呼應，並凸顯所要表現的主題。</a:t>
            </a:r>
          </a:p>
        </p:txBody>
      </p:sp>
      <p:pic>
        <p:nvPicPr>
          <p:cNvPr id="14950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/>
          </p:cNvSpPr>
          <p:nvPr>
            <p:ph type="body" idx="1"/>
          </p:nvPr>
        </p:nvSpPr>
        <p:spPr>
          <a:xfrm>
            <a:off x="323850" y="692150"/>
            <a:ext cx="8578850" cy="4525963"/>
          </a:xfrm>
        </p:spPr>
        <p:txBody>
          <a:bodyPr/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師大夜市風情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臺灣夜市之冠就在這汀州路、師大路的師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大夜市，而我的家就座落在這夜市裡的巷弄中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，雖然師大夜市已不再，但我最難忘的，除了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撲鼻的食物香味，就是那濃厚的人情味。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每日夕陽西下，華燈初上，師大夜市便熱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鬧起來，賣小東西的攤位一一擺出，有衣服、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飾品、鞋子、太陽眼鏡、絨毛娃娃等各種新奇</a:t>
            </a:r>
          </a:p>
        </p:txBody>
      </p:sp>
      <p:sp>
        <p:nvSpPr>
          <p:cNvPr id="150531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參考範例</a:t>
            </a:r>
          </a:p>
        </p:txBody>
      </p:sp>
      <p:pic>
        <p:nvPicPr>
          <p:cNvPr id="150532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856662" cy="514508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事物，多數迎合大學生喜好，與西門町的風格又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自不同。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師大夜市素以小吃聞名，滷味、生煎包、鹹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酥雞、關東煮、可麗餅，乃至泰式、印度、馬來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、美式、日式等各種異國料理，周全齊備，遠近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馳名，深受喜愛。幾乎沒有一味小吃、沒有一地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菜色，無法在此尋得蹤跡。</a:t>
            </a:r>
          </a:p>
        </p:txBody>
      </p:sp>
      <p:pic>
        <p:nvPicPr>
          <p:cNvPr id="151555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04863"/>
            <a:ext cx="8856662" cy="5145087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師大夜市最具特色處，便是琳瑯滿目的簡餐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店，簡餐店文化使師大夜市有別於士林等其他觀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光夜市。師大夜市簡餐店多，自然與鄰近師大、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臺大等學府有關，無論師生導聚、社團聯誼、家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族聚會，簡餐店往往是最佳選擇，簡餐店的裝潢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、菜餚各有特色，有燈光美、氣氛佳者；亦有料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豐富、價實惠者，任君選擇。</a:t>
            </a:r>
          </a:p>
        </p:txBody>
      </p:sp>
      <p:pic>
        <p:nvPicPr>
          <p:cNvPr id="152579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964612" cy="5505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若說觀光客是游牧民族，久居師大附近的居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民便過著農耕生活了。過去常有同學問我，日日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與美食相伴，為何不發胖？唯有外地人方如是想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。古代游牧民族，南下搶掠一次，必求滿載而歸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；我既不必「逐美食而居」，當可悠緩一味味品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嚐。嚐了這些年，讓我覺得滋味最美者，倒不是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美食，亦非林林總總的可愛小物，看盡店來店去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，人聚人散，走在師大路上、龍泉街口，故人熟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悉的一聲呼喚，才是令人心靈飽足的甘美滋味。              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許君薇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15360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八、統測精選</a:t>
            </a:r>
          </a:p>
        </p:txBody>
      </p:sp>
      <p:pic>
        <p:nvPicPr>
          <p:cNvPr id="15462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下列文句「　」內字的讀音，何者正確？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鼓「枻」而去：一ˋ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「愀」然變色：ㄐㄧㄡ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奉「檄」守禦：ㄐㄧㄠˇ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夕「舂」未下：ㄓㄨㄤ  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﹝99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  <a:p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/>
          </p:cNvSpPr>
          <p:nvPr/>
        </p:nvSpPr>
        <p:spPr bwMode="auto">
          <a:xfrm>
            <a:off x="250825" y="4048125"/>
            <a:ext cx="86407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kumimoji="0" lang="zh-TW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B)ㄑㄧㄠˇ。(C)ㄒㄧˊ。(D)ㄔㄨㄥ。</a:t>
            </a:r>
            <a:endParaRPr kumimoji="0" lang="en-US" altLang="zh-TW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●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本題測驗學生字音辨正的能力。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下列各組「　」內的字音，何者正確？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夕「舂」未下：ㄔㄨㄣ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夜「縋」而出：ㄓㄨㄟˋ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羽扇「綸」巾：ㄌㄨㄣˊ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鞭「笞」天下：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ㄊㄞˊ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﹝101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  <a:p>
            <a:pPr>
              <a:buFont typeface="Arial" charset="0"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/>
          </p:cNvSpPr>
          <p:nvPr/>
        </p:nvSpPr>
        <p:spPr bwMode="auto">
          <a:xfrm>
            <a:off x="395288" y="4048125"/>
            <a:ext cx="82296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kumimoji="0" lang="zh-TW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A)ㄔㄨㄥ。(C)ㄍㄨㄢ。(D)ㄔ。</a:t>
            </a:r>
            <a:endParaRPr kumimoji="0" lang="en-US" altLang="zh-TW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●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本題測驗學生字音辨正的能力。</a:t>
            </a:r>
          </a:p>
        </p:txBody>
      </p:sp>
      <p:pic>
        <p:nvPicPr>
          <p:cNvPr id="156676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8229600" cy="287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已知弟弟生肖屬虎，生於民國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年，干支歲次為庚寅年。就讀幼稚園的哥哥，生肖屬狗。試問，哥哥的干支歲次為何？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甲子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丙戌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丙寅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甲戌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                  ﹝101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7459" name="Rectangle 3"/>
          <p:cNvSpPr>
            <a:spLocks/>
          </p:cNvSpPr>
          <p:nvPr/>
        </p:nvSpPr>
        <p:spPr bwMode="auto">
          <a:xfrm>
            <a:off x="468313" y="3068638"/>
            <a:ext cx="82804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解析：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生肖狗年與下一輪虎年相差四年，「</a:t>
            </a:r>
          </a:p>
          <a:p>
            <a:pPr>
              <a:buFont typeface="Arial" charset="0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庚」往前推四個為「丙」，「寅」往前推四</a:t>
            </a:r>
          </a:p>
          <a:p>
            <a:pPr>
              <a:buFont typeface="Arial" charset="0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個則為「戌」。故選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●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本題測驗學生文化常識的能力。</a:t>
            </a:r>
          </a:p>
        </p:txBody>
      </p:sp>
      <p:pic>
        <p:nvPicPr>
          <p:cNvPr id="157700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>
          <a:xfrm>
            <a:off x="450850" y="908050"/>
            <a:ext cx="8442325" cy="4391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「戊午九月初三日，□白岳榔梅庵，□桃源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橋。□小橋右下，陡甚，□舊向黃山路也。七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十里，宿江村。」（徐霞客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遊黃山日記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文中依序缺空的字詞，下列何者正確？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即／從／出／至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出／至／從／即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至／即／出／從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從／出／即／至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                  ﹝102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7459" name="Rectangle 3"/>
          <p:cNvSpPr>
            <a:spLocks/>
          </p:cNvSpPr>
          <p:nvPr/>
        </p:nvSpPr>
        <p:spPr bwMode="auto">
          <a:xfrm>
            <a:off x="590550" y="4694238"/>
            <a:ext cx="82296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8724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graphicFrame>
        <p:nvGraphicFramePr>
          <p:cNvPr id="312378" name="Group 58"/>
          <p:cNvGraphicFramePr>
            <a:graphicFrameLocks noGrp="1"/>
          </p:cNvGraphicFramePr>
          <p:nvPr/>
        </p:nvGraphicFramePr>
        <p:xfrm>
          <a:off x="323850" y="981075"/>
          <a:ext cx="8640763" cy="5438775"/>
        </p:xfrm>
        <a:graphic>
          <a:graphicData uri="http://schemas.openxmlformats.org/drawingml/2006/table">
            <a:tbl>
              <a:tblPr/>
              <a:tblGrid>
                <a:gridCol w="576263"/>
                <a:gridCol w="8064500"/>
              </a:tblGrid>
              <a:tr h="4023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     巧</a:t>
                      </a:r>
                    </a:p>
                  </a:txBody>
                  <a:tcPr marT="45708" marB="45708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357188" indent="-35718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082675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643063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165350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68763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1448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020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0592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5164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57188" marR="0" lvl="0" indent="-357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寫景多用白描，少用形容詞，不求工而有自然之妙</a:t>
                      </a:r>
                    </a:p>
                    <a:p>
                      <a:pPr marL="357188" marR="0" lvl="0" indent="-357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靈活的將言談（包括獨白或對話）夾進文章中</a:t>
                      </a:r>
                    </a:p>
                    <a:p>
                      <a:pPr marL="357188" marR="0" lvl="0" indent="-357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用字簡練，例如常將名詞當動詞用，既收用字經濟之妙，同時更具形象性</a:t>
                      </a:r>
                    </a:p>
                    <a:p>
                      <a:pPr marL="357188" marR="0" lvl="0" indent="-357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晚明小品的山水遊記大都是短篇，每篇只寫一景，合若干短篇可以成為一長篇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寫 法</a:t>
                      </a:r>
                    </a:p>
                  </a:txBody>
                  <a:tcPr marT="45708" marB="45708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輕鬆的隨筆，文詞簡潔精鍊。風格輕快、清新、優美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50" name="Picture 5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640763" cy="5545137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前二個空格後都接名詞，不是地名就是橋名，因此可知此二個空格應是動詞，方符合「動詞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受詞（名詞）」的文法。第三個空格後除了名詞「小橋」外，另有動詞「下」，可知第三個空格應接有「從、由」義的介詞，選項僅「從」字為介詞。故可知答案為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題幹語譯：明萬曆戊午年九月三日，我們一行人離開了白岳山的榔梅庵，走到了桃源橋。從小橋的右邊下行，此段山路十分陡峭，這就是之前（我）到黃山遊玩時所走的山路。走了七十里路後，（決定）投宿在江村。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本題測驗學生詞語、成語應用的能力。</a:t>
            </a:r>
          </a:p>
        </p:txBody>
      </p:sp>
      <p:pic>
        <p:nvPicPr>
          <p:cNvPr id="159747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785225" cy="553878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「月光如流水一般，靜靜地瀉在這一片葉子和花上。薄薄的青霧浮起在荷塘裡。葉子和花彷彿在牛乳中洗過一樣；又像籠著輕紗的夢。雖然是滿月，天上卻有一層淡淡的雲，所以不能朗照；但我以為這恰是到了好處──酣眠固不可少，小睡也別有風味的。」（朱自清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荷塘月色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）關於本段的旨意，何者最恰當？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花木生姿，恣意舒暢　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萬籟俱寂，心亂如麻　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夜深未眠，對飲成趣　       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﹝102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﹞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月色微瑕，姿態迷人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5465763" y="565785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zh-TW" altLang="en-US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（</a:t>
            </a: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D</a:t>
            </a:r>
            <a:r>
              <a:rPr kumimoji="0" lang="zh-TW" altLang="en-US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）</a:t>
            </a:r>
            <a:endParaRPr kumimoji="0" lang="en-US" altLang="zh-TW" b="1">
              <a:solidFill>
                <a:srgbClr val="FF3300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160772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/>
          <p:cNvSpPr>
            <a:spLocks noGrp="1"/>
          </p:cNvSpPr>
          <p:nvPr>
            <p:ph type="body" idx="4294967295"/>
          </p:nvPr>
        </p:nvSpPr>
        <p:spPr>
          <a:xfrm>
            <a:off x="142875" y="908050"/>
            <a:ext cx="9001125" cy="4957763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文中「雖然是滿月，天上卻有一層淡淡的</a:t>
            </a:r>
          </a:p>
          <a:p>
            <a:pPr eaLnBrk="1" hangingPunct="1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雲，所以不能朗照」，可知所指為「月色微瑕」</a:t>
            </a:r>
          </a:p>
          <a:p>
            <a:pPr eaLnBrk="1" hangingPunct="1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；「但我以為這恰是到了好處」可知指「姿態迷</a:t>
            </a:r>
          </a:p>
          <a:p>
            <a:pPr eaLnBrk="1" hangingPunct="1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人」。另可從全段文字皆以「月色」為中心描述</a:t>
            </a:r>
          </a:p>
          <a:p>
            <a:pPr eaLnBrk="1" hangingPunct="1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月景之美，並未提及其他植物、聲響或是與人飲</a:t>
            </a:r>
          </a:p>
          <a:p>
            <a:pPr eaLnBrk="1" hangingPunct="1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酒之況，故選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●本題測驗學生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閱讀與理解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的能力。</a:t>
            </a:r>
            <a:endParaRPr lang="zh-TW" altLang="en-US" b="1" smtClean="0">
              <a:solidFill>
                <a:srgbClr val="FF0000"/>
              </a:solidFill>
            </a:endParaRPr>
          </a:p>
        </p:txBody>
      </p:sp>
      <p:pic>
        <p:nvPicPr>
          <p:cNvPr id="161795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640762" cy="47513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閱讀下文，回答第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(1)∼(3)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題：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﹝103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其高下之勢，岈然洼然，若垤若穴。尺寸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千里，攢蹙累積，莫得遯隱。縈青繚白，外與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天際，四望如一。然後知是山之特立，不與培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塿為類。悠悠乎與灝氣俱，而莫得其涯！洋洋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乎與造物者遊，而不知其所窮！引觴滿酌，頹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然就醉，不知日之入。蒼然暮色，自遠而至，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至無所見，而猶不欲歸。心凝形釋，與萬化冥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合。然後知吾嚮之未始遊，遊於是乎始，故為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之文以志。（柳宗元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pic>
        <p:nvPicPr>
          <p:cNvPr id="162819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640762" cy="47513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由斷橋至蘇隄一帶，綠煙紅霧，彌漫二十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餘里。歌吹為風，粉汗為雨，羅紈之盛，多於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隄畔之草，豔冶極矣！然杭人遊湖，止午、未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、申三時，其實湖光染翠之工，山嵐設色之妙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，皆在朝日始出，夕舂未下，始極其濃媚。月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景尤不可言，花態柳情，山容水意，別是一種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趣味。此樂留與山僧遊客受用，安可為俗士道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哉！（袁宏道</a:t>
            </a:r>
            <a:r>
              <a:rPr lang="en-US" altLang="zh-TW" smtClean="0">
                <a:ea typeface="標楷體" pitchFamily="65" charset="-120"/>
              </a:rPr>
              <a:t>〈</a:t>
            </a:r>
            <a:r>
              <a:rPr lang="zh-TW" altLang="en-US" smtClean="0">
                <a:ea typeface="標楷體" pitchFamily="65" charset="-120"/>
              </a:rPr>
              <a:t>晚遊六橋待月記</a:t>
            </a:r>
            <a:r>
              <a:rPr lang="en-US" altLang="zh-TW" smtClean="0">
                <a:ea typeface="標楷體" pitchFamily="65" charset="-120"/>
              </a:rPr>
              <a:t>〉</a:t>
            </a:r>
            <a:r>
              <a:rPr lang="zh-TW" altLang="en-US" smtClean="0">
                <a:ea typeface="標楷體" pitchFamily="65" charset="-120"/>
              </a:rPr>
              <a:t>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43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 noGrp="1"/>
          </p:cNvSpPr>
          <p:nvPr>
            <p:ph type="body" idx="1"/>
          </p:nvPr>
        </p:nvSpPr>
        <p:spPr>
          <a:xfrm>
            <a:off x="71438" y="765175"/>
            <a:ext cx="91090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下列關於柳、袁二文寫景的敘述，何者正確？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柳文的「縈青繚白」形容山嵐；袁文的「綠煙紅霧」形容湖水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柳文的西山樣貌帶有個人遭遇的投射；袁文的西湖風姿多為景色直觀的感受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柳、袁二文皆敘述夜景之動人，故前者於日落後「猶不欲歸」，後者謂月色「別是一種趣味」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柳文以「尺寸千里」的角度敘寫沿途美景；袁文以「彌漫二十餘里」的視野歷數環湖名勝</a:t>
            </a:r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323850" y="573405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4868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/>
          </p:cNvSpPr>
          <p:nvPr>
            <p:ph type="body" idx="1"/>
          </p:nvPr>
        </p:nvSpPr>
        <p:spPr>
          <a:xfrm>
            <a:off x="179388" y="765175"/>
            <a:ext cx="8856662" cy="5183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 algn="just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柳文的「縈青繚白」指青山、白雲環繞四周；袁文的「綠煙紅霧」形容翠綠的楊柳、紅豔的桃花，遠望如綠煙、紅霧般優美。</a:t>
            </a:r>
          </a:p>
          <a:p>
            <a:pPr algn="just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柳文未敘述夜景之動人，僅袁文說月色「別是一種趣味」。</a:t>
            </a:r>
          </a:p>
          <a:p>
            <a:pPr algn="just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柳文以「尺寸千里」寫自西山俯瞰之景；袁文以「彌漫二十餘里」的視野描述西湖畔花草茂盛之景。</a:t>
            </a:r>
          </a:p>
        </p:txBody>
      </p:sp>
      <p:pic>
        <p:nvPicPr>
          <p:cNvPr id="165891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3"/>
          <p:cNvSpPr>
            <a:spLocks noGrp="1"/>
          </p:cNvSpPr>
          <p:nvPr>
            <p:ph type="body" idx="1"/>
          </p:nvPr>
        </p:nvSpPr>
        <p:spPr>
          <a:xfrm>
            <a:off x="34925" y="836613"/>
            <a:ext cx="896461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柳宗元、袁宏道於遊歷中各有體會。下列敘述，何者正確？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柳宗元發現「遊」始於登臨名嶽；袁宏道感慨自己實為俗士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柳宗元發現「遊」始於登臨名嶽；袁宏道暗詡自己並非俗士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柳宗元發現「遊」始於心靈感悟；袁宏道感慨自己實為俗士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柳宗元發現「遊」始於心靈感悟；袁宏道暗詡自己並非俗士</a:t>
            </a:r>
          </a:p>
        </p:txBody>
      </p:sp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3059113" y="1417638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D)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6916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/>
          </p:cNvSpPr>
          <p:nvPr>
            <p:ph type="body" idx="1"/>
          </p:nvPr>
        </p:nvSpPr>
        <p:spPr>
          <a:xfrm>
            <a:off x="179388" y="766763"/>
            <a:ext cx="8785225" cy="31670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柳文「心凝形釋，與萬化冥合。然後</a:t>
            </a:r>
          </a:p>
          <a:p>
            <a:pPr algn="just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知吾嚮之未始遊，遊於是乎始」，可知柳宗元發</a:t>
            </a:r>
          </a:p>
          <a:p>
            <a:pPr algn="just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現「遊」乃始於心靈的感悟；而袁文「此樂留與</a:t>
            </a:r>
          </a:p>
          <a:p>
            <a:pPr algn="just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山僧遊客受用，安可為俗士道哉！」可知袁宏道</a:t>
            </a:r>
          </a:p>
          <a:p>
            <a:pPr algn="just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暗詡自己並非俗士。</a:t>
            </a:r>
          </a:p>
        </p:txBody>
      </p:sp>
      <p:pic>
        <p:nvPicPr>
          <p:cNvPr id="167939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/>
          </p:cNvSpPr>
          <p:nvPr>
            <p:ph type="body" idx="1"/>
          </p:nvPr>
        </p:nvSpPr>
        <p:spPr>
          <a:xfrm>
            <a:off x="107950" y="692150"/>
            <a:ext cx="9036050" cy="568801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某出版社編輯若想依據柳、袁二文的內容，各以一句古典詩大致形容其特色，則下列何者是最恰當的安排？　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獨立蒼茫自詠詩──柳宗元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；正是江南好風景──袁宏道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獨立蒼茫自詠詩──柳宗元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；萬里歸心對月明──袁宏道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四顧山光接水光──柳宗元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；正是江南好風景──袁宏道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四顧山光接水光──柳宗元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；萬里歸心對月明──袁宏道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6804025" y="1628775"/>
            <a:ext cx="2012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(A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896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785225" cy="5399088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◆晚明遊記小品簡介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遊記小品發展至晚明，湧現出袁宗道、袁宏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道、袁中道、鍾惺、譚元春、王思任、李流芳、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劉侗　、祁彪佳、張岱等名家。他們不同於唐代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詩人遊記、宋代哲人遊記，以各自傑出的藝術成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就，共同創造「才人遊記」的盛世，又以各自橫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溢的才情充分顯示不同的個性，從而譜寫出中國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遊記文學史上最為多姿多采的絢麗篇章。</a:t>
            </a:r>
          </a:p>
        </p:txBody>
      </p:sp>
      <p:sp>
        <p:nvSpPr>
          <p:cNvPr id="4096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1187450" y="2924175"/>
            <a:ext cx="431800" cy="790575"/>
            <a:chOff x="1882" y="1888"/>
            <a:chExt cx="272" cy="498"/>
          </a:xfrm>
        </p:grpSpPr>
        <p:sp>
          <p:nvSpPr>
            <p:cNvPr id="40966" name="Text Box 4"/>
            <p:cNvSpPr txBox="1">
              <a:spLocks noChangeArrowheads="1"/>
            </p:cNvSpPr>
            <p:nvPr/>
          </p:nvSpPr>
          <p:spPr bwMode="auto">
            <a:xfrm>
              <a:off x="1882" y="1888"/>
              <a:ext cx="231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ㄉㄨㄥ</a:t>
              </a:r>
            </a:p>
          </p:txBody>
        </p:sp>
        <p:pic>
          <p:nvPicPr>
            <p:cNvPr id="40967" name="Picture 7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06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5" name="Picture 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8785225" cy="5399088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獨立蒼茫自詠詩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」呈現詩人獨自在蒼茫之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，兀自歌詠著詩歌的景象，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恰與〈始得西山宴遊記〉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的柳宗元形象不謀而合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而袁宏道〈晚遊六橋待月記〉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乃記敘西湖春景之美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，西湖位於中國江南之地，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故與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正是江南好風景」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一句契合。語譯：獨自一人感慨前途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渺茫，兀自在暮色蒼茫中吟詠詩歌。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出自杜甫〈樂遊園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歌〉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／語譯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：如今正是江南風景最美的時刻。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出自杜甫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〈江南逢李龜年〉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語譯：身處萬里之外，歸鄉之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心與眼前明月相對。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出自盧綸〈晚次鄂州〉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：四面望去，只見山的景色與水面的美景相互呼應。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自黃庭堅〈鄂州南樓書事〉</a:t>
            </a:r>
            <a:r>
              <a:rPr lang="en-US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250825" y="5926138"/>
            <a:ext cx="587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●本題測驗學生閱讀與理解的能力。</a:t>
            </a:r>
          </a:p>
        </p:txBody>
      </p:sp>
      <p:pic>
        <p:nvPicPr>
          <p:cNvPr id="169988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九、延伸閱讀</a:t>
            </a:r>
          </a:p>
        </p:txBody>
      </p:sp>
      <p:pic>
        <p:nvPicPr>
          <p:cNvPr id="17101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2"/>
                </a:solidFill>
              </a:rPr>
              <a:t>荷花蕩 袁宏道</a:t>
            </a:r>
          </a:p>
        </p:txBody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8713788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荷花蕩在葑　門　外，每年六月廿四日，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遊人最盛。畫舫雲集，漁刀小艇，雇覓一空。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遠方遊客，至有持數萬錢，無所得舟，蟻旋岸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上者。舟中麗人，皆時妝淡服，摩肩簇舄　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，汗透重紗如雨。其男女之雜，燦爛之景，不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可名狀。大約露幃則千花競笑，舉袂則亂雲出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峽，揮扇則星流月映，聞歌則雷輥　　濤趨。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蘇人遊冶之盛，至是日極矣。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203575" y="981075"/>
            <a:ext cx="3667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ㄈㄥ</a:t>
            </a:r>
          </a:p>
        </p:txBody>
      </p:sp>
      <p:grpSp>
        <p:nvGrpSpPr>
          <p:cNvPr id="172037" name="Group 10"/>
          <p:cNvGrpSpPr>
            <a:grpSpLocks/>
          </p:cNvGrpSpPr>
          <p:nvPr/>
        </p:nvGrpSpPr>
        <p:grpSpPr bwMode="auto">
          <a:xfrm>
            <a:off x="6443663" y="4941888"/>
            <a:ext cx="431800" cy="576262"/>
            <a:chOff x="5239" y="2704"/>
            <a:chExt cx="272" cy="363"/>
          </a:xfrm>
        </p:grpSpPr>
        <p:sp>
          <p:nvSpPr>
            <p:cNvPr id="172045" name="Text Box 6"/>
            <p:cNvSpPr txBox="1">
              <a:spLocks noChangeArrowheads="1"/>
            </p:cNvSpPr>
            <p:nvPr/>
          </p:nvSpPr>
          <p:spPr bwMode="auto">
            <a:xfrm>
              <a:off x="5239" y="2704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ㄍㄨㄣ</a:t>
              </a:r>
            </a:p>
          </p:txBody>
        </p:sp>
        <p:pic>
          <p:nvPicPr>
            <p:cNvPr id="172046" name="Picture 7" descr="黑-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2038" name="Picture 11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847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9" name="Picture 1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810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0" name="Picture 13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9972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2041" name="Group 15"/>
          <p:cNvGrpSpPr>
            <a:grpSpLocks/>
          </p:cNvGrpSpPr>
          <p:nvPr/>
        </p:nvGrpSpPr>
        <p:grpSpPr bwMode="auto">
          <a:xfrm>
            <a:off x="7667625" y="2997200"/>
            <a:ext cx="431800" cy="576263"/>
            <a:chOff x="612" y="2069"/>
            <a:chExt cx="272" cy="363"/>
          </a:xfrm>
        </p:grpSpPr>
        <p:sp>
          <p:nvSpPr>
            <p:cNvPr id="172043" name="Text Box 5"/>
            <p:cNvSpPr txBox="1">
              <a:spLocks noChangeArrowheads="1"/>
            </p:cNvSpPr>
            <p:nvPr/>
          </p:nvSpPr>
          <p:spPr bwMode="auto">
            <a:xfrm>
              <a:off x="612" y="206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ㄒㄧ</a:t>
              </a:r>
            </a:p>
          </p:txBody>
        </p:sp>
        <p:pic>
          <p:nvPicPr>
            <p:cNvPr id="172044" name="Picture 14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16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2042" name="Picture 16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"/>
          <p:cNvSpPr>
            <a:spLocks noGrp="1"/>
          </p:cNvSpPr>
          <p:nvPr>
            <p:ph type="body" idx="1"/>
          </p:nvPr>
        </p:nvSpPr>
        <p:spPr>
          <a:xfrm>
            <a:off x="636588" y="765175"/>
            <a:ext cx="552926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葑門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：在今蘇州市郊。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舄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：鞋，此處借代為腳。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輥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：輪子轉動迅速的樣子。</a:t>
            </a:r>
          </a:p>
          <a:p>
            <a:pPr>
              <a:buFont typeface="Arial" charset="0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3059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52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Picture 6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9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/>
          </p:cNvSpPr>
          <p:nvPr>
            <p:ph type="body" idx="1"/>
          </p:nvPr>
        </p:nvSpPr>
        <p:spPr>
          <a:xfrm>
            <a:off x="98425" y="765175"/>
            <a:ext cx="9045575" cy="57594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　　荷花蕩在葑門外，每年農曆六月二十四日，這天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遊人最多。不僅畫舫雲集，連漁舟小艇也被雇用一空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。遠道來的遊客，竟有手持數萬錢仍無法雇得一舟，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急惶惶如熱鍋上螞蟻在岸上走來走去。船中佳人都裝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扮入時，穿著淺色的衣服，肩並肩，腳挨腳，汗如雨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下，竟溼了幾重紗衣。那男女雜處的情狀，色彩斑斕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的景象，難以用言語描述。大致上可以用這樣幾句話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來形容：幃帳翻起，麗人的笑容燦爛如千花競開，舉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手甩袖猶如亂雲出峽，香扇一揮就像流星行空、明月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朗照一般，歌聲響動猶如雷鳴濤滾。蘇州人之遊湖到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這天算是最高潮了。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08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>
            <a:spLocks noGrp="1"/>
          </p:cNvSpPr>
          <p:nvPr>
            <p:ph type="body" idx="1"/>
          </p:nvPr>
        </p:nvSpPr>
        <p:spPr>
          <a:xfrm>
            <a:off x="395288" y="847725"/>
            <a:ext cx="836295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賞析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寫荷花蕩竟一字不著荷花，只極寫舟船雜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沓，粉汗淋漓，讀來眼前就有熙熙攘攘的熱鬧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之景。其實，中郎寫荷花蕩只在狀盡遊湖各色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人等而已，正如遊湖者之意也不在湖、不在花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，只在爭豔、鬥富。中郎此文與張岱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西湖七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有異曲同工之妙，妙就妙在著筆都在別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有涵義處。</a:t>
            </a:r>
          </a:p>
        </p:txBody>
      </p:sp>
      <p:pic>
        <p:nvPicPr>
          <p:cNvPr id="17510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2"/>
                </a:solidFill>
              </a:rPr>
              <a:t>初至西湖記 袁宏道</a:t>
            </a:r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xfrm>
            <a:off x="250825" y="692150"/>
            <a:ext cx="8893175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從武林門　而西，望保俶　塔　突兀  層崖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中，則已心飛湖上也。午刻入昭慶　，茶畢，即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棹　小舟入湖。山色如蛾　，花光如頰，溫風如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酒，波紋如綾；纔一舉頭，已不覺目酣  神醉，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此時欲下一語描寫不得，大約如東阿王　夢中初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遇洛神　時也。余遊西湖始此，時萬曆丁酉　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月十四日也。</a:t>
            </a:r>
          </a:p>
        </p:txBody>
      </p:sp>
      <p:grpSp>
        <p:nvGrpSpPr>
          <p:cNvPr id="176132" name="Group 10"/>
          <p:cNvGrpSpPr>
            <a:grpSpLocks/>
          </p:cNvGrpSpPr>
          <p:nvPr/>
        </p:nvGrpSpPr>
        <p:grpSpPr bwMode="auto">
          <a:xfrm>
            <a:off x="5580063" y="909638"/>
            <a:ext cx="431800" cy="574675"/>
            <a:chOff x="3379" y="1027"/>
            <a:chExt cx="272" cy="362"/>
          </a:xfrm>
        </p:grpSpPr>
        <p:sp>
          <p:nvSpPr>
            <p:cNvPr id="176146" name="Text Box 4"/>
            <p:cNvSpPr txBox="1">
              <a:spLocks noChangeArrowheads="1"/>
            </p:cNvSpPr>
            <p:nvPr/>
          </p:nvSpPr>
          <p:spPr bwMode="auto">
            <a:xfrm>
              <a:off x="3379" y="1027"/>
              <a:ext cx="231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ㄘㄨ</a:t>
              </a:r>
            </a:p>
          </p:txBody>
        </p:sp>
        <p:pic>
          <p:nvPicPr>
            <p:cNvPr id="176147" name="Picture 7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6133" name="Group 9"/>
          <p:cNvGrpSpPr>
            <a:grpSpLocks/>
          </p:cNvGrpSpPr>
          <p:nvPr/>
        </p:nvGrpSpPr>
        <p:grpSpPr bwMode="auto">
          <a:xfrm>
            <a:off x="755650" y="2276475"/>
            <a:ext cx="433388" cy="574675"/>
            <a:chOff x="793" y="1753"/>
            <a:chExt cx="273" cy="362"/>
          </a:xfrm>
        </p:grpSpPr>
        <p:sp>
          <p:nvSpPr>
            <p:cNvPr id="176144" name="Text Box 5"/>
            <p:cNvSpPr txBox="1">
              <a:spLocks noChangeArrowheads="1"/>
            </p:cNvSpPr>
            <p:nvPr/>
          </p:nvSpPr>
          <p:spPr bwMode="auto">
            <a:xfrm>
              <a:off x="793" y="1753"/>
              <a:ext cx="231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ㄓㄠ</a:t>
              </a:r>
            </a:p>
          </p:txBody>
        </p:sp>
        <p:pic>
          <p:nvPicPr>
            <p:cNvPr id="176145" name="Picture 8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84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6134" name="Picture 11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2926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1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6" name="Picture 13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080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7" name="Picture 14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080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8" name="Picture 15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9" name="Picture 16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0" name="Picture 17" descr="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24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1" name="Picture 18" descr="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449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2" name="Picture 19" descr="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926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3" name="Picture 20" descr="下一頁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/>
          </p:cNvSpPr>
          <p:nvPr>
            <p:ph type="body" idx="1"/>
          </p:nvPr>
        </p:nvSpPr>
        <p:spPr>
          <a:xfrm>
            <a:off x="250825" y="763588"/>
            <a:ext cx="8856663" cy="295275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晚同子公　渡淨寺，覓阿賓　舊住僧房。取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道由六橋岳墳　石徑塘　而歸。草草領略，未及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遍賞。次早得陶石簣帖子，至十九日，石簣兄弟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同學佛人王靜虛　至，湖山好友，一時湊集矣。</a:t>
            </a:r>
          </a:p>
          <a:p>
            <a:pPr>
              <a:lnSpc>
                <a:spcPct val="120000"/>
              </a:lnSpc>
            </a:pPr>
            <a:endParaRPr lang="zh-TW" altLang="en-US" smtClean="0">
              <a:ea typeface="標楷體" pitchFamily="65" charset="-120"/>
            </a:endParaRPr>
          </a:p>
        </p:txBody>
      </p:sp>
      <p:pic>
        <p:nvPicPr>
          <p:cNvPr id="177155" name="Picture 4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972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6" name="Picture 5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9810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Picture 6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7" descr="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303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8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303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0" name="Picture 9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/>
          </p:cNvSpPr>
          <p:nvPr>
            <p:ph type="body" idx="1"/>
          </p:nvPr>
        </p:nvSpPr>
        <p:spPr>
          <a:xfrm>
            <a:off x="396875" y="765175"/>
            <a:ext cx="8928100" cy="56880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武林門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：原名余杭門，為杭州城北面偏西的門。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保俶塔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：又名寶石塔，在西湖北岸寶石山上。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突兀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：高聳的樣子。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昭慶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：寺名，故址在寶石山半麓。始建於後晉天福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元年（西元九三六年），今已拆毀。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蛾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：蛾眉，這裡指婦女畫眉用的青黑色。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目酣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：形容愛看。酣，酒興正濃。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東阿王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：指三國魏曹植。為曹操第三子，太和三年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封東阿王。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洛神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：洛水的女神。曹植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洛神賦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，寫自己路經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洛川，夢見洛神的事。</a:t>
            </a:r>
          </a:p>
        </p:txBody>
      </p:sp>
      <p:pic>
        <p:nvPicPr>
          <p:cNvPr id="178179" name="Picture 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36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0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74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1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6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3" name="Picture 7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4" name="Picture 8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5" name="Picture 9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6" name="Picture 10" descr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7" name="Picture 11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body" idx="1"/>
          </p:nvPr>
        </p:nvSpPr>
        <p:spPr>
          <a:xfrm>
            <a:off x="519113" y="9810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萬曆丁酉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：萬曆二十五年（西元一五九七年）。</a:t>
            </a:r>
          </a:p>
          <a:p>
            <a:pPr algn="dist"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子公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：方文僎　，字子公，新安人，袁宏道的門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客。萬曆二十二年至三十五年間（西元一五九四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～一六○七年），跟隨作者處理筆墨。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阿賓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：即袁中道。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岳墳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：宋名將岳飛墓，在西湖北岸棲霞嶺南麓。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石徑塘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：在西湖北岸，岳廟之東。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王靜虛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：王贊化，山陰人。</a:t>
            </a:r>
          </a:p>
          <a:p>
            <a:pPr>
              <a:lnSpc>
                <a:spcPct val="80000"/>
              </a:lnSpc>
            </a:pP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lang="zh-TW" altLang="en-US" sz="1600" smtClean="0"/>
          </a:p>
        </p:txBody>
      </p:sp>
      <p:pic>
        <p:nvPicPr>
          <p:cNvPr id="179203" name="Picture 3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5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6" name="Picture 6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7" name="Picture 7" descr="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59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8" name="Picture 8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9209" name="Group 9"/>
          <p:cNvGrpSpPr>
            <a:grpSpLocks/>
          </p:cNvGrpSpPr>
          <p:nvPr/>
        </p:nvGrpSpPr>
        <p:grpSpPr bwMode="auto">
          <a:xfrm>
            <a:off x="2916238" y="1412875"/>
            <a:ext cx="431800" cy="574675"/>
            <a:chOff x="1837" y="981"/>
            <a:chExt cx="272" cy="362"/>
          </a:xfrm>
        </p:grpSpPr>
        <p:sp>
          <p:nvSpPr>
            <p:cNvPr id="179211" name="Text Box 10"/>
            <p:cNvSpPr txBox="1">
              <a:spLocks noChangeArrowheads="1"/>
            </p:cNvSpPr>
            <p:nvPr/>
          </p:nvSpPr>
          <p:spPr bwMode="auto">
            <a:xfrm>
              <a:off x="1837" y="981"/>
              <a:ext cx="231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ㄓㄨㄢ</a:t>
              </a:r>
            </a:p>
          </p:txBody>
        </p:sp>
        <p:pic>
          <p:nvPicPr>
            <p:cNvPr id="179212" name="Picture 11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16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9210" name="Picture 12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964612" cy="539115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　　晚明遊記小品富有濃郁的時代色彩，同時也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帶有明顯的時代缺陷。其中所表現的人性再度復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甦，以及在藝術上為遊而遊、為美而遊的傾向，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為其帶來了一種新的情感力量。在「性靈」特質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召示下顯現的遊記小品，對中國遊記史而言，無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疑是一個重大突破，但因過於注重主體世界的「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性靈」追求，乃至限囿於狹小的個人天地，又使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它失去了入世精神的寄託和文化傳統的底蘊，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pic>
        <p:nvPicPr>
          <p:cNvPr id="4198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Grp="1"/>
          </p:cNvSpPr>
          <p:nvPr>
            <p:ph type="body" idx="1"/>
          </p:nvPr>
        </p:nvSpPr>
        <p:spPr>
          <a:xfrm>
            <a:off x="323850" y="693738"/>
            <a:ext cx="8531225" cy="547211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出武林門西走，遠遠望見保俶塔高聳的挺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立在層疊的山崖當中，心便已經飛到湖上。正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午到昭慶寺，喝完茶，立即划著小船進湖。只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見山的顏色像美人的蛾眉，花的光彩像俏麗的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面龐，溫和的風像美酒，水面的波紋像綾羅；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才一抬頭，已經不知不覺的連眼睛帶心神都陶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醉了。這時要想用一句話形容，卻怎樣也找不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出，大概這就像東阿王在夢中初遇洛神的光景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一般。我遊西湖開始於這次，這時正是萬曆二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十五年的二月十四日。</a:t>
            </a:r>
          </a:p>
        </p:txBody>
      </p:sp>
      <p:pic>
        <p:nvPicPr>
          <p:cNvPr id="18022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 noGrp="1"/>
          </p:cNvSpPr>
          <p:nvPr>
            <p:ph type="body" idx="1"/>
          </p:nvPr>
        </p:nvSpPr>
        <p:spPr>
          <a:xfrm>
            <a:off x="322263" y="836613"/>
            <a:ext cx="864235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晚上和子公坐船到淨慈寺，參觀阿賓過去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曾經住過的僧房。經由六橋、岳墳、石徑塘一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帶回來。今天只不過草草領略，來不及全部欣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賞。第二天早上接到陶石簣的請帖，到了十九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這天，石簣兄弟同佛教居士王靜虛一起來，愛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遊的好友，這時都會齊了。</a:t>
            </a:r>
          </a:p>
        </p:txBody>
      </p:sp>
      <p:pic>
        <p:nvPicPr>
          <p:cNvPr id="18125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3"/>
          <p:cNvSpPr>
            <a:spLocks noGrp="1"/>
          </p:cNvSpPr>
          <p:nvPr>
            <p:ph type="body" idx="1"/>
          </p:nvPr>
        </p:nvSpPr>
        <p:spPr>
          <a:xfrm>
            <a:off x="458788" y="765175"/>
            <a:ext cx="8361362" cy="44545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賞析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　　本文以記敘和譬喻相結合的手法，描寫作者</a:t>
            </a:r>
          </a:p>
          <a:p>
            <a:pPr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初至西湖的興奮心情。開頭，望保俶塔而「心飛</a:t>
            </a:r>
          </a:p>
          <a:p>
            <a:pPr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湖上」，一句話即托出此情。接著寫遊湖，連用</a:t>
            </a:r>
          </a:p>
          <a:p>
            <a:pPr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四個比喻，具體的描繪了湖山春色；再以曹植夢</a:t>
            </a:r>
          </a:p>
          <a:p>
            <a:pPr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遇洛神作譬，烘托出一位初遊者特有的心理狀態</a:t>
            </a:r>
          </a:p>
          <a:p>
            <a:pPr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。不事鋪張，文筆戛然而止，留有餘味。文章的</a:t>
            </a:r>
          </a:p>
          <a:p>
            <a:pPr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後半部，記述與友人的遊蹤，都圍繞著遊興未盡</a:t>
            </a:r>
          </a:p>
          <a:p>
            <a:pPr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一點，也不算蛇足。</a:t>
            </a:r>
          </a:p>
        </p:txBody>
      </p:sp>
      <p:pic>
        <p:nvPicPr>
          <p:cNvPr id="18227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2"/>
                </a:solidFill>
              </a:rPr>
              <a:t>湖心亭看雪 張岱</a:t>
            </a:r>
          </a:p>
        </p:txBody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>
          <a:xfrm>
            <a:off x="144463" y="765175"/>
            <a:ext cx="9036050" cy="51847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崇禎五年　十二月，余住西湖。大雪三日，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湖中人鳥聲俱絕。是日更定　矣，余拏　　一小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舟，擁毳　衣　爐火，獨往湖心亭看雪。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霧淞　　沆　碭　　，天與雲、與山、與水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，上下一白；湖上影子，惟長堤一痕　、湖心亭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一點　，與余舟一芥　　，舟中人兩三粒而已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grpSp>
        <p:nvGrpSpPr>
          <p:cNvPr id="183300" name="Group 22"/>
          <p:cNvGrpSpPr>
            <a:grpSpLocks/>
          </p:cNvGrpSpPr>
          <p:nvPr/>
        </p:nvGrpSpPr>
        <p:grpSpPr bwMode="auto">
          <a:xfrm>
            <a:off x="1908175" y="2276475"/>
            <a:ext cx="431800" cy="647700"/>
            <a:chOff x="1837" y="1480"/>
            <a:chExt cx="272" cy="408"/>
          </a:xfrm>
        </p:grpSpPr>
        <p:sp>
          <p:nvSpPr>
            <p:cNvPr id="183325" name="Text Box 6"/>
            <p:cNvSpPr txBox="1">
              <a:spLocks noChangeArrowheads="1"/>
            </p:cNvSpPr>
            <p:nvPr/>
          </p:nvSpPr>
          <p:spPr bwMode="auto">
            <a:xfrm>
              <a:off x="1837" y="148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ㄘㄨㄟ</a:t>
              </a:r>
            </a:p>
          </p:txBody>
        </p:sp>
        <p:pic>
          <p:nvPicPr>
            <p:cNvPr id="183326" name="Picture 11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301" name="Group 13"/>
          <p:cNvGrpSpPr>
            <a:grpSpLocks/>
          </p:cNvGrpSpPr>
          <p:nvPr/>
        </p:nvGrpSpPr>
        <p:grpSpPr bwMode="auto">
          <a:xfrm>
            <a:off x="7164388" y="1628775"/>
            <a:ext cx="433387" cy="647700"/>
            <a:chOff x="4830" y="1162"/>
            <a:chExt cx="273" cy="408"/>
          </a:xfrm>
        </p:grpSpPr>
        <p:sp>
          <p:nvSpPr>
            <p:cNvPr id="183323" name="Text Box 5"/>
            <p:cNvSpPr txBox="1">
              <a:spLocks noChangeArrowheads="1"/>
            </p:cNvSpPr>
            <p:nvPr/>
          </p:nvSpPr>
          <p:spPr bwMode="auto">
            <a:xfrm>
              <a:off x="4830" y="1162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ㄋㄚ</a:t>
              </a:r>
            </a:p>
          </p:txBody>
        </p:sp>
        <p:pic>
          <p:nvPicPr>
            <p:cNvPr id="183324" name="Picture 12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120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3302" name="Text Box 7"/>
          <p:cNvSpPr txBox="1">
            <a:spLocks noChangeArrowheads="1"/>
          </p:cNvSpPr>
          <p:nvPr/>
        </p:nvSpPr>
        <p:spPr bwMode="auto">
          <a:xfrm>
            <a:off x="1901825" y="2925763"/>
            <a:ext cx="3667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ㄙㄨㄥ</a:t>
            </a:r>
          </a:p>
        </p:txBody>
      </p:sp>
      <p:grpSp>
        <p:nvGrpSpPr>
          <p:cNvPr id="183303" name="Group 20"/>
          <p:cNvGrpSpPr>
            <a:grpSpLocks/>
          </p:cNvGrpSpPr>
          <p:nvPr/>
        </p:nvGrpSpPr>
        <p:grpSpPr bwMode="auto">
          <a:xfrm>
            <a:off x="3059113" y="2997200"/>
            <a:ext cx="438150" cy="647700"/>
            <a:chOff x="1833" y="1888"/>
            <a:chExt cx="276" cy="408"/>
          </a:xfrm>
        </p:grpSpPr>
        <p:sp>
          <p:nvSpPr>
            <p:cNvPr id="183321" name="Text Box 8"/>
            <p:cNvSpPr txBox="1">
              <a:spLocks noChangeArrowheads="1"/>
            </p:cNvSpPr>
            <p:nvPr/>
          </p:nvSpPr>
          <p:spPr bwMode="auto">
            <a:xfrm>
              <a:off x="1833" y="1888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ㄏㄤ</a:t>
              </a:r>
            </a:p>
          </p:txBody>
        </p:sp>
        <p:pic>
          <p:nvPicPr>
            <p:cNvPr id="183322" name="Picture 15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97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304" name="Group 17"/>
          <p:cNvGrpSpPr>
            <a:grpSpLocks/>
          </p:cNvGrpSpPr>
          <p:nvPr/>
        </p:nvGrpSpPr>
        <p:grpSpPr bwMode="auto">
          <a:xfrm>
            <a:off x="3924300" y="2997200"/>
            <a:ext cx="431800" cy="647700"/>
            <a:chOff x="2290" y="1888"/>
            <a:chExt cx="272" cy="408"/>
          </a:xfrm>
        </p:grpSpPr>
        <p:sp>
          <p:nvSpPr>
            <p:cNvPr id="183319" name="Text Box 9"/>
            <p:cNvSpPr txBox="1">
              <a:spLocks noChangeArrowheads="1"/>
            </p:cNvSpPr>
            <p:nvPr/>
          </p:nvSpPr>
          <p:spPr bwMode="auto">
            <a:xfrm>
              <a:off x="2290" y="1888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ㄉㄤ</a:t>
              </a:r>
              <a:endParaRPr lang="en-US" altLang="zh-TW" sz="1200" b="1">
                <a:latin typeface="Arial" charset="0"/>
                <a:ea typeface="標楷體" pitchFamily="65" charset="-120"/>
              </a:endParaRPr>
            </a:p>
          </p:txBody>
        </p:sp>
        <p:pic>
          <p:nvPicPr>
            <p:cNvPr id="183320" name="Picture 16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97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305" name="Group 19"/>
          <p:cNvGrpSpPr>
            <a:grpSpLocks/>
          </p:cNvGrpSpPr>
          <p:nvPr/>
        </p:nvGrpSpPr>
        <p:grpSpPr bwMode="auto">
          <a:xfrm>
            <a:off x="3924300" y="4292600"/>
            <a:ext cx="431800" cy="647700"/>
            <a:chOff x="2517" y="2568"/>
            <a:chExt cx="272" cy="408"/>
          </a:xfrm>
        </p:grpSpPr>
        <p:sp>
          <p:nvSpPr>
            <p:cNvPr id="183317" name="Text Box 10"/>
            <p:cNvSpPr txBox="1">
              <a:spLocks noChangeArrowheads="1"/>
            </p:cNvSpPr>
            <p:nvPr/>
          </p:nvSpPr>
          <p:spPr bwMode="auto">
            <a:xfrm>
              <a:off x="2517" y="2568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ㄐㄧㄝ</a:t>
              </a:r>
              <a:endParaRPr lang="en-US" altLang="zh-TW" sz="1200" b="1">
                <a:latin typeface="Arial" charset="0"/>
                <a:ea typeface="標楷體" pitchFamily="65" charset="-120"/>
              </a:endParaRPr>
            </a:p>
          </p:txBody>
        </p:sp>
        <p:pic>
          <p:nvPicPr>
            <p:cNvPr id="183318" name="Picture 18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75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3306" name="Picture 23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3656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7" name="Picture 24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810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8" name="Picture 2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9" name="Picture 26" descr="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6287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10" name="Picture 27" descr="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11" name="Picture 28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12" name="Picture 29" descr="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972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13" name="Picture 30" descr="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163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14" name="Picture 31" descr="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15" name="Picture 32" descr="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656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16" name="Picture 33" descr="下一頁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/>
          </p:cNvSpPr>
          <p:nvPr>
            <p:ph type="body" idx="1"/>
          </p:nvPr>
        </p:nvSpPr>
        <p:spPr>
          <a:xfrm>
            <a:off x="538163" y="765175"/>
            <a:ext cx="8426450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到亭上，有兩人鋪氈對坐，一童子燒酒，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爐正沸。見余大喜曰：「湖中焉得更有此人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！」拉余同飲。余強飲三大白　而別。問其姓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氏，是金陵　人，客此　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及下船，舟子喃　喃　曰：「莫說相公  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痴　　，更有痴似相公者。」</a:t>
            </a:r>
          </a:p>
        </p:txBody>
      </p:sp>
      <p:sp>
        <p:nvSpPr>
          <p:cNvPr id="184323" name="Text Box 5"/>
          <p:cNvSpPr txBox="1">
            <a:spLocks noChangeArrowheads="1"/>
          </p:cNvSpPr>
          <p:nvPr/>
        </p:nvSpPr>
        <p:spPr bwMode="auto">
          <a:xfrm>
            <a:off x="1042988" y="4437063"/>
            <a:ext cx="3667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ㄔ</a:t>
            </a:r>
          </a:p>
        </p:txBody>
      </p:sp>
      <p:grpSp>
        <p:nvGrpSpPr>
          <p:cNvPr id="184324" name="Group 7"/>
          <p:cNvGrpSpPr>
            <a:grpSpLocks/>
          </p:cNvGrpSpPr>
          <p:nvPr/>
        </p:nvGrpSpPr>
        <p:grpSpPr bwMode="auto">
          <a:xfrm>
            <a:off x="4284663" y="3717925"/>
            <a:ext cx="431800" cy="647700"/>
            <a:chOff x="2608" y="2296"/>
            <a:chExt cx="272" cy="408"/>
          </a:xfrm>
        </p:grpSpPr>
        <p:sp>
          <p:nvSpPr>
            <p:cNvPr id="184333" name="Text Box 4"/>
            <p:cNvSpPr txBox="1">
              <a:spLocks noChangeArrowheads="1"/>
            </p:cNvSpPr>
            <p:nvPr/>
          </p:nvSpPr>
          <p:spPr bwMode="auto">
            <a:xfrm>
              <a:off x="2608" y="2296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ㄋㄢ</a:t>
              </a:r>
            </a:p>
          </p:txBody>
        </p:sp>
        <p:pic>
          <p:nvPicPr>
            <p:cNvPr id="184334" name="Picture 6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25" name="Picture 8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7163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9" descr="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10" descr="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7002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11" descr="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495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12" descr="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972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3" descr="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1" name="Picture 14" descr="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2" name="Picture 15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/>
          </p:cNvSpPr>
          <p:nvPr>
            <p:ph type="body" idx="1"/>
          </p:nvPr>
        </p:nvSpPr>
        <p:spPr>
          <a:xfrm>
            <a:off x="358775" y="620713"/>
            <a:ext cx="8893175" cy="5543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崇禎五年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：西元一六三二年，作者時年三十五歲。</a:t>
            </a:r>
          </a:p>
          <a:p>
            <a:pPr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更定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：即定更，初更剛定時刻，約晚上七點至九點。更</a:t>
            </a:r>
          </a:p>
          <a:p>
            <a:pPr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，古時夜間計時單位。一夜分五更，一更約兩小時。</a:t>
            </a:r>
          </a:p>
          <a:p>
            <a:pPr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拏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：通「拿」，牽引。</a:t>
            </a:r>
          </a:p>
          <a:p>
            <a:pPr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擁毳衣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：穿著毛皮衣。擁，持、拿，此指穿著。毳，鳥</a:t>
            </a:r>
          </a:p>
          <a:p>
            <a:pPr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獸細毛。</a:t>
            </a:r>
          </a:p>
          <a:p>
            <a:pPr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霧淞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：霧氣受冷而結成白雪似水珠，凝於樹上或落在地</a:t>
            </a:r>
          </a:p>
          <a:p>
            <a:pPr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面。</a:t>
            </a:r>
          </a:p>
          <a:p>
            <a:pPr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沆碭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：白氣升騰的樣子。</a:t>
            </a:r>
          </a:p>
        </p:txBody>
      </p:sp>
      <p:pic>
        <p:nvPicPr>
          <p:cNvPr id="185347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684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8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7732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Picture 7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27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Picture 8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59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1" name="Picture 9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3656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2" name="Picture 10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4435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3" name="Picture 14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/>
          </p:cNvSpPr>
          <p:nvPr>
            <p:ph type="body" idx="1"/>
          </p:nvPr>
        </p:nvSpPr>
        <p:spPr>
          <a:xfrm>
            <a:off x="539750" y="765175"/>
            <a:ext cx="8424863" cy="5688013"/>
          </a:xfrm>
          <a:noFill/>
        </p:spPr>
        <p:txBody>
          <a:bodyPr wrap="none"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長堤一痕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：指蘇隄橫貫湖中，遠看只如一條長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長痕跡。</a:t>
            </a:r>
            <a:endParaRPr lang="zh-TW" altLang="en-US" sz="34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z="3400" b="1" smtClean="0">
                <a:latin typeface="標楷體" pitchFamily="65" charset="-120"/>
                <a:ea typeface="標楷體" pitchFamily="65" charset="-120"/>
              </a:rPr>
              <a:t>湖心亭一點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：湖心亭在湖中，遠看只如太虛</a:t>
            </a:r>
          </a:p>
          <a:p>
            <a:pPr>
              <a:buFont typeface="Arial" charset="0"/>
              <a:buNone/>
            </a:pP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中一點。</a:t>
            </a:r>
          </a:p>
          <a:p>
            <a:pPr>
              <a:buFont typeface="Arial" charset="0"/>
              <a:buNone/>
            </a:pPr>
            <a:r>
              <a:rPr lang="zh-TW" altLang="en-US" sz="3400" b="1" smtClean="0">
                <a:latin typeface="標楷體" pitchFamily="65" charset="-120"/>
                <a:ea typeface="標楷體" pitchFamily="65" charset="-120"/>
              </a:rPr>
              <a:t>余舟一芥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：我坐的小舟在遼闊湖中，只如一</a:t>
            </a:r>
          </a:p>
          <a:p>
            <a:pPr>
              <a:buFont typeface="Arial" charset="0"/>
              <a:buNone/>
            </a:pP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根草。芥，小草。後以芥舟比喻小船。</a:t>
            </a:r>
          </a:p>
          <a:p>
            <a:pPr>
              <a:buFont typeface="Arial" charset="0"/>
              <a:buNone/>
            </a:pPr>
            <a:r>
              <a:rPr lang="zh-TW" altLang="en-US" sz="3400" b="1" smtClean="0">
                <a:latin typeface="標楷體" pitchFamily="65" charset="-120"/>
                <a:ea typeface="標楷體" pitchFamily="65" charset="-120"/>
              </a:rPr>
              <a:t>舟中人兩三粒而已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：形容兩三人在舟中，渺</a:t>
            </a:r>
          </a:p>
          <a:p>
            <a:pPr>
              <a:buFont typeface="Arial" charset="0"/>
              <a:buNone/>
            </a:pP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小得像兩三顆小東西。</a:t>
            </a:r>
          </a:p>
          <a:p>
            <a:pPr>
              <a:buFont typeface="Arial" charset="0"/>
              <a:buNone/>
            </a:pPr>
            <a:endParaRPr lang="zh-TW" altLang="en-US" sz="340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sz="340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sz="340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sz="3400" smtClean="0"/>
          </a:p>
        </p:txBody>
      </p:sp>
      <p:pic>
        <p:nvPicPr>
          <p:cNvPr id="186371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6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7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4" name="Picture 13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5" name="Picture 14" descr="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40312"/>
          </a:xfrm>
          <a:noFill/>
        </p:spPr>
        <p:txBody>
          <a:bodyPr wrap="none"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zh-TW" altLang="en-US" sz="3400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zh-TW" altLang="en-US" sz="3400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zh-TW" altLang="en-US" sz="3400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zh-TW" altLang="en-US" sz="3400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客此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：客居此地。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舟子喃喃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：船夫嘀咕的說。舟子，船夫。喃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喃，細語不停的樣子，猶「嘀咕」。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相公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：舊時對人的尊稱，多指富家子弟。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痴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：不聰明或瘋狂。</a:t>
            </a:r>
          </a:p>
          <a:p>
            <a:pPr>
              <a:lnSpc>
                <a:spcPct val="90000"/>
              </a:lnSpc>
            </a:pPr>
            <a:endParaRPr lang="zh-TW" altLang="en-US" smtClean="0"/>
          </a:p>
        </p:txBody>
      </p:sp>
      <p:pic>
        <p:nvPicPr>
          <p:cNvPr id="187395" name="Picture 4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610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6" name="Picture 5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7" name="Picture 6" descr="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63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8" name="Picture 9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9" name="Rectangle 10"/>
          <p:cNvSpPr>
            <a:spLocks noChangeArrowheads="1"/>
          </p:cNvSpPr>
          <p:nvPr/>
        </p:nvSpPr>
        <p:spPr bwMode="auto">
          <a:xfrm>
            <a:off x="468313" y="2781300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latin typeface="Arial" charset="0"/>
                <a:ea typeface="標楷體" pitchFamily="65" charset="-120"/>
              </a:rPr>
              <a:t>金陵</a:t>
            </a:r>
            <a:r>
              <a:rPr kumimoji="0" lang="zh-TW" altLang="en-US">
                <a:latin typeface="Arial" charset="0"/>
                <a:ea typeface="標楷體" pitchFamily="65" charset="-120"/>
              </a:rPr>
              <a:t>：即今南京市。</a:t>
            </a:r>
          </a:p>
        </p:txBody>
      </p:sp>
      <p:pic>
        <p:nvPicPr>
          <p:cNvPr id="187400" name="Picture 11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57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1" name="Rectangle 12"/>
          <p:cNvSpPr>
            <a:spLocks noChangeArrowheads="1"/>
          </p:cNvSpPr>
          <p:nvPr/>
        </p:nvSpPr>
        <p:spPr bwMode="auto">
          <a:xfrm>
            <a:off x="468313" y="1785938"/>
            <a:ext cx="8135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latin typeface="Arial" charset="0"/>
                <a:ea typeface="標楷體" pitchFamily="65" charset="-120"/>
              </a:rPr>
              <a:t>強飲三大白</a:t>
            </a:r>
            <a:r>
              <a:rPr kumimoji="0" lang="zh-TW" altLang="en-US">
                <a:latin typeface="Arial" charset="0"/>
                <a:ea typeface="標楷體" pitchFamily="65" charset="-120"/>
              </a:rPr>
              <a:t>：勉強喝了三大杯。大白，大酒樽、大酒杯。</a:t>
            </a:r>
          </a:p>
        </p:txBody>
      </p:sp>
      <p:pic>
        <p:nvPicPr>
          <p:cNvPr id="187402" name="Picture 13" descr="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77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3" name="Picture 14" descr="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96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4" name="Rectangle 15"/>
          <p:cNvSpPr>
            <a:spLocks noChangeArrowheads="1"/>
          </p:cNvSpPr>
          <p:nvPr/>
        </p:nvSpPr>
        <p:spPr bwMode="auto">
          <a:xfrm>
            <a:off x="468313" y="765175"/>
            <a:ext cx="8118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latin typeface="Arial" charset="0"/>
                <a:ea typeface="標楷體" pitchFamily="65" charset="-120"/>
              </a:rPr>
              <a:t>湖中焉得更有此人</a:t>
            </a:r>
            <a:r>
              <a:rPr kumimoji="0" lang="zh-TW" altLang="en-US">
                <a:latin typeface="Arial" charset="0"/>
                <a:ea typeface="標楷體" pitchFamily="65" charset="-120"/>
              </a:rPr>
              <a:t>：湖中怎有跟我們一樣的人呢。焉得，怎有。</a:t>
            </a:r>
          </a:p>
        </p:txBody>
      </p:sp>
      <p:pic>
        <p:nvPicPr>
          <p:cNvPr id="187405" name="Picture 16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/>
          </p:cNvSpPr>
          <p:nvPr>
            <p:ph type="body" idx="1"/>
          </p:nvPr>
        </p:nvSpPr>
        <p:spPr>
          <a:xfrm>
            <a:off x="179388" y="765175"/>
            <a:ext cx="8856662" cy="4895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崇禎五年十二月，我住在西湖。大雪連下三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天，西湖人語、鳥鳴聲都絕跡了。這天，初更時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分，我划著小船，穿著皮衣，升起爐火，獨自前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往湖心亭賞雪。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冬日雪夜，寒氣凝結水上，空中亦是茫茫雪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霧。天空、雲層、山野、湖水，上下一片皆白。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蒼茫雪夜，西湖湖上，只有蘇隄一條長痕、湖心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亭一點，與我一葉扁舟、舟上兩三人罷了。</a:t>
            </a:r>
          </a:p>
        </p:txBody>
      </p:sp>
      <p:pic>
        <p:nvPicPr>
          <p:cNvPr id="188419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/>
          </p:cNvSpPr>
          <p:nvPr>
            <p:ph type="body" idx="1"/>
          </p:nvPr>
        </p:nvSpPr>
        <p:spPr>
          <a:xfrm>
            <a:off x="179388" y="765175"/>
            <a:ext cx="8785225" cy="5327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待我到湖心亭上，忽見兩人鋪著毛氈於地，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相對而坐。有一童僕在燙酒，爐火正旺。他們見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到我，十分喜悅的說：「湖中怎有跟我們一樣的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人呢！」於是拉著我一同飲酒。我勉強喝三大杯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而後辭別。我問他們姓氏，他們回答是南京人，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客居此地。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等我下船時，我那船夫嘀咕的說：「不要說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相公瘋狂，還有和相公一樣瘋狂的人呢！」</a:t>
            </a:r>
            <a:endParaRPr lang="en-US" altLang="zh-TW" smtClean="0"/>
          </a:p>
        </p:txBody>
      </p:sp>
      <p:pic>
        <p:nvPicPr>
          <p:cNvPr id="18944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785225" cy="482441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及藝術境界的進一步拓展，從而影響它可能取得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的更高地位。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晚明小品的山水遊記大都是短篇，每每只寫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一景而合若干短篇可以成為一長篇。其創作的領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袖人物是袁宏道，主要流派是公安派、竟陵派，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創作理論是袁宏道的「性靈說」，哲學基礎則是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李贄　的「童心說」。</a:t>
            </a:r>
          </a:p>
        </p:txBody>
      </p:sp>
      <p:sp>
        <p:nvSpPr>
          <p:cNvPr id="4301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grpSp>
        <p:nvGrpSpPr>
          <p:cNvPr id="43012" name="Group 9"/>
          <p:cNvGrpSpPr>
            <a:grpSpLocks/>
          </p:cNvGrpSpPr>
          <p:nvPr/>
        </p:nvGrpSpPr>
        <p:grpSpPr bwMode="auto">
          <a:xfrm>
            <a:off x="1181100" y="5086350"/>
            <a:ext cx="438150" cy="287338"/>
            <a:chOff x="744" y="3203"/>
            <a:chExt cx="276" cy="181"/>
          </a:xfrm>
        </p:grpSpPr>
        <p:sp>
          <p:nvSpPr>
            <p:cNvPr id="43014" name="Text Box 4"/>
            <p:cNvSpPr txBox="1">
              <a:spLocks noChangeArrowheads="1"/>
            </p:cNvSpPr>
            <p:nvPr/>
          </p:nvSpPr>
          <p:spPr bwMode="auto">
            <a:xfrm>
              <a:off x="744" y="3248"/>
              <a:ext cx="23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ㄓ</a:t>
              </a:r>
            </a:p>
          </p:txBody>
        </p:sp>
        <p:pic>
          <p:nvPicPr>
            <p:cNvPr id="43015" name="Picture 5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20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3" name="Picture 8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/>
          </p:cNvSpPr>
          <p:nvPr>
            <p:ph type="body" idx="1"/>
          </p:nvPr>
        </p:nvSpPr>
        <p:spPr>
          <a:xfrm>
            <a:off x="349250" y="703263"/>
            <a:ext cx="8686800" cy="57499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賞析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湖心亭看雪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由描寫看雪入手，臘月隆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冬，於「大雪三日」後，西湖萬籟俱寂，「人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鳥聲俱絕」，然作者「獨」有雅興，往湖心亭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賞雪。文中「獨」往湖心亭賞雪，選擇夜裡「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更定」後出遊，在在顯示作者清高脫俗。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泛舟湖上，所見雪景，水霧迷茫，極目四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望，唯見天、雲、山、水，上下一白。張岱三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言兩語，筆下即呈現蒼茫空闊景象。此時西湖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所見，長長蘇隄不過一痕，湖心亭亦僅一點，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而作者所乘小舟宛如一芥，舟中人更是渺小如</a:t>
            </a:r>
          </a:p>
        </p:txBody>
      </p:sp>
      <p:pic>
        <p:nvPicPr>
          <p:cNvPr id="19046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body" idx="1"/>
          </p:nvPr>
        </p:nvSpPr>
        <p:spPr>
          <a:xfrm>
            <a:off x="422275" y="765175"/>
            <a:ext cx="8686800" cy="5327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兩三粒而已。對照前文天際渾然一色，張岱選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用「一痕」、「一點」、「一芥」、「兩三粒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」等微小「量詞」，精妙點出人類渺如滄海一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粟之孤寂。天地一片白茫茫，景物混沌模糊，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渺小孤寂之遊人於雪夜泛舟，空靈靜寂之感油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然而生。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文章後半則寫舟至亭上，發現竟早有同好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於亭中飲酒賞雪，湖上「焉」得更有此人，「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拉」余同飲，余「強」飲三大白而別，作者此</a:t>
            </a:r>
          </a:p>
        </p:txBody>
      </p:sp>
      <p:pic>
        <p:nvPicPr>
          <p:cNvPr id="191491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/>
          </p:cNvSpPr>
          <p:nvPr>
            <p:ph type="body" idx="1"/>
          </p:nvPr>
        </p:nvSpPr>
        <p:spPr>
          <a:xfrm>
            <a:off x="349250" y="836613"/>
            <a:ext cx="8686800" cy="511333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三句用字更清楚點明彼此驚喜之情，雖是短暫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見面之因緣，然心領神會，顯露無遺。文末作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者藉舟子茫然不解之喃喃自語作結，益襯其執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著不凡「雅興」之「痴」。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湖心亭看雪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僅一百六十字，然短小精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粹，乃張岱最著名作品。全篇但用平常文字白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描，看似毫不費力，然讀來氣象平闊，意境幽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遠，作者著力於微觀中顯透宏觀，寫作功力深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厚，亦可想見。</a:t>
            </a:r>
          </a:p>
        </p:txBody>
      </p:sp>
      <p:pic>
        <p:nvPicPr>
          <p:cNvPr id="192515" name="Picture 4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十、網路資源</a:t>
            </a:r>
          </a:p>
        </p:txBody>
      </p:sp>
      <p:pic>
        <p:nvPicPr>
          <p:cNvPr id="193539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內容版面配置區 2"/>
          <p:cNvSpPr>
            <a:spLocks noGrp="1"/>
          </p:cNvSpPr>
          <p:nvPr>
            <p:ph idx="1"/>
          </p:nvPr>
        </p:nvSpPr>
        <p:spPr>
          <a:xfrm>
            <a:off x="361950" y="1412875"/>
            <a:ext cx="8531225" cy="4525963"/>
          </a:xfrm>
        </p:spPr>
        <p:txBody>
          <a:bodyPr/>
          <a:lstStyle/>
          <a:p>
            <a:r>
              <a:rPr lang="zh-TW" altLang="zh-TW" b="1" smtClean="0">
                <a:ea typeface="標楷體" pitchFamily="65" charset="-120"/>
                <a:hlinkClick r:id="rId3"/>
              </a:rPr>
              <a:t>古雅臺語人─教學工坊─古趣盎然─袁宏道</a:t>
            </a:r>
            <a:endParaRPr lang="zh-TW" altLang="en-US" b="1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  <a:p>
            <a:endParaRPr lang="zh-TW" altLang="zh-TW" b="1" smtClean="0">
              <a:ea typeface="標楷體" pitchFamily="65" charset="-120"/>
            </a:endParaRPr>
          </a:p>
          <a:p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63" name="Picture 6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直排文字版面配置區 4"/>
          <p:cNvSpPr>
            <a:spLocks/>
          </p:cNvSpPr>
          <p:nvPr/>
        </p:nvSpPr>
        <p:spPr bwMode="auto">
          <a:xfrm>
            <a:off x="395288" y="908050"/>
            <a:ext cx="85693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西湖雜記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萬曆二十五年，袁宏道辭去吳縣縣令後，與友人陶石簣漫遊吳、越。這年春天，他第一次遊覽嚮往已久的杭州西湖，留連於美麗的湖山之間，寫下了十六篇〈西湖雜記〉。每篇短者數十字，長者二、三百字，各為一獨立文章，但合而觀之，亦可統稱為「西湖遊記」。此種寫法，類似柳宗元的〈永州八記〉，可說是組合式的遊記。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4036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直排文字版面配置區 4"/>
          <p:cNvSpPr>
            <a:spLocks/>
          </p:cNvSpPr>
          <p:nvPr/>
        </p:nvSpPr>
        <p:spPr bwMode="auto">
          <a:xfrm>
            <a:off x="395288" y="908050"/>
            <a:ext cx="85693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醞釀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比喻逐漸感染、變化而成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5060" name="Picture 4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165850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直排文字版面配置區 4"/>
          <p:cNvSpPr>
            <a:spLocks/>
          </p:cNvSpPr>
          <p:nvPr/>
        </p:nvSpPr>
        <p:spPr bwMode="auto">
          <a:xfrm>
            <a:off x="395288" y="908050"/>
            <a:ext cx="85693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率真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順任真性情，誠實而爽快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6084" name="Picture 4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165850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ChangeArrowheads="1"/>
          </p:cNvSpPr>
          <p:nvPr/>
        </p:nvSpPr>
        <p:spPr bwMode="auto">
          <a:xfrm>
            <a:off x="144463" y="765175"/>
            <a:ext cx="8820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latin typeface="Arial" charset="0"/>
                <a:ea typeface="標楷體" pitchFamily="65" charset="-120"/>
              </a:rPr>
              <a:t>課前引導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200" b="1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4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051050" y="2206625"/>
            <a:ext cx="511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b="1">
                <a:latin typeface="Arial" charset="0"/>
                <a:ea typeface="標楷體" pitchFamily="65" charset="-120"/>
              </a:rPr>
              <a:t>二、作者介紹</a:t>
            </a:r>
          </a:p>
        </p:txBody>
      </p:sp>
      <p:pic>
        <p:nvPicPr>
          <p:cNvPr id="47108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04850"/>
            <a:ext cx="8785225" cy="5748338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袁宏道，字中郎，號石公，明湖北公安（今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湖北省公安縣）人。生於穆宗隆慶二年（西元一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五六八年），卒於神宗萬曆三十八年（西元一六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一○年），年四十三。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袁宏道年少聰慧，能詩能文，聞名鄉里。十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六歲為諸生　時，便在公安城南結社　，自為社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長。萬曆二十年（西元一五九二年），登進士第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，曾任吳縣知縣、禮部主事　、吏部稽　勳郎中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等職。</a:t>
            </a:r>
          </a:p>
        </p:txBody>
      </p:sp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7092950" y="5300663"/>
            <a:ext cx="3667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ㄐㄧ</a:t>
            </a:r>
          </a:p>
        </p:txBody>
      </p:sp>
      <p:pic>
        <p:nvPicPr>
          <p:cNvPr id="48133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53736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290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290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3736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4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63588"/>
            <a:ext cx="9036050" cy="41783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　　袁宏道與兄宗道　、弟中道　並有才名，時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稱「三袁」，為公安派的代表人物。公安派主張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文學應「獨抒性靈，不拘格套　」， 要求創作須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「從自己胸臆　　流出」，反對王世貞　、李攀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龍　等人擬古、復古之主張，並重視小說、戲曲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和民歌在文學上的地位，影響明代文壇甚鉅。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grpSp>
        <p:nvGrpSpPr>
          <p:cNvPr id="49156" name="Group 6"/>
          <p:cNvGrpSpPr>
            <a:grpSpLocks/>
          </p:cNvGrpSpPr>
          <p:nvPr/>
        </p:nvGrpSpPr>
        <p:grpSpPr bwMode="auto">
          <a:xfrm>
            <a:off x="2627313" y="3068638"/>
            <a:ext cx="431800" cy="215900"/>
            <a:chOff x="3152" y="1933"/>
            <a:chExt cx="272" cy="136"/>
          </a:xfrm>
        </p:grpSpPr>
        <p:sp>
          <p:nvSpPr>
            <p:cNvPr id="49164" name="Text Box 4"/>
            <p:cNvSpPr txBox="1">
              <a:spLocks noChangeArrowheads="1"/>
            </p:cNvSpPr>
            <p:nvPr/>
          </p:nvSpPr>
          <p:spPr bwMode="auto">
            <a:xfrm>
              <a:off x="3152" y="1933"/>
              <a:ext cx="23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</a:t>
              </a:r>
            </a:p>
          </p:txBody>
        </p:sp>
        <p:pic>
          <p:nvPicPr>
            <p:cNvPr id="49165" name="Picture 5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93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7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0525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1194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687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003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3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847725"/>
            <a:ext cx="8785225" cy="42370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　　袁宏道傳世的詩作與散文多有佳作，其中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山水遊記率真自然，清新秀逸　，情趣盎　然　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，自成一家，晚明散文家張岱　　曾稱揚：「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古人記山水手　，太上酈　道元　，其次柳子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厚　，近時則袁中郎。」有《袁中郎全集》傳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世。</a:t>
            </a:r>
          </a:p>
        </p:txBody>
      </p:sp>
      <p:sp>
        <p:nvSpPr>
          <p:cNvPr id="5017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grpSp>
        <p:nvGrpSpPr>
          <p:cNvPr id="50180" name="Group 7"/>
          <p:cNvGrpSpPr>
            <a:grpSpLocks/>
          </p:cNvGrpSpPr>
          <p:nvPr/>
        </p:nvGrpSpPr>
        <p:grpSpPr bwMode="auto">
          <a:xfrm>
            <a:off x="5580063" y="2420938"/>
            <a:ext cx="431800" cy="431800"/>
            <a:chOff x="4014" y="1661"/>
            <a:chExt cx="272" cy="272"/>
          </a:xfrm>
        </p:grpSpPr>
        <p:sp>
          <p:nvSpPr>
            <p:cNvPr id="50194" name="Text Box 5"/>
            <p:cNvSpPr txBox="1">
              <a:spLocks noChangeArrowheads="1"/>
            </p:cNvSpPr>
            <p:nvPr/>
          </p:nvSpPr>
          <p:spPr bwMode="auto">
            <a:xfrm>
              <a:off x="4014" y="1661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ㄉㄞ</a:t>
              </a:r>
            </a:p>
          </p:txBody>
        </p:sp>
        <p:pic>
          <p:nvPicPr>
            <p:cNvPr id="50195" name="Picture 6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75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81" name="Group 8"/>
          <p:cNvGrpSpPr>
            <a:grpSpLocks/>
          </p:cNvGrpSpPr>
          <p:nvPr/>
        </p:nvGrpSpPr>
        <p:grpSpPr bwMode="auto">
          <a:xfrm>
            <a:off x="7524750" y="1844675"/>
            <a:ext cx="431800" cy="215900"/>
            <a:chOff x="3152" y="1933"/>
            <a:chExt cx="272" cy="136"/>
          </a:xfrm>
        </p:grpSpPr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3152" y="1933"/>
              <a:ext cx="23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ㄤ</a:t>
              </a:r>
            </a:p>
          </p:txBody>
        </p:sp>
        <p:pic>
          <p:nvPicPr>
            <p:cNvPr id="50193" name="Picture 10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93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2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7732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14007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49237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8608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314007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20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9" name="Group 21"/>
          <p:cNvGrpSpPr>
            <a:grpSpLocks/>
          </p:cNvGrpSpPr>
          <p:nvPr/>
        </p:nvGrpSpPr>
        <p:grpSpPr bwMode="auto">
          <a:xfrm>
            <a:off x="4716463" y="3068638"/>
            <a:ext cx="431800" cy="431800"/>
            <a:chOff x="4014" y="1661"/>
            <a:chExt cx="272" cy="272"/>
          </a:xfrm>
        </p:grpSpPr>
        <p:sp>
          <p:nvSpPr>
            <p:cNvPr id="50190" name="Text Box 22"/>
            <p:cNvSpPr txBox="1">
              <a:spLocks noChangeArrowheads="1"/>
            </p:cNvSpPr>
            <p:nvPr/>
          </p:nvSpPr>
          <p:spPr bwMode="auto">
            <a:xfrm>
              <a:off x="4014" y="1661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ㄌㄧ</a:t>
              </a:r>
            </a:p>
          </p:txBody>
        </p:sp>
        <p:pic>
          <p:nvPicPr>
            <p:cNvPr id="50191" name="Picture 23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75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351837" cy="34448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◆袁宏道生平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(一)早慧少年，詩社社長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袁宏道在鄉塾習讀時，就已顯露早熟的文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學才華和組織能力。十五、六歲時，在公安縣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城南結一詩社，自為社長，詠詩、作文。</a:t>
            </a:r>
          </a:p>
        </p:txBody>
      </p:sp>
      <p:sp>
        <p:nvSpPr>
          <p:cNvPr id="5120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5120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856662" cy="5832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(二)李贄讚賞，改變詩風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萬曆十七年（西元一五八九年），袁宏道二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十二歲，入京參加會試，落第而歸。與哥哥袁宗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道研討學問，並將心得寫成文章，彙編成集，名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為《金屑編》。那時，李贄在湖北省麻城縣的僻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靜山區裡隱居著述。袁宏道非常仰慕他的為人和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學問，便帶了自己的著作，前往請求李贄指點。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李贄看了他的著作大加讚賞，還特地為《金屑編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》作序，並留他住了三個月。他得到李贄的啟發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，從此決心改變詩風。</a:t>
            </a:r>
          </a:p>
        </p:txBody>
      </p:sp>
      <p:sp>
        <p:nvSpPr>
          <p:cNvPr id="5222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pic>
        <p:nvPicPr>
          <p:cNvPr id="5222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964612" cy="58324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(三)英靈男子，吳縣好官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萬曆二十年，袁宏道二十五歲時考取進士，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但他並沒有馬上做官，與兄宗道回公安縣家居。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這期間他與兄宗道、弟中道一同遊覽了楚中名勝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，並再次到麻城縣訪李贄。李贄對袁宏道期望甚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深，說他：「識力膽力，皆迥絕於世，真英靈男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子。」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萬曆二十三年，袁宏道被選任為吳縣縣令。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情況複雜的吳縣，在袁宏道手上治理得安然妥貼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。宰相申時行聽說後，不禁嘆道：「二百年來，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無此令矣！」</a:t>
            </a:r>
          </a:p>
        </p:txBody>
      </p:sp>
      <p:sp>
        <p:nvSpPr>
          <p:cNvPr id="5325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pic>
        <p:nvPicPr>
          <p:cNvPr id="5325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856662" cy="5832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(四)漫遊名勝，隱居寫作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萬曆二十五年春，袁宏道約集好友陶望齡、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虞長孺等，到杭州、會稽、諸暨、富春、新安一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帶旅遊。漫遊了四個月後，到真州、揚州閒住，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悠然自得的寫了不少描繪山水的詩文。之後官補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禮部主事，但任職才幾個月，便藉口有病告假回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家，在公安縣城南購得一片窪地，約三百畝，開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始隱居閒適的生活。在此期間，他還遊覽附近的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廬山、太和、洞庭湖、桃花源諸名勝，寫了不少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記遊詩文。</a:t>
            </a:r>
          </a:p>
        </p:txBody>
      </p:sp>
      <p:sp>
        <p:nvSpPr>
          <p:cNvPr id="5427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pic>
        <p:nvPicPr>
          <p:cNvPr id="5427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785225" cy="34448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(五)懲治汙吏，政風清明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萬曆三十四年，袁宏道奉令擔任吏部驗封主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事，掌理遴選官吏，為整治作弊賄賂風氣，以迅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雷不及掩耳的手段，一面上奏章，一面將貪官汙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吏送入刑部治罪，一時政風清明。</a:t>
            </a: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  <p:pic>
        <p:nvPicPr>
          <p:cNvPr id="5530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856662" cy="51133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(六)淡泊名利，病逝硯北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袁宏道從萬曆二十三年擔任吳縣縣令起，到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萬曆三十八年最後辭官，前後共十六年，但實際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任職時間只有三次，總計不過六年，可見他淡泊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功名。辭官之後，他因公安縣鬧水災，舊居為水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所淹，於是賣掉公安縣房舍，在江陵沙市另購新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居，取名為硯北樓。萬曆三十八年九月因病去世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，享年四十三歲。</a:t>
            </a:r>
          </a:p>
        </p:txBody>
      </p:sp>
      <p:sp>
        <p:nvSpPr>
          <p:cNvPr id="5632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pic>
        <p:nvPicPr>
          <p:cNvPr id="5632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 noGrp="1"/>
          </p:cNvSpPr>
          <p:nvPr>
            <p:ph idx="1"/>
          </p:nvPr>
        </p:nvSpPr>
        <p:spPr>
          <a:xfrm>
            <a:off x="322263" y="1352550"/>
            <a:ext cx="8497887" cy="4092575"/>
          </a:xfrm>
        </p:spPr>
        <p:txBody>
          <a:bodyPr/>
          <a:lstStyle/>
          <a:p>
            <a:pPr marL="355600" indent="-355600" eaLnBrk="1" hangingPunct="1">
              <a:buFont typeface="Wingdings" pitchFamily="2" charset="2"/>
              <a:buChar char="Ø"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白蛇傳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中的「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斷橋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相會」、「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白娘子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鎮於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雷峰塔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」等情節與十景相關。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998538" lvl="1" eaLnBrk="1" hangingPunct="1">
              <a:buFont typeface="Wingdings" pitchFamily="2" charset="2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  <a:hlinkClick r:id="rId3"/>
              </a:rPr>
              <a:t>漫畫大師蔡志忠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  <a:hlinkClick r:id="rId3"/>
              </a:rPr>
              <a:t>~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  <a:hlinkClick r:id="rId3"/>
              </a:rPr>
              <a:t>動畫系列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  <a:hlinkClick r:id="rId3"/>
              </a:rPr>
              <a:t>~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  <a:hlinkClick r:id="rId3"/>
              </a:rPr>
              <a:t>白蛇傳 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998538" lvl="1"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699" name="Picture 9" descr="D:\City\公事\THE PEOPLE\10202\102-PPT-II修訂\icon\0動畫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6635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2124075" y="-242888"/>
            <a:ext cx="540067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西湖的故事</a:t>
            </a:r>
            <a:endParaRPr lang="en-US" altLang="zh-TW" sz="44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701" name="Picture 9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4859338" y="2852738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latin typeface="Arial" charset="0"/>
              </a:rPr>
              <a:t>建議使用</a:t>
            </a:r>
            <a:r>
              <a:rPr lang="en-US" altLang="zh-TW" sz="1200">
                <a:latin typeface="Arial" charset="0"/>
              </a:rPr>
              <a:t>Google Chrome </a:t>
            </a:r>
            <a:r>
              <a:rPr lang="zh-TW" altLang="en-US" sz="1200">
                <a:latin typeface="Arial" charset="0"/>
              </a:rPr>
              <a:t>瀏覽器播放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964612" cy="5759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chemeClr val="hlink"/>
                </a:solidFill>
                <a:ea typeface="標楷體" pitchFamily="65" charset="-120"/>
              </a:rPr>
              <a:t>◆袁宏道的文學成就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　　袁宏道的詩文集有《錦帆集》、《解脫集》</a:t>
            </a:r>
            <a:endParaRPr lang="zh-TW" altLang="en-US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、《瓶花齋集》、《瀟碧堂集》、《華嵩遊草》</a:t>
            </a:r>
            <a:endParaRPr lang="zh-TW" altLang="en-US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等，後合刻為《袁中郎全集》。</a:t>
            </a:r>
            <a:endParaRPr lang="zh-TW" altLang="en-US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　　袁宏道的作品，現傳世的有詩歌一千七百多</a:t>
            </a:r>
            <a:endParaRPr lang="zh-TW" altLang="en-US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首，遊記、書札、序跋、碑記、傳狀、日記、雜</a:t>
            </a:r>
            <a:endParaRPr lang="zh-TW" altLang="en-US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文等近六百篇。其中成就最大的是山水遊記、書</a:t>
            </a:r>
            <a:endParaRPr lang="zh-TW" altLang="en-US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札以及闡明文學主張的某些序文。這些散文多以</a:t>
            </a:r>
            <a:endParaRPr lang="zh-TW" altLang="en-US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小品形式書寫，袁宏道小品文最鮮明的特色是：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pic>
        <p:nvPicPr>
          <p:cNvPr id="5734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856662" cy="56880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1.信手寫來，深入淺出。他的文章很少引經據典，多半以抒情筆調寫眼前事物，說平常事物，敘朋友情誼，富含生活哲理與情趣，讀來輕鬆愉快。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風格明朗流麗，活潑自然，給人清新之感。無論是記敘山林風景、描繪人情物態或論述詩文的創作主張，評論詩文集的特色，寫來都非常自然，如同行雲流水，舒卷自如。沒有裝腔作勢、矯揉做作、晦澀難懂之處。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3.不用陳詞濫調，語言莊諧雜作，饒有風趣，雅俗共賞，又不流於油腔滑調。</a:t>
            </a:r>
          </a:p>
        </p:txBody>
      </p:sp>
      <p:sp>
        <p:nvSpPr>
          <p:cNvPr id="5837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-11</a:t>
            </a:r>
          </a:p>
        </p:txBody>
      </p:sp>
      <p:pic>
        <p:nvPicPr>
          <p:cNvPr id="5837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76288"/>
            <a:ext cx="8856662" cy="56054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◆袁宏道二三事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(一)為富不忍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袁宗道、袁宏道、袁中道三兄弟，早年都在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外做官，後來辭官不做，回歸故里。有一次，三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兄弟從公安縣到荊州，拜會曾經教過他們詩書的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老先生。老先生問袁宏道：「你為什麼不做官呢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？」袁宏道答：「我是為富不忍啊！」老先生又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問：「此話怎講？」袁宏道說：「一年清知府，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十萬雪花銀。當官的要狠心搜刮老百姓的血汗，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我確實於心不忍，只好辭官不做。」</a:t>
            </a:r>
          </a:p>
        </p:txBody>
      </p:sp>
      <p:sp>
        <p:nvSpPr>
          <p:cNvPr id="5939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</a:p>
        </p:txBody>
      </p:sp>
      <p:pic>
        <p:nvPicPr>
          <p:cNvPr id="5939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765175"/>
            <a:ext cx="8569325" cy="4813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(二)七次辭官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萬曆二十四年春，袁宏道請辭，文書上了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七次。從最初以回家侍祖母病為理由，到最後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以患瘧疾為由。在辭職書裡竟說：「病起於鬱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，鬱起於官，若官一日不去，病何得一日痊哉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？一切藥餌，皆為治標，唯有解官，是攻病本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。」他甚至說：「官實能害死我性命！」上司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只好批准他辭職。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-13</a:t>
            </a:r>
          </a:p>
        </p:txBody>
      </p:sp>
      <p:pic>
        <p:nvPicPr>
          <p:cNvPr id="6042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704850"/>
            <a:ext cx="8351837" cy="1860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ea typeface="標楷體" pitchFamily="65" charset="-120"/>
              </a:rPr>
              <a:t>◆公安派的文學主張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　　公安派是因反對前、後七子的擬古主張而</a:t>
            </a:r>
            <a:endParaRPr lang="zh-TW" altLang="en-US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興起的，其文學理論有下表幾個重點：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-14</a:t>
            </a:r>
          </a:p>
        </p:txBody>
      </p:sp>
      <p:graphicFrame>
        <p:nvGraphicFramePr>
          <p:cNvPr id="333852" name="Group 28"/>
          <p:cNvGraphicFramePr>
            <a:graphicFrameLocks noGrp="1"/>
          </p:cNvGraphicFramePr>
          <p:nvPr/>
        </p:nvGraphicFramePr>
        <p:xfrm>
          <a:off x="468313" y="2492375"/>
          <a:ext cx="8424862" cy="3213100"/>
        </p:xfrm>
        <a:graphic>
          <a:graphicData uri="http://schemas.openxmlformats.org/drawingml/2006/table">
            <a:tbl>
              <a:tblPr/>
              <a:tblGrid>
                <a:gridCol w="863600"/>
                <a:gridCol w="7561262"/>
              </a:tblGrid>
              <a:tr h="3213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文學是進化的</a:t>
                      </a:r>
                    </a:p>
                  </a:txBody>
                  <a:tcPr marT="45727" marB="45727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452438" indent="-452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089025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649413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171700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6939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1511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083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0655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5227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認為文學隨時代而變化，不同的時代即有不同的文學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反對貴古賤今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袁宏道說：「秦漢而學六經，豈復有秦漢之文？盛唐而學漢魏，豈復有盛唐之詩？」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52" name="Picture 2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-15</a:t>
            </a:r>
          </a:p>
        </p:txBody>
      </p:sp>
      <p:graphicFrame>
        <p:nvGraphicFramePr>
          <p:cNvPr id="334852" name="Group 4"/>
          <p:cNvGraphicFramePr>
            <a:graphicFrameLocks noGrp="1"/>
          </p:cNvGraphicFramePr>
          <p:nvPr/>
        </p:nvGraphicFramePr>
        <p:xfrm>
          <a:off x="468313" y="836613"/>
          <a:ext cx="8424862" cy="4319587"/>
        </p:xfrm>
        <a:graphic>
          <a:graphicData uri="http://schemas.openxmlformats.org/drawingml/2006/table">
            <a:tbl>
              <a:tblPr/>
              <a:tblGrid>
                <a:gridCol w="863600"/>
                <a:gridCol w="7561262"/>
              </a:tblGrid>
              <a:tr h="4319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獨抒性靈，不拘格套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452438" indent="-452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089025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649413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171700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6939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1511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083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0655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5227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要求文學抒發個人的真情實感，既不模擬抄襲，也不無病呻吟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發揮文學創作的自由精神，不拘泥於古代格律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475" name="Picture 12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-16</a:t>
            </a:r>
          </a:p>
        </p:txBody>
      </p:sp>
      <p:graphicFrame>
        <p:nvGraphicFramePr>
          <p:cNvPr id="335876" name="Group 4"/>
          <p:cNvGraphicFramePr>
            <a:graphicFrameLocks noGrp="1"/>
          </p:cNvGraphicFramePr>
          <p:nvPr/>
        </p:nvGraphicFramePr>
        <p:xfrm>
          <a:off x="468313" y="836613"/>
          <a:ext cx="8424862" cy="4032250"/>
        </p:xfrm>
        <a:graphic>
          <a:graphicData uri="http://schemas.openxmlformats.org/drawingml/2006/table">
            <a:tbl>
              <a:tblPr/>
              <a:tblGrid>
                <a:gridCol w="863600"/>
                <a:gridCol w="7561262"/>
              </a:tblGrid>
              <a:tr h="403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重視文學的真情實感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452438" indent="-452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173163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733550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25583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778125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23532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9252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14972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60692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內容是有思想、有情感，充實而不空虛的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袁宏道說：「古之為文者，刊華而求實，敝精神而學之，唯恐真之不極也。」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499" name="Picture 12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-17</a:t>
            </a:r>
          </a:p>
        </p:txBody>
      </p:sp>
      <p:graphicFrame>
        <p:nvGraphicFramePr>
          <p:cNvPr id="336910" name="Group 14"/>
          <p:cNvGraphicFramePr>
            <a:graphicFrameLocks noGrp="1"/>
          </p:cNvGraphicFramePr>
          <p:nvPr/>
        </p:nvGraphicFramePr>
        <p:xfrm>
          <a:off x="503238" y="908050"/>
          <a:ext cx="8389937" cy="4032250"/>
        </p:xfrm>
        <a:graphic>
          <a:graphicData uri="http://schemas.openxmlformats.org/drawingml/2006/table">
            <a:tbl>
              <a:tblPr/>
              <a:tblGrid>
                <a:gridCol w="860425"/>
                <a:gridCol w="7529512"/>
              </a:tblGrid>
              <a:tr h="403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為文要意達辭暢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452438" indent="-452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089025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649413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171700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6939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1511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083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0655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5227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主張意達辭暢，反對古奧艱澀，隱晦難懂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強調「寧今寧俗，不肯拾人一字」，認為學古要學其「達」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523" name="Picture 1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-18</a:t>
            </a:r>
          </a:p>
        </p:txBody>
      </p:sp>
      <p:graphicFrame>
        <p:nvGraphicFramePr>
          <p:cNvPr id="337937" name="Group 17"/>
          <p:cNvGraphicFramePr>
            <a:graphicFrameLocks noGrp="1"/>
          </p:cNvGraphicFramePr>
          <p:nvPr/>
        </p:nvGraphicFramePr>
        <p:xfrm>
          <a:off x="539750" y="908050"/>
          <a:ext cx="8353425" cy="5553075"/>
        </p:xfrm>
        <a:graphic>
          <a:graphicData uri="http://schemas.openxmlformats.org/drawingml/2006/table">
            <a:tbl>
              <a:tblPr/>
              <a:tblGrid>
                <a:gridCol w="869950"/>
                <a:gridCol w="7483475"/>
              </a:tblGrid>
              <a:tr h="555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肯定通俗文學的價值</a:t>
                      </a:r>
                    </a:p>
                  </a:txBody>
                  <a:tcPr marT="45711" marB="45711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452438" indent="-452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089025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649413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171700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6939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1511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083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0655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5227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52438" marR="0" lvl="0" indent="-452438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肯定戲曲、小說、民歌等通俗文學的地位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特別重視文學作品中自然天趣和真情實感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袁宏道把董解元、王實甫、馬東籬、高則誠的戲曲，以及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水滸傳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金瓶梅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等小說，拿來與六經、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論語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孟子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史記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漢書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等相提並論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547" name="Picture 1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內容版面配置區 2"/>
          <p:cNvSpPr>
            <a:spLocks noGrp="1"/>
          </p:cNvSpPr>
          <p:nvPr>
            <p:ph idx="4294967295"/>
          </p:nvPr>
        </p:nvSpPr>
        <p:spPr>
          <a:xfrm>
            <a:off x="252413" y="704850"/>
            <a:ext cx="8064500" cy="6365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ea typeface="標楷體" pitchFamily="65" charset="-120"/>
              </a:rPr>
              <a:t>◆公安派與桐城派的比較</a:t>
            </a:r>
            <a:endParaRPr lang="zh-TW" altLang="zh-TW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-19</a:t>
            </a:r>
          </a:p>
        </p:txBody>
      </p:sp>
      <p:graphicFrame>
        <p:nvGraphicFramePr>
          <p:cNvPr id="339000" name="Group 56"/>
          <p:cNvGraphicFramePr>
            <a:graphicFrameLocks noGrp="1"/>
          </p:cNvGraphicFramePr>
          <p:nvPr/>
        </p:nvGraphicFramePr>
        <p:xfrm>
          <a:off x="250825" y="1341438"/>
          <a:ext cx="8496300" cy="4597400"/>
        </p:xfrm>
        <a:graphic>
          <a:graphicData uri="http://schemas.openxmlformats.org/drawingml/2006/table">
            <a:tbl>
              <a:tblPr/>
              <a:tblGrid>
                <a:gridCol w="647700"/>
                <a:gridCol w="3924300"/>
                <a:gridCol w="3924300"/>
              </a:tblGrid>
              <a:tr h="579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公安派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桐城派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016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時代</a:t>
                      </a:r>
                    </a:p>
                  </a:txBody>
                  <a:tcPr marT="45723" marB="45723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明代末年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清代前期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屬性</a:t>
                      </a:r>
                    </a:p>
                  </a:txBody>
                  <a:tcPr marT="45723" marB="45723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小品流派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古文流派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主要作家</a:t>
                      </a:r>
                    </a:p>
                  </a:txBody>
                  <a:tcPr marT="45723" marB="45723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袁宗道、袁宏道、袁中道（時稱三袁）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方苞、劉大櫆、姚鼐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（合稱桐城三祖）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6587" name="Picture 5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/>
          </p:cNvSpPr>
          <p:nvPr/>
        </p:nvSpPr>
        <p:spPr bwMode="auto">
          <a:xfrm>
            <a:off x="1692275" y="1557338"/>
            <a:ext cx="59404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一、了解公安派的文學主張。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二、學習小品文的寫作方法。</a:t>
            </a:r>
            <a:endParaRPr kumimoji="0" lang="zh-TW" altLang="zh-TW" b="1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三</a:t>
            </a:r>
            <a:r>
              <a:rPr kumimoji="0" lang="zh-TW" altLang="en-US" b="1">
                <a:ea typeface="標楷體" pitchFamily="65" charset="-120"/>
              </a:rPr>
              <a:t>、培養欣賞景物的審美情趣。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學習重點</a:t>
            </a:r>
          </a:p>
        </p:txBody>
      </p:sp>
      <p:pic>
        <p:nvPicPr>
          <p:cNvPr id="30724" name="Picture 8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-20</a:t>
            </a:r>
          </a:p>
        </p:txBody>
      </p:sp>
      <p:graphicFrame>
        <p:nvGraphicFramePr>
          <p:cNvPr id="340017" name="Group 49"/>
          <p:cNvGraphicFramePr>
            <a:graphicFrameLocks noGrp="1"/>
          </p:cNvGraphicFramePr>
          <p:nvPr/>
        </p:nvGraphicFramePr>
        <p:xfrm>
          <a:off x="179388" y="908050"/>
          <a:ext cx="8856662" cy="4826000"/>
        </p:xfrm>
        <a:graphic>
          <a:graphicData uri="http://schemas.openxmlformats.org/drawingml/2006/table">
            <a:tbl>
              <a:tblPr/>
              <a:tblGrid>
                <a:gridCol w="647700"/>
                <a:gridCol w="4319587"/>
                <a:gridCol w="3889375"/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公安派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桐城派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177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命名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因三袁均是湖北公安人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因方、劉、姚均是安徽桐城人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3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文學主張與特色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452438" indent="-452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089025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649413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171700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6939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1511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083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0655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5227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反對復古、擬古，崇尚變化獨創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獨抒性靈，不拘格套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重視小說、戲曲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2438" indent="-452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089025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649413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171700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6939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1511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083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0655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52278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義理、考據、詞章三者並重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為文講求義法</a:t>
                      </a:r>
                    </a:p>
                    <a:p>
                      <a:pPr marL="452438" marR="0" lvl="0" indent="-452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輕視小說、戲曲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06" name="Picture 42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直排文字版面配置區 4"/>
          <p:cNvSpPr>
            <a:spLocks/>
          </p:cNvSpPr>
          <p:nvPr/>
        </p:nvSpPr>
        <p:spPr bwMode="auto">
          <a:xfrm>
            <a:off x="611188" y="908050"/>
            <a:ext cx="7642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zh-TW" b="1">
                <a:ea typeface="標楷體" pitchFamily="65" charset="-120"/>
              </a:rPr>
              <a:t>諸生</a:t>
            </a:r>
            <a:r>
              <a:rPr kumimoji="0" lang="zh-TW" altLang="zh-TW">
                <a:ea typeface="標楷體" pitchFamily="65" charset="-120"/>
              </a:rPr>
              <a:t>：明、清時稱秀才為諸生。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68612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直排文字版面配置區 4"/>
          <p:cNvSpPr>
            <a:spLocks/>
          </p:cNvSpPr>
          <p:nvPr/>
        </p:nvSpPr>
        <p:spPr bwMode="auto">
          <a:xfrm>
            <a:off x="611188" y="836613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結社</a:t>
            </a:r>
            <a:r>
              <a:rPr kumimoji="0" lang="zh-TW" altLang="en-US">
                <a:ea typeface="標楷體" pitchFamily="65" charset="-120"/>
              </a:rPr>
              <a:t>：組織詩社、文社。</a:t>
            </a:r>
          </a:p>
          <a:p>
            <a:endParaRPr kumimoji="0" lang="zh-TW" altLang="zh-TW">
              <a:ea typeface="標楷體" pitchFamily="65" charset="-120"/>
            </a:endParaRPr>
          </a:p>
          <a:p>
            <a:pPr eaLnBrk="1" hangingPunct="1"/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69636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直排文字版面配置區 4"/>
          <p:cNvSpPr>
            <a:spLocks/>
          </p:cNvSpPr>
          <p:nvPr/>
        </p:nvSpPr>
        <p:spPr bwMode="auto">
          <a:xfrm>
            <a:off x="539750" y="908050"/>
            <a:ext cx="8064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禮部主事</a:t>
            </a:r>
            <a:r>
              <a:rPr kumimoji="0" lang="zh-TW" altLang="zh-TW">
                <a:ea typeface="標楷體" pitchFamily="65" charset="-120"/>
              </a:rPr>
              <a:t>：明代禮部掌管禮樂、祭祀、朝會、宴饗、學校、貢舉等事務之官職。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70660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直排文字版面配置區 4"/>
          <p:cNvSpPr>
            <a:spLocks/>
          </p:cNvSpPr>
          <p:nvPr/>
        </p:nvSpPr>
        <p:spPr bwMode="auto">
          <a:xfrm>
            <a:off x="539750" y="836613"/>
            <a:ext cx="83534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稽勳郎中</a:t>
            </a:r>
            <a:r>
              <a:rPr kumimoji="0" lang="zh-TW" altLang="en-US">
                <a:ea typeface="標楷體" pitchFamily="65" charset="-120"/>
              </a:rPr>
              <a:t>：為吏部其中一司的主官，掌管勛級、名級、喪養之事。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71684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直排文字版面配置區 4"/>
          <p:cNvSpPr>
            <a:spLocks/>
          </p:cNvSpPr>
          <p:nvPr/>
        </p:nvSpPr>
        <p:spPr bwMode="auto">
          <a:xfrm>
            <a:off x="395288" y="908050"/>
            <a:ext cx="85693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宗道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：字伯修，三袁中排行老大。著有《白蘇齋集》。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袁宗道因為生平最崇拜唐朝的白居易和宋朝的蘇軾，所以齋名叫做白蘇齋。他在京師任職時，每天回到家便焚香靜坐，拿紙和筆書寫白居易或蘇軾的詩、文、詞一兩幅。所寫詩歌，近於白、蘇二人平易暢達的風格。他是公安派的創始人，亦是第一個與擬古派對抗的人。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2708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直排文字版面配置區 4"/>
          <p:cNvSpPr>
            <a:spLocks/>
          </p:cNvSpPr>
          <p:nvPr/>
        </p:nvSpPr>
        <p:spPr bwMode="auto">
          <a:xfrm>
            <a:off x="179388" y="908050"/>
            <a:ext cx="88566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中道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：字小修，三袁中排行老三。著有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珂　雪齋集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二十四卷。</a:t>
            </a:r>
          </a:p>
          <a:p>
            <a:pPr>
              <a:lnSpc>
                <a:spcPct val="12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袁宏道死後六年，即萬曆四十四年（西元一六一六年），三弟袁中道才考上進士，時年四十七歲。他生平遊蹤幾遍天下，詩文也多出自性靈，不拘格套。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8388350" y="1125538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Arial" charset="0"/>
                <a:ea typeface="標楷體" pitchFamily="65" charset="-120"/>
              </a:rPr>
              <a:t>ㄎㄜ</a:t>
            </a:r>
          </a:p>
        </p:txBody>
      </p:sp>
      <p:pic>
        <p:nvPicPr>
          <p:cNvPr id="73733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直排文字版面配置區 4"/>
          <p:cNvSpPr>
            <a:spLocks/>
          </p:cNvSpPr>
          <p:nvPr/>
        </p:nvSpPr>
        <p:spPr bwMode="auto">
          <a:xfrm>
            <a:off x="468313" y="765175"/>
            <a:ext cx="8424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獨抒性靈不拘格套</a:t>
            </a:r>
            <a:r>
              <a:rPr kumimoji="0" lang="zh-TW" altLang="zh-TW">
                <a:ea typeface="標楷體" pitchFamily="65" charset="-120"/>
              </a:rPr>
              <a:t>：文學作品應力求表達出自己的真實情感，不拘泥於古代固定的格律模式。（這是作者反對擬古、力求創新的文學主張，對當時和後世的藝術創作都有所影響）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74756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直排文字版面配置區 4"/>
          <p:cNvSpPr>
            <a:spLocks/>
          </p:cNvSpPr>
          <p:nvPr/>
        </p:nvSpPr>
        <p:spPr bwMode="auto">
          <a:xfrm>
            <a:off x="468313" y="804863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胸臆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：指內心。</a:t>
            </a:r>
          </a:p>
        </p:txBody>
      </p:sp>
      <p:pic>
        <p:nvPicPr>
          <p:cNvPr id="75780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直排文字版面配置區 4"/>
          <p:cNvSpPr>
            <a:spLocks/>
          </p:cNvSpPr>
          <p:nvPr/>
        </p:nvSpPr>
        <p:spPr bwMode="auto">
          <a:xfrm>
            <a:off x="395288" y="836613"/>
            <a:ext cx="83534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王世貞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：與李攀龍、宗臣、謝榛等並稱「後七子」，並為其中的領袖人物。他主張「文崇秦漢，詩必盛唐」，認為「大曆以後書勿讀，而藻飾太甚」，直至晚年才放棄摹擬復古之見。</a:t>
            </a:r>
          </a:p>
        </p:txBody>
      </p:sp>
      <p:pic>
        <p:nvPicPr>
          <p:cNvPr id="76804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直排文字版面配置區 4"/>
          <p:cNvSpPr txBox="1">
            <a:spLocks/>
          </p:cNvSpPr>
          <p:nvPr/>
        </p:nvSpPr>
        <p:spPr bwMode="auto">
          <a:xfrm>
            <a:off x="468313" y="1773238"/>
            <a:ext cx="69945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3" action="ppaction://hlinksldjump"/>
              </a:rPr>
              <a:t>文章題解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4" action="ppaction://hlinksldjump"/>
              </a:rPr>
              <a:t>作者介紹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5" action="ppaction://hlinksldjump"/>
              </a:rPr>
              <a:t>課文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結構表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7" action="ppaction://hlinksldjump"/>
              </a:rPr>
              <a:t>課文賞析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8" action="ppaction://hlinksldjump"/>
              </a:rPr>
              <a:t>問題討論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9" action="ppaction://hlinksldjump"/>
              </a:rPr>
              <a:t>應用練習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八、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統測精選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九、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延伸閱讀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十、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網路資源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直排標題 3"/>
          <p:cNvSpPr txBox="1">
            <a:spLocks/>
          </p:cNvSpPr>
          <p:nvPr/>
        </p:nvSpPr>
        <p:spPr bwMode="auto">
          <a:xfrm>
            <a:off x="7945438" y="274638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目錄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直排文字版面配置區 4"/>
          <p:cNvSpPr>
            <a:spLocks/>
          </p:cNvSpPr>
          <p:nvPr/>
        </p:nvSpPr>
        <p:spPr bwMode="auto">
          <a:xfrm>
            <a:off x="395288" y="836613"/>
            <a:ext cx="8424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李攀龍</a:t>
            </a:r>
            <a:r>
              <a:rPr kumimoji="0" lang="zh-TW" altLang="en-US">
                <a:ea typeface="標楷體" pitchFamily="65" charset="-120"/>
              </a:rPr>
              <a:t>：與王世貞同是「後七子」的領袖，繼李夢陽等「前七子」，倡導文學復古運動。其詩文皆以模擬古人作品為能事。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77828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直排文字版面配置區 4"/>
          <p:cNvSpPr>
            <a:spLocks/>
          </p:cNvSpPr>
          <p:nvPr/>
        </p:nvSpPr>
        <p:spPr bwMode="auto">
          <a:xfrm>
            <a:off x="539750" y="836613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>
                <a:ea typeface="標楷體" pitchFamily="65" charset="-120"/>
              </a:rPr>
              <a:t>秀逸</a:t>
            </a:r>
            <a:r>
              <a:rPr kumimoji="0" lang="zh-TW" altLang="en-US">
                <a:ea typeface="標楷體" pitchFamily="65" charset="-120"/>
              </a:rPr>
              <a:t>：文字俊秀脫俗。</a:t>
            </a:r>
          </a:p>
        </p:txBody>
      </p:sp>
      <p:pic>
        <p:nvPicPr>
          <p:cNvPr id="78852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直排文字版面配置區 4"/>
          <p:cNvSpPr>
            <a:spLocks/>
          </p:cNvSpPr>
          <p:nvPr/>
        </p:nvSpPr>
        <p:spPr bwMode="auto">
          <a:xfrm>
            <a:off x="539750" y="836613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盎然</a:t>
            </a:r>
            <a:r>
              <a:rPr kumimoji="0" lang="zh-TW" altLang="en-US">
                <a:ea typeface="標楷體" pitchFamily="65" charset="-120"/>
              </a:rPr>
              <a:t>：洋溢、充盈的樣子。</a:t>
            </a:r>
          </a:p>
          <a:p>
            <a:pPr eaLnBrk="1" hangingPunct="1"/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79876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直排文字版面配置區 4"/>
          <p:cNvSpPr>
            <a:spLocks/>
          </p:cNvSpPr>
          <p:nvPr/>
        </p:nvSpPr>
        <p:spPr bwMode="auto">
          <a:xfrm>
            <a:off x="250825" y="908050"/>
            <a:ext cx="8785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張岱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：字宗子，號陶庵，明代山陰（今浙江省紹興市）人。出身於世宦人家，明亡之後隱居浙江剡　溪山中，從事著作。著有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琅　嬛　文集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陶庵夢憶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西湖夢尋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等。其小品散文多為他在明末生活片段的紀錄，包括風景名勝、世情風俗、戲曲技藝、古玩擺設等，文章短小而情趣盎然。</a:t>
            </a:r>
          </a:p>
        </p:txBody>
      </p:sp>
      <p:grpSp>
        <p:nvGrpSpPr>
          <p:cNvPr id="80900" name="Group 13"/>
          <p:cNvGrpSpPr>
            <a:grpSpLocks/>
          </p:cNvGrpSpPr>
          <p:nvPr/>
        </p:nvGrpSpPr>
        <p:grpSpPr bwMode="auto">
          <a:xfrm>
            <a:off x="8459788" y="2203450"/>
            <a:ext cx="438150" cy="720725"/>
            <a:chOff x="1833" y="1978"/>
            <a:chExt cx="276" cy="454"/>
          </a:xfrm>
        </p:grpSpPr>
        <p:sp>
          <p:nvSpPr>
            <p:cNvPr id="80908" name="Text Box 7"/>
            <p:cNvSpPr txBox="1">
              <a:spLocks noChangeArrowheads="1"/>
            </p:cNvSpPr>
            <p:nvPr/>
          </p:nvSpPr>
          <p:spPr bwMode="auto">
            <a:xfrm>
              <a:off x="1833" y="1978"/>
              <a:ext cx="23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ㄏㄨㄢ</a:t>
              </a:r>
            </a:p>
          </p:txBody>
        </p:sp>
        <p:pic>
          <p:nvPicPr>
            <p:cNvPr id="80909" name="Picture 8" descr="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11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1908175" y="2276475"/>
            <a:ext cx="431800" cy="503238"/>
            <a:chOff x="2517" y="1662"/>
            <a:chExt cx="272" cy="317"/>
          </a:xfrm>
        </p:grpSpPr>
        <p:sp>
          <p:nvSpPr>
            <p:cNvPr id="80906" name="Text Box 5"/>
            <p:cNvSpPr txBox="1">
              <a:spLocks noChangeArrowheads="1"/>
            </p:cNvSpPr>
            <p:nvPr/>
          </p:nvSpPr>
          <p:spPr bwMode="auto">
            <a:xfrm>
              <a:off x="2517" y="1662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ㄕㄢ</a:t>
              </a:r>
            </a:p>
          </p:txBody>
        </p:sp>
        <p:pic>
          <p:nvPicPr>
            <p:cNvPr id="80907" name="Picture 9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75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02" name="Group 12"/>
          <p:cNvGrpSpPr>
            <a:grpSpLocks/>
          </p:cNvGrpSpPr>
          <p:nvPr/>
        </p:nvGrpSpPr>
        <p:grpSpPr bwMode="auto">
          <a:xfrm>
            <a:off x="7589838" y="2278063"/>
            <a:ext cx="366712" cy="503237"/>
            <a:chOff x="1424" y="2024"/>
            <a:chExt cx="231" cy="317"/>
          </a:xfrm>
        </p:grpSpPr>
        <p:sp>
          <p:nvSpPr>
            <p:cNvPr id="80904" name="Text Box 6"/>
            <p:cNvSpPr txBox="1">
              <a:spLocks noChangeArrowheads="1"/>
            </p:cNvSpPr>
            <p:nvPr/>
          </p:nvSpPr>
          <p:spPr bwMode="auto">
            <a:xfrm>
              <a:off x="1424" y="2024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ㄌㄤ</a:t>
              </a:r>
            </a:p>
          </p:txBody>
        </p:sp>
        <p:pic>
          <p:nvPicPr>
            <p:cNvPr id="80905" name="Picture 11" descr="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06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903" name="Picture 18" descr="下ICON-回作者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直排文字版面配置區 4"/>
          <p:cNvSpPr>
            <a:spLocks/>
          </p:cNvSpPr>
          <p:nvPr/>
        </p:nvSpPr>
        <p:spPr bwMode="auto">
          <a:xfrm>
            <a:off x="468313" y="804863"/>
            <a:ext cx="83518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>
                <a:ea typeface="標楷體" pitchFamily="65" charset="-120"/>
              </a:rPr>
              <a:t>手</a:t>
            </a:r>
            <a:r>
              <a:rPr kumimoji="0" lang="zh-TW" altLang="en-US">
                <a:ea typeface="標楷體" pitchFamily="65" charset="-120"/>
              </a:rPr>
              <a:t>：從事某種事情或擅長某種技藝的人。</a:t>
            </a:r>
          </a:p>
        </p:txBody>
      </p:sp>
      <p:pic>
        <p:nvPicPr>
          <p:cNvPr id="81924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4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直排文字版面配置區 4"/>
          <p:cNvSpPr>
            <a:spLocks/>
          </p:cNvSpPr>
          <p:nvPr/>
        </p:nvSpPr>
        <p:spPr bwMode="auto">
          <a:xfrm>
            <a:off x="179388" y="836613"/>
            <a:ext cx="8712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酈道元</a:t>
            </a:r>
            <a:r>
              <a:rPr kumimoji="0" lang="zh-TW" altLang="en-US">
                <a:ea typeface="標楷體" pitchFamily="65" charset="-120"/>
              </a:rPr>
              <a:t>：字善長，北魏范陽涿州（今河北省涿州市）人。曾任御史中尉，執法嚴猛。好學，多覽奇書。所著</a:t>
            </a:r>
            <a:r>
              <a:rPr kumimoji="0" lang="en-US" altLang="zh-TW">
                <a:ea typeface="標楷體" pitchFamily="65" charset="-120"/>
              </a:rPr>
              <a:t>《</a:t>
            </a:r>
            <a:r>
              <a:rPr kumimoji="0" lang="zh-TW" altLang="en-US">
                <a:ea typeface="標楷體" pitchFamily="65" charset="-120"/>
              </a:rPr>
              <a:t>水經注</a:t>
            </a:r>
            <a:r>
              <a:rPr kumimoji="0" lang="en-US" altLang="zh-TW">
                <a:ea typeface="標楷體" pitchFamily="65" charset="-120"/>
              </a:rPr>
              <a:t>》</a:t>
            </a:r>
            <a:r>
              <a:rPr kumimoji="0" lang="zh-TW" altLang="en-US">
                <a:ea typeface="標楷體" pitchFamily="65" charset="-120"/>
              </a:rPr>
              <a:t>文字綺麗，不僅是地理學名著，更是後世山水文學的典範。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82948" name="Picture 1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直排文字版面配置區 4"/>
          <p:cNvSpPr>
            <a:spLocks/>
          </p:cNvSpPr>
          <p:nvPr/>
        </p:nvSpPr>
        <p:spPr bwMode="auto">
          <a:xfrm>
            <a:off x="395288" y="836613"/>
            <a:ext cx="83534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柳子厚</a:t>
            </a:r>
            <a:r>
              <a:rPr kumimoji="0" lang="zh-TW" altLang="zh-TW">
                <a:ea typeface="標楷體" pitchFamily="65" charset="-120"/>
              </a:rPr>
              <a:t>：唐柳宗元，字子厚。他所創作的山水遊記〈永州八記〉，為後世遊記的楷模。</a:t>
            </a:r>
          </a:p>
          <a:p>
            <a:pPr>
              <a:lnSpc>
                <a:spcPct val="120000"/>
              </a:lnSpc>
            </a:pPr>
            <a:endParaRPr kumimoji="0" lang="zh-TW" altLang="zh-TW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83972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908050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三、課文</a:t>
            </a:r>
          </a:p>
        </p:txBody>
      </p:sp>
      <p:pic>
        <p:nvPicPr>
          <p:cNvPr id="84995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內容版面配置區 2"/>
          <p:cNvSpPr>
            <a:spLocks/>
          </p:cNvSpPr>
          <p:nvPr/>
        </p:nvSpPr>
        <p:spPr bwMode="auto">
          <a:xfrm>
            <a:off x="2411413" y="1916113"/>
            <a:ext cx="47529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en-US" sz="500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第一段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</a:rPr>
              <a:t>　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第二段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 eaLnBrk="1" hangingPunct="1">
              <a:buFont typeface="Arial" charset="0"/>
              <a:buNone/>
            </a:pPr>
            <a:r>
              <a:rPr kumimoji="0" lang="zh-TW" altLang="en-US" sz="500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第三段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</a:rPr>
              <a:t>　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第四段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/>
          </p:cNvSpPr>
          <p:nvPr/>
        </p:nvSpPr>
        <p:spPr bwMode="auto">
          <a:xfrm>
            <a:off x="1187450" y="1247775"/>
            <a:ext cx="67691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 typeface="Arial" charset="0"/>
              <a:buNone/>
            </a:pP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西湖　最</a:t>
            </a:r>
            <a:r>
              <a:rPr kumimoji="0" lang="zh-TW" altLang="en-US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盛</a:t>
            </a: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春</a:t>
            </a:r>
            <a:r>
              <a:rPr kumimoji="0" lang="zh-TW" altLang="en-US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月。一日之盛，</a:t>
            </a:r>
            <a:r>
              <a:rPr kumimoji="0" lang="zh-TW" altLang="en-US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朝　煙，</a:t>
            </a:r>
            <a:r>
              <a:rPr kumimoji="0" lang="zh-TW" altLang="en-US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夕嵐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　。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6019" name="圖片 17" descr="下方ICON-回目次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 descr="上方ICON-段落大意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7" descr="上方ICON-段析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8" descr="下ICON-課堂Q&amp;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9" descr="上方ICON-語譯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0" descr="下一頁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86026" name="Picture 15" descr="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7" name="Picture 16" descr="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文字方塊 7"/>
          <p:cNvSpPr txBox="1">
            <a:spLocks noChangeArrowheads="1"/>
          </p:cNvSpPr>
          <p:nvPr/>
        </p:nvSpPr>
        <p:spPr bwMode="auto">
          <a:xfrm>
            <a:off x="2117725" y="2997200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ㄓㄠ</a:t>
            </a:r>
          </a:p>
        </p:txBody>
      </p:sp>
      <p:pic>
        <p:nvPicPr>
          <p:cNvPr id="504852" name="Picture 20" descr="下標籤-修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622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4873" name="Group 41"/>
          <p:cNvGrpSpPr>
            <a:grpSpLocks/>
          </p:cNvGrpSpPr>
          <p:nvPr/>
        </p:nvGrpSpPr>
        <p:grpSpPr bwMode="auto">
          <a:xfrm>
            <a:off x="1403350" y="1628775"/>
            <a:ext cx="5832475" cy="1366838"/>
            <a:chOff x="884" y="981"/>
            <a:chExt cx="3674" cy="861"/>
          </a:xfrm>
        </p:grpSpPr>
        <p:sp>
          <p:nvSpPr>
            <p:cNvPr id="86043" name="文字方塊 48"/>
            <p:cNvSpPr txBox="1">
              <a:spLocks noChangeArrowheads="1"/>
            </p:cNvSpPr>
            <p:nvPr/>
          </p:nvSpPr>
          <p:spPr bwMode="auto">
            <a:xfrm>
              <a:off x="2018" y="981"/>
              <a:ext cx="36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100" b="1">
                  <a:solidFill>
                    <a:srgbClr val="FF0066"/>
                  </a:solidFill>
                  <a:latin typeface="微軟正黑體" pitchFamily="34" charset="-120"/>
                  <a:ea typeface="微軟正黑體" pitchFamily="34" charset="-120"/>
                </a:rPr>
                <a:t>類疊</a:t>
              </a:r>
            </a:p>
          </p:txBody>
        </p:sp>
        <p:grpSp>
          <p:nvGrpSpPr>
            <p:cNvPr id="86044" name="Group 27"/>
            <p:cNvGrpSpPr>
              <a:grpSpLocks/>
            </p:cNvGrpSpPr>
            <p:nvPr/>
          </p:nvGrpSpPr>
          <p:grpSpPr bwMode="auto">
            <a:xfrm>
              <a:off x="884" y="1026"/>
              <a:ext cx="3674" cy="816"/>
              <a:chOff x="884" y="1026"/>
              <a:chExt cx="3674" cy="816"/>
            </a:xfrm>
          </p:grpSpPr>
          <p:sp>
            <p:nvSpPr>
              <p:cNvPr id="86045" name="Text Box 18"/>
              <p:cNvSpPr txBox="1">
                <a:spLocks noChangeArrowheads="1"/>
              </p:cNvSpPr>
              <p:nvPr/>
            </p:nvSpPr>
            <p:spPr bwMode="auto">
              <a:xfrm>
                <a:off x="2427" y="1026"/>
                <a:ext cx="90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000">
                    <a:solidFill>
                      <a:srgbClr val="FF0066"/>
                    </a:solidFill>
                    <a:latin typeface="Arial" charset="0"/>
                    <a:cs typeface="Arial" charset="0"/>
                  </a:rPr>
                  <a:t>●</a:t>
                </a:r>
              </a:p>
            </p:txBody>
          </p:sp>
          <p:sp>
            <p:nvSpPr>
              <p:cNvPr id="86046" name="Text Box 21"/>
              <p:cNvSpPr txBox="1">
                <a:spLocks noChangeArrowheads="1"/>
              </p:cNvSpPr>
              <p:nvPr/>
            </p:nvSpPr>
            <p:spPr bwMode="auto">
              <a:xfrm>
                <a:off x="1928" y="1026"/>
                <a:ext cx="90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000">
                    <a:solidFill>
                      <a:srgbClr val="FF0066"/>
                    </a:solidFill>
                    <a:latin typeface="Arial" charset="0"/>
                    <a:cs typeface="Arial" charset="0"/>
                  </a:rPr>
                  <a:t>●</a:t>
                </a:r>
              </a:p>
            </p:txBody>
          </p:sp>
          <p:sp>
            <p:nvSpPr>
              <p:cNvPr id="86047" name="Text Box 23"/>
              <p:cNvSpPr txBox="1">
                <a:spLocks noChangeArrowheads="1"/>
              </p:cNvSpPr>
              <p:nvPr/>
            </p:nvSpPr>
            <p:spPr bwMode="auto">
              <a:xfrm>
                <a:off x="2925" y="1026"/>
                <a:ext cx="90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000">
                    <a:solidFill>
                      <a:srgbClr val="FF0066"/>
                    </a:solidFill>
                    <a:latin typeface="Arial" charset="0"/>
                    <a:cs typeface="Arial" charset="0"/>
                  </a:rPr>
                  <a:t>●</a:t>
                </a:r>
              </a:p>
            </p:txBody>
          </p:sp>
          <p:sp>
            <p:nvSpPr>
              <p:cNvPr id="86048" name="Text Box 24"/>
              <p:cNvSpPr txBox="1">
                <a:spLocks noChangeArrowheads="1"/>
              </p:cNvSpPr>
              <p:nvPr/>
            </p:nvSpPr>
            <p:spPr bwMode="auto">
              <a:xfrm>
                <a:off x="884" y="1746"/>
                <a:ext cx="90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000">
                    <a:solidFill>
                      <a:srgbClr val="FF0066"/>
                    </a:solidFill>
                    <a:latin typeface="Arial" charset="0"/>
                    <a:cs typeface="Arial" charset="0"/>
                  </a:rPr>
                  <a:t>●</a:t>
                </a:r>
              </a:p>
            </p:txBody>
          </p:sp>
          <p:sp>
            <p:nvSpPr>
              <p:cNvPr id="86049" name="Text Box 25"/>
              <p:cNvSpPr txBox="1">
                <a:spLocks noChangeArrowheads="1"/>
              </p:cNvSpPr>
              <p:nvPr/>
            </p:nvSpPr>
            <p:spPr bwMode="auto">
              <a:xfrm>
                <a:off x="2154" y="1746"/>
                <a:ext cx="90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000">
                    <a:solidFill>
                      <a:srgbClr val="FF0066"/>
                    </a:solidFill>
                    <a:latin typeface="Arial" charset="0"/>
                    <a:cs typeface="Arial" charset="0"/>
                  </a:rPr>
                  <a:t>●</a:t>
                </a:r>
              </a:p>
            </p:txBody>
          </p:sp>
          <p:sp>
            <p:nvSpPr>
              <p:cNvPr id="86050" name="Text Box 26"/>
              <p:cNvSpPr txBox="1">
                <a:spLocks noChangeArrowheads="1"/>
              </p:cNvSpPr>
              <p:nvPr/>
            </p:nvSpPr>
            <p:spPr bwMode="auto">
              <a:xfrm>
                <a:off x="4468" y="1026"/>
                <a:ext cx="90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000">
                    <a:solidFill>
                      <a:srgbClr val="FF0066"/>
                    </a:solidFill>
                    <a:latin typeface="Arial" charset="0"/>
                    <a:cs typeface="Arial" charset="0"/>
                  </a:rPr>
                  <a:t>●</a:t>
                </a:r>
              </a:p>
            </p:txBody>
          </p:sp>
        </p:grpSp>
      </p:grpSp>
      <p:sp>
        <p:nvSpPr>
          <p:cNvPr id="504863" name="Rectangle 31"/>
          <p:cNvSpPr>
            <a:spLocks noChangeArrowheads="1"/>
          </p:cNvSpPr>
          <p:nvPr/>
        </p:nvSpPr>
        <p:spPr bwMode="auto">
          <a:xfrm>
            <a:off x="2989263" y="1379538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美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916238" y="1949450"/>
            <a:ext cx="357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4865" name="Rectangle 33"/>
          <p:cNvSpPr>
            <a:spLocks noChangeArrowheads="1"/>
          </p:cNvSpPr>
          <p:nvPr/>
        </p:nvSpPr>
        <p:spPr bwMode="auto">
          <a:xfrm>
            <a:off x="3781425" y="1360488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3779838" y="1930400"/>
            <a:ext cx="357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4867" name="Rectangle 35"/>
          <p:cNvSpPr>
            <a:spLocks noChangeArrowheads="1"/>
          </p:cNvSpPr>
          <p:nvPr/>
        </p:nvSpPr>
        <p:spPr bwMode="auto">
          <a:xfrm>
            <a:off x="4573588" y="1360488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4572000" y="1930400"/>
            <a:ext cx="357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4869" name="Rectangle 37"/>
          <p:cNvSpPr>
            <a:spLocks noChangeArrowheads="1"/>
          </p:cNvSpPr>
          <p:nvPr/>
        </p:nvSpPr>
        <p:spPr bwMode="auto">
          <a:xfrm>
            <a:off x="1333500" y="2492375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1331913" y="3068638"/>
            <a:ext cx="357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4871" name="Rectangle 39"/>
          <p:cNvSpPr>
            <a:spLocks noChangeArrowheads="1"/>
          </p:cNvSpPr>
          <p:nvPr/>
        </p:nvSpPr>
        <p:spPr bwMode="auto">
          <a:xfrm>
            <a:off x="3348038" y="2492375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3348038" y="3062288"/>
            <a:ext cx="357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4874" name="Rectangle 42"/>
          <p:cNvSpPr>
            <a:spLocks noChangeArrowheads="1"/>
          </p:cNvSpPr>
          <p:nvPr/>
        </p:nvSpPr>
        <p:spPr bwMode="auto">
          <a:xfrm>
            <a:off x="971550" y="3435350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西湖之景以春季月夜及早晚煙嵐最美</a:t>
            </a:r>
          </a:p>
        </p:txBody>
      </p:sp>
      <p:pic>
        <p:nvPicPr>
          <p:cNvPr id="504875" name="Picture 43" descr="下標籤-意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290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4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8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4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875"/>
                  </p:tgtEl>
                </p:cond>
              </p:nextCondLst>
            </p:seq>
          </p:childTnLst>
        </p:cTn>
      </p:par>
    </p:tnLst>
    <p:bldLst>
      <p:bldP spid="504863" grpId="0"/>
      <p:bldP spid="504863" grpId="1"/>
      <p:bldP spid="504865" grpId="0"/>
      <p:bldP spid="504865" grpId="1"/>
      <p:bldP spid="504867" grpId="0"/>
      <p:bldP spid="504867" grpId="1"/>
      <p:bldP spid="504869" grpId="0"/>
      <p:bldP spid="504869" grpId="1"/>
      <p:bldP spid="504871" grpId="0"/>
      <p:bldP spid="504871" grpId="1"/>
      <p:bldP spid="504874" grpId="0"/>
      <p:bldP spid="504874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/>
          </p:cNvSpPr>
          <p:nvPr/>
        </p:nvSpPr>
        <p:spPr bwMode="auto">
          <a:xfrm>
            <a:off x="466725" y="1125538"/>
            <a:ext cx="8353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40000"/>
              </a:lnSpc>
              <a:buFont typeface="Arial" charset="0"/>
              <a:buNone/>
            </a:pPr>
            <a:r>
              <a:rPr kumimoji="0" lang="zh-TW" altLang="en-US" u="sng">
                <a:ea typeface="標楷體" pitchFamily="65" charset="-120"/>
              </a:rPr>
              <a:t>今歲春雪甚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盛</a:t>
            </a:r>
            <a:r>
              <a:rPr kumimoji="0" lang="zh-TW" altLang="en-US" u="sng">
                <a:ea typeface="標楷體" pitchFamily="65" charset="-120"/>
              </a:rPr>
              <a:t>，梅花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為</a:t>
            </a:r>
            <a:r>
              <a:rPr kumimoji="0" lang="zh-TW" altLang="en-US" u="sng">
                <a:ea typeface="標楷體" pitchFamily="65" charset="-120"/>
              </a:rPr>
              <a:t>寒所勒　　，與杏、桃相次開發</a:t>
            </a:r>
            <a:r>
              <a:rPr kumimoji="0" lang="zh-TW" altLang="en-US">
                <a:ea typeface="標楷體" pitchFamily="65" charset="-120"/>
              </a:rPr>
              <a:t>　，尤</a:t>
            </a:r>
            <a:r>
              <a:rPr kumimoji="0" lang="zh-TW" altLang="en-US">
                <a:solidFill>
                  <a:srgbClr val="0066FF"/>
                </a:solidFill>
                <a:ea typeface="標楷體" pitchFamily="65" charset="-120"/>
              </a:rPr>
              <a:t>為</a:t>
            </a:r>
            <a:r>
              <a:rPr kumimoji="0" lang="zh-TW" altLang="en-US">
                <a:ea typeface="標楷體" pitchFamily="65" charset="-120"/>
              </a:rPr>
              <a:t>奇觀。石簣　　數　</a:t>
            </a:r>
            <a:r>
              <a:rPr kumimoji="0" lang="zh-TW" altLang="en-US">
                <a:solidFill>
                  <a:srgbClr val="0066FF"/>
                </a:solidFill>
                <a:ea typeface="標楷體" pitchFamily="65" charset="-120"/>
              </a:rPr>
              <a:t>為</a:t>
            </a:r>
            <a:r>
              <a:rPr kumimoji="0" lang="zh-TW" altLang="en-US">
                <a:ea typeface="標楷體" pitchFamily="65" charset="-120"/>
              </a:rPr>
              <a:t>　余言　：「</a:t>
            </a:r>
            <a:r>
              <a:rPr kumimoji="0" lang="zh-TW" altLang="en-US" u="sng">
                <a:ea typeface="標楷體" pitchFamily="65" charset="-120"/>
              </a:rPr>
              <a:t>傅金吾　園中梅，張功甫　　</a:t>
            </a:r>
            <a:r>
              <a:rPr kumimoji="0" lang="zh-TW" altLang="en-US" sz="400" u="sng">
                <a:ea typeface="標楷體" pitchFamily="65" charset="-120"/>
              </a:rPr>
              <a:t> </a:t>
            </a:r>
            <a:r>
              <a:rPr kumimoji="0" lang="zh-TW" altLang="en-US" u="sng">
                <a:ea typeface="標楷體" pitchFamily="65" charset="-120"/>
              </a:rPr>
              <a:t>玉照堂</a:t>
            </a:r>
          </a:p>
          <a:p>
            <a:pPr>
              <a:lnSpc>
                <a:spcPct val="240000"/>
              </a:lnSpc>
              <a:buFont typeface="Arial" charset="0"/>
              <a:buNone/>
            </a:pPr>
            <a:r>
              <a:rPr kumimoji="0" lang="zh-TW" altLang="en-US" u="sng">
                <a:ea typeface="標楷體" pitchFamily="65" charset="-120"/>
              </a:rPr>
              <a:t>故物　也，急往觀之</a:t>
            </a:r>
            <a:r>
              <a:rPr kumimoji="0" lang="zh-TW" altLang="en-US">
                <a:ea typeface="標楷體" pitchFamily="65" charset="-120"/>
              </a:rPr>
              <a:t>。」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87043" name="Picture 6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7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9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10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87048" name="Group 30"/>
          <p:cNvGrpSpPr>
            <a:grpSpLocks/>
          </p:cNvGrpSpPr>
          <p:nvPr/>
        </p:nvGrpSpPr>
        <p:grpSpPr bwMode="auto">
          <a:xfrm>
            <a:off x="6661150" y="4149725"/>
            <a:ext cx="431800" cy="603250"/>
            <a:chOff x="4740" y="210"/>
            <a:chExt cx="272" cy="380"/>
          </a:xfrm>
        </p:grpSpPr>
        <p:sp>
          <p:nvSpPr>
            <p:cNvPr id="87086" name="Text Box 13"/>
            <p:cNvSpPr txBox="1">
              <a:spLocks noChangeArrowheads="1"/>
            </p:cNvSpPr>
            <p:nvPr/>
          </p:nvSpPr>
          <p:spPr bwMode="auto">
            <a:xfrm>
              <a:off x="4740" y="210"/>
              <a:ext cx="23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ㄈㄨ</a:t>
              </a:r>
            </a:p>
          </p:txBody>
        </p:sp>
        <p:pic>
          <p:nvPicPr>
            <p:cNvPr id="87087" name="Picture 14" descr="黑-三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7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049" name="Group 62"/>
          <p:cNvGrpSpPr>
            <a:grpSpLocks/>
          </p:cNvGrpSpPr>
          <p:nvPr/>
        </p:nvGrpSpPr>
        <p:grpSpPr bwMode="auto">
          <a:xfrm>
            <a:off x="5867400" y="2851150"/>
            <a:ext cx="433388" cy="649288"/>
            <a:chOff x="3696" y="1796"/>
            <a:chExt cx="273" cy="409"/>
          </a:xfrm>
        </p:grpSpPr>
        <p:sp>
          <p:nvSpPr>
            <p:cNvPr id="87084" name="Text Box 16"/>
            <p:cNvSpPr txBox="1">
              <a:spLocks noChangeArrowheads="1"/>
            </p:cNvSpPr>
            <p:nvPr/>
          </p:nvSpPr>
          <p:spPr bwMode="auto">
            <a:xfrm>
              <a:off x="3696" y="1796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ㄎㄨㄟ</a:t>
              </a:r>
            </a:p>
          </p:txBody>
        </p:sp>
        <p:pic>
          <p:nvPicPr>
            <p:cNvPr id="87085" name="Picture 17" descr="黑-四聲-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97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050" name="Group 36"/>
          <p:cNvGrpSpPr>
            <a:grpSpLocks/>
          </p:cNvGrpSpPr>
          <p:nvPr/>
        </p:nvGrpSpPr>
        <p:grpSpPr bwMode="auto">
          <a:xfrm>
            <a:off x="5867400" y="1746250"/>
            <a:ext cx="433388" cy="603250"/>
            <a:chOff x="5329" y="572"/>
            <a:chExt cx="273" cy="380"/>
          </a:xfrm>
        </p:grpSpPr>
        <p:sp>
          <p:nvSpPr>
            <p:cNvPr id="87082" name="Text Box 21"/>
            <p:cNvSpPr txBox="1">
              <a:spLocks noChangeArrowheads="1"/>
            </p:cNvSpPr>
            <p:nvPr/>
          </p:nvSpPr>
          <p:spPr bwMode="auto">
            <a:xfrm>
              <a:off x="5329" y="572"/>
              <a:ext cx="23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ㄌㄜ</a:t>
              </a:r>
            </a:p>
          </p:txBody>
        </p:sp>
        <p:pic>
          <p:nvPicPr>
            <p:cNvPr id="87083" name="Picture 22" descr="黑-四聲-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66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051" name="Picture 23" descr="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097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24" descr="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9972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3" name="Picture 25" descr="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972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26" descr="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846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5" name="Picture 27" descr="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6" name="Picture 28" descr="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1497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Picture 29" descr="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544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8" name="Group 33"/>
          <p:cNvGrpSpPr>
            <a:grpSpLocks/>
          </p:cNvGrpSpPr>
          <p:nvPr/>
        </p:nvGrpSpPr>
        <p:grpSpPr bwMode="auto">
          <a:xfrm>
            <a:off x="7019925" y="2852738"/>
            <a:ext cx="433388" cy="539750"/>
            <a:chOff x="3560" y="1434"/>
            <a:chExt cx="273" cy="340"/>
          </a:xfrm>
        </p:grpSpPr>
        <p:pic>
          <p:nvPicPr>
            <p:cNvPr id="87080" name="Picture 18" descr="黑-四聲-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161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81" name="Rectangle 31"/>
            <p:cNvSpPr>
              <a:spLocks noChangeArrowheads="1"/>
            </p:cNvSpPr>
            <p:nvPr/>
          </p:nvSpPr>
          <p:spPr bwMode="auto">
            <a:xfrm>
              <a:off x="3560" y="1434"/>
              <a:ext cx="231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ㄕㄨㄛ</a:t>
              </a:r>
            </a:p>
          </p:txBody>
        </p:sp>
      </p:grpSp>
      <p:grpSp>
        <p:nvGrpSpPr>
          <p:cNvPr id="87059" name="Group 34"/>
          <p:cNvGrpSpPr>
            <a:grpSpLocks/>
          </p:cNvGrpSpPr>
          <p:nvPr/>
        </p:nvGrpSpPr>
        <p:grpSpPr bwMode="auto">
          <a:xfrm>
            <a:off x="7885113" y="2997200"/>
            <a:ext cx="376237" cy="390525"/>
            <a:chOff x="4911" y="2249"/>
            <a:chExt cx="237" cy="246"/>
          </a:xfrm>
        </p:grpSpPr>
        <p:pic>
          <p:nvPicPr>
            <p:cNvPr id="87078" name="Picture 19" descr="黑-四聲-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79" name="Rectangle 32"/>
            <p:cNvSpPr>
              <a:spLocks noChangeArrowheads="1"/>
            </p:cNvSpPr>
            <p:nvPr/>
          </p:nvSpPr>
          <p:spPr bwMode="auto">
            <a:xfrm>
              <a:off x="4911" y="2249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ㄨㄟ</a:t>
              </a:r>
            </a:p>
          </p:txBody>
        </p:sp>
      </p:grpSp>
      <p:sp>
        <p:nvSpPr>
          <p:cNvPr id="505893" name="Rectangle 37"/>
          <p:cNvSpPr>
            <a:spLocks noChangeArrowheads="1"/>
          </p:cNvSpPr>
          <p:nvPr/>
        </p:nvSpPr>
        <p:spPr bwMode="auto">
          <a:xfrm>
            <a:off x="2700338" y="1484313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多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625725" y="1858963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5895" name="Rectangle 39"/>
          <p:cNvSpPr>
            <a:spLocks noChangeArrowheads="1"/>
          </p:cNvSpPr>
          <p:nvPr/>
        </p:nvSpPr>
        <p:spPr bwMode="auto">
          <a:xfrm>
            <a:off x="4284663" y="1466850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被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4284663" y="1858963"/>
            <a:ext cx="357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5897" name="Rectangle 41"/>
          <p:cNvSpPr>
            <a:spLocks noChangeArrowheads="1"/>
          </p:cNvSpPr>
          <p:nvPr/>
        </p:nvSpPr>
        <p:spPr bwMode="auto">
          <a:xfrm>
            <a:off x="3492500" y="2636838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3421063" y="3028950"/>
            <a:ext cx="357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5899" name="Rectangle 43"/>
          <p:cNvSpPr>
            <a:spLocks noChangeArrowheads="1"/>
          </p:cNvSpPr>
          <p:nvPr/>
        </p:nvSpPr>
        <p:spPr bwMode="auto">
          <a:xfrm>
            <a:off x="7526338" y="2636838"/>
            <a:ext cx="933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對、向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7526338" y="3028950"/>
            <a:ext cx="357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87068" name="Freeform 51"/>
          <p:cNvSpPr>
            <a:spLocks/>
          </p:cNvSpPr>
          <p:nvPr/>
        </p:nvSpPr>
        <p:spPr bwMode="auto">
          <a:xfrm>
            <a:off x="3419475" y="162877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7069" name="Group 52"/>
          <p:cNvGrpSpPr>
            <a:grpSpLocks/>
          </p:cNvGrpSpPr>
          <p:nvPr/>
        </p:nvGrpSpPr>
        <p:grpSpPr bwMode="auto">
          <a:xfrm>
            <a:off x="1692275" y="2781300"/>
            <a:ext cx="468313" cy="179388"/>
            <a:chOff x="2154" y="3657"/>
            <a:chExt cx="230" cy="137"/>
          </a:xfrm>
        </p:grpSpPr>
        <p:sp>
          <p:nvSpPr>
            <p:cNvPr id="8707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7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187450" y="2636838"/>
            <a:ext cx="647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擬人</a:t>
            </a:r>
          </a:p>
        </p:txBody>
      </p:sp>
      <p:pic>
        <p:nvPicPr>
          <p:cNvPr id="505912" name="Picture 56" descr="下標籤-修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59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913" name="Rectangle 57"/>
          <p:cNvSpPr>
            <a:spLocks noChangeArrowheads="1"/>
          </p:cNvSpPr>
          <p:nvPr/>
        </p:nvSpPr>
        <p:spPr bwMode="auto">
          <a:xfrm>
            <a:off x="539750" y="2205038"/>
            <a:ext cx="4032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梅花因寒氣所抑制而未依時序開花</a:t>
            </a:r>
            <a:endParaRPr lang="en-US" altLang="zh-TW" sz="2100" b="1">
              <a:solidFill>
                <a:srgbClr val="339933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505914" name="Picture 58" descr="下標籤-意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702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915" name="Rectangle 59"/>
          <p:cNvSpPr>
            <a:spLocks noChangeArrowheads="1"/>
          </p:cNvSpPr>
          <p:nvPr/>
        </p:nvSpPr>
        <p:spPr bwMode="auto">
          <a:xfrm>
            <a:off x="2124075" y="4568825"/>
            <a:ext cx="6697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傅金吾園中的老梅樹，寒氣過後梅花大開，非常值得觀賞</a:t>
            </a:r>
          </a:p>
        </p:txBody>
      </p:sp>
      <p:pic>
        <p:nvPicPr>
          <p:cNvPr id="505916" name="Picture 60" descr="下標籤-意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58054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5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9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5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9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5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916"/>
                  </p:tgtEl>
                </p:cond>
              </p:nextCondLst>
            </p:seq>
          </p:childTnLst>
        </p:cTn>
      </p:par>
    </p:tnLst>
    <p:bldLst>
      <p:bldP spid="505893" grpId="0"/>
      <p:bldP spid="505893" grpId="1"/>
      <p:bldP spid="505895" grpId="0"/>
      <p:bldP spid="505895" grpId="1"/>
      <p:bldP spid="505897" grpId="0"/>
      <p:bldP spid="505897" grpId="1"/>
      <p:bldP spid="505899" grpId="0"/>
      <p:bldP spid="505899" grpId="1"/>
      <p:bldP spid="49" grpId="0"/>
      <p:bldP spid="49" grpId="1"/>
      <p:bldP spid="505913" grpId="0"/>
      <p:bldP spid="505913" grpId="1"/>
      <p:bldP spid="505915" grpId="0"/>
      <p:bldP spid="5059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副標題 6"/>
          <p:cNvSpPr>
            <a:spLocks/>
          </p:cNvSpPr>
          <p:nvPr/>
        </p:nvSpPr>
        <p:spPr bwMode="auto">
          <a:xfrm>
            <a:off x="1692275" y="2205038"/>
            <a:ext cx="55451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5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一、文章題解</a:t>
            </a:r>
          </a:p>
        </p:txBody>
      </p:sp>
      <p:pic>
        <p:nvPicPr>
          <p:cNvPr id="3277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/>
          </p:cNvSpPr>
          <p:nvPr/>
        </p:nvSpPr>
        <p:spPr bwMode="auto">
          <a:xfrm>
            <a:off x="395288" y="1052513"/>
            <a:ext cx="83534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lnSpc>
                <a:spcPct val="240000"/>
              </a:lnSpc>
              <a:buFont typeface="Arial" charset="0"/>
              <a:buNone/>
            </a:pPr>
            <a:r>
              <a:rPr kumimoji="0" lang="zh-TW" altLang="en-US" u="sng">
                <a:ea typeface="標楷體" pitchFamily="65" charset="-120"/>
              </a:rPr>
              <a:t>余時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為</a:t>
            </a:r>
            <a:r>
              <a:rPr kumimoji="0" lang="zh-TW" altLang="en-US" u="sng">
                <a:ea typeface="標楷體" pitchFamily="65" charset="-120"/>
              </a:rPr>
              <a:t>桃花所戀，竟不忍去　湖上</a:t>
            </a:r>
            <a:r>
              <a:rPr kumimoji="0" lang="zh-TW" altLang="en-US">
                <a:ea typeface="標楷體" pitchFamily="65" charset="-120"/>
              </a:rPr>
              <a:t>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88067" name="Picture 6" descr="上方ICON-語譯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7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88070" name="Picture 10" descr="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7367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91" name="Rectangle 11"/>
          <p:cNvSpPr>
            <a:spLocks noChangeArrowheads="1"/>
          </p:cNvSpPr>
          <p:nvPr/>
        </p:nvSpPr>
        <p:spPr bwMode="auto">
          <a:xfrm>
            <a:off x="2197100" y="1341438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被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125663" y="1733550"/>
            <a:ext cx="357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6893" name="Rectangle 13"/>
          <p:cNvSpPr>
            <a:spLocks noChangeArrowheads="1"/>
          </p:cNvSpPr>
          <p:nvPr/>
        </p:nvSpPr>
        <p:spPr bwMode="auto">
          <a:xfrm>
            <a:off x="1331913" y="2133600"/>
            <a:ext cx="5761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迷戀西湖的桃花，因此捨不得離開西湖，表現作者獨特的審美觀</a:t>
            </a:r>
          </a:p>
        </p:txBody>
      </p:sp>
      <p:pic>
        <p:nvPicPr>
          <p:cNvPr id="506894" name="Picture 14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1336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6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6894"/>
                  </p:tgtEl>
                </p:cond>
              </p:nextCondLst>
            </p:seq>
          </p:childTnLst>
        </p:cTn>
      </p:par>
    </p:tnLst>
    <p:bldLst>
      <p:bldP spid="506891" grpId="0"/>
      <p:bldP spid="506891" grpId="1"/>
      <p:bldP spid="506893" grpId="0"/>
      <p:bldP spid="506893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/>
          </p:cNvSpPr>
          <p:nvPr/>
        </p:nvSpPr>
        <p:spPr bwMode="auto">
          <a:xfrm>
            <a:off x="757238" y="1247775"/>
            <a:ext cx="777557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40000"/>
              </a:lnSpc>
              <a:buFont typeface="Arial" charset="0"/>
              <a:buNone/>
            </a:pPr>
            <a:r>
              <a:rPr kumimoji="0" lang="zh-TW" altLang="en-US" u="sng">
                <a:ea typeface="標楷體" pitchFamily="65" charset="-120"/>
              </a:rPr>
              <a:t>由斷橋　至蘇隄　一帶，綠煙紅霧　，彌漫二十餘里</a:t>
            </a:r>
            <a:r>
              <a:rPr kumimoji="0" lang="zh-TW" altLang="en-US">
                <a:ea typeface="標楷體" pitchFamily="65" charset="-120"/>
              </a:rPr>
              <a:t>。</a:t>
            </a:r>
            <a:r>
              <a:rPr kumimoji="0" lang="zh-TW" altLang="en-US" u="sng">
                <a:ea typeface="標楷體" pitchFamily="65" charset="-120"/>
              </a:rPr>
              <a:t>歌吹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為</a:t>
            </a:r>
            <a:r>
              <a:rPr kumimoji="0" lang="zh-TW" altLang="en-US" u="sng">
                <a:ea typeface="標楷體" pitchFamily="65" charset="-120"/>
              </a:rPr>
              <a:t>風　，粉汗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為</a:t>
            </a:r>
            <a:r>
              <a:rPr kumimoji="0" lang="zh-TW" altLang="en-US" u="sng">
                <a:ea typeface="標楷體" pitchFamily="65" charset="-120"/>
              </a:rPr>
              <a:t>雨　，羅紈　　之盛，多於隄畔之草。豔冶</a:t>
            </a:r>
            <a:r>
              <a:rPr kumimoji="0" lang="zh-TW" altLang="en-US">
                <a:ea typeface="標楷體" pitchFamily="65" charset="-120"/>
              </a:rPr>
              <a:t>＿＿</a:t>
            </a:r>
            <a:r>
              <a:rPr kumimoji="0" lang="zh-TW" altLang="en-US" u="sng">
                <a:ea typeface="標楷體" pitchFamily="65" charset="-120"/>
              </a:rPr>
              <a:t>　　極矣</a:t>
            </a:r>
            <a:r>
              <a:rPr kumimoji="0" lang="zh-TW" altLang="en-US">
                <a:ea typeface="標楷體" pitchFamily="65" charset="-120"/>
              </a:rPr>
              <a:t>！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89091" name="Picture 6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7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8" descr="下ICON-課堂Q&amp;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9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10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89097" name="Group 12"/>
          <p:cNvGrpSpPr>
            <a:grpSpLocks/>
          </p:cNvGrpSpPr>
          <p:nvPr/>
        </p:nvGrpSpPr>
        <p:grpSpPr bwMode="auto">
          <a:xfrm>
            <a:off x="7380288" y="4221163"/>
            <a:ext cx="431800" cy="431800"/>
            <a:chOff x="3379" y="482"/>
            <a:chExt cx="272" cy="272"/>
          </a:xfrm>
        </p:grpSpPr>
        <p:sp>
          <p:nvSpPr>
            <p:cNvPr id="89136" name="Text Box 13"/>
            <p:cNvSpPr txBox="1">
              <a:spLocks noChangeArrowheads="1"/>
            </p:cNvSpPr>
            <p:nvPr/>
          </p:nvSpPr>
          <p:spPr bwMode="auto">
            <a:xfrm>
              <a:off x="3379" y="482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ㄧㄝ</a:t>
              </a:r>
            </a:p>
          </p:txBody>
        </p:sp>
        <p:pic>
          <p:nvPicPr>
            <p:cNvPr id="89137" name="Picture 14" descr="黑-三聲-小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57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098" name="Group 15"/>
          <p:cNvGrpSpPr>
            <a:grpSpLocks/>
          </p:cNvGrpSpPr>
          <p:nvPr/>
        </p:nvGrpSpPr>
        <p:grpSpPr bwMode="auto">
          <a:xfrm>
            <a:off x="1692275" y="4292600"/>
            <a:ext cx="431800" cy="431800"/>
            <a:chOff x="3833" y="1253"/>
            <a:chExt cx="272" cy="272"/>
          </a:xfrm>
        </p:grpSpPr>
        <p:sp>
          <p:nvSpPr>
            <p:cNvPr id="89134" name="Text Box 16"/>
            <p:cNvSpPr txBox="1">
              <a:spLocks noChangeArrowheads="1"/>
            </p:cNvSpPr>
            <p:nvPr/>
          </p:nvSpPr>
          <p:spPr bwMode="auto">
            <a:xfrm>
              <a:off x="3833" y="1253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ㄨㄢ</a:t>
              </a:r>
            </a:p>
          </p:txBody>
        </p:sp>
        <p:pic>
          <p:nvPicPr>
            <p:cNvPr id="89135" name="Picture 17" descr="黑-二聲-小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9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9099" name="Picture 18" descr="1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2576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9" descr="1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20" descr="1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2" name="Picture 21" descr="1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3" name="Picture 22" descr="1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1051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23" descr="1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051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5" name="Picture 24" descr="1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42576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29" name="Rectangle 25"/>
          <p:cNvSpPr>
            <a:spLocks noChangeArrowheads="1"/>
          </p:cNvSpPr>
          <p:nvPr/>
        </p:nvSpPr>
        <p:spPr bwMode="auto">
          <a:xfrm>
            <a:off x="4211638" y="2747963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像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140200" y="3068638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89108" name="Freeform 27"/>
          <p:cNvSpPr>
            <a:spLocks/>
          </p:cNvSpPr>
          <p:nvPr/>
        </p:nvSpPr>
        <p:spPr bwMode="auto">
          <a:xfrm>
            <a:off x="5291138" y="166370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9109" name="Group 28"/>
          <p:cNvGrpSpPr>
            <a:grpSpLocks/>
          </p:cNvGrpSpPr>
          <p:nvPr/>
        </p:nvGrpSpPr>
        <p:grpSpPr bwMode="auto">
          <a:xfrm>
            <a:off x="6732588" y="1663700"/>
            <a:ext cx="215900" cy="179388"/>
            <a:chOff x="2154" y="3657"/>
            <a:chExt cx="230" cy="137"/>
          </a:xfrm>
        </p:grpSpPr>
        <p:sp>
          <p:nvSpPr>
            <p:cNvPr id="8913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13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867400" y="1268413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略喻、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句中對</a:t>
            </a:r>
          </a:p>
        </p:txBody>
      </p:sp>
      <p:pic>
        <p:nvPicPr>
          <p:cNvPr id="507936" name="Picture 32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208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2" name="Freeform 33"/>
          <p:cNvSpPr>
            <a:spLocks/>
          </p:cNvSpPr>
          <p:nvPr/>
        </p:nvSpPr>
        <p:spPr bwMode="auto">
          <a:xfrm>
            <a:off x="5722938" y="285115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9113" name="Group 34"/>
          <p:cNvGrpSpPr>
            <a:grpSpLocks/>
          </p:cNvGrpSpPr>
          <p:nvPr/>
        </p:nvGrpSpPr>
        <p:grpSpPr bwMode="auto">
          <a:xfrm>
            <a:off x="7164388" y="2851150"/>
            <a:ext cx="215900" cy="179388"/>
            <a:chOff x="2154" y="3657"/>
            <a:chExt cx="230" cy="137"/>
          </a:xfrm>
        </p:grpSpPr>
        <p:sp>
          <p:nvSpPr>
            <p:cNvPr id="8913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13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6227763" y="2711450"/>
            <a:ext cx="5778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誇飾</a:t>
            </a:r>
          </a:p>
        </p:txBody>
      </p:sp>
      <p:pic>
        <p:nvPicPr>
          <p:cNvPr id="507942" name="Picture 38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082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6" name="Freeform 39"/>
          <p:cNvSpPr>
            <a:spLocks/>
          </p:cNvSpPr>
          <p:nvPr/>
        </p:nvSpPr>
        <p:spPr bwMode="auto">
          <a:xfrm>
            <a:off x="900113" y="400367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9117" name="Group 40"/>
          <p:cNvGrpSpPr>
            <a:grpSpLocks/>
          </p:cNvGrpSpPr>
          <p:nvPr/>
        </p:nvGrpSpPr>
        <p:grpSpPr bwMode="auto">
          <a:xfrm>
            <a:off x="5868988" y="4003675"/>
            <a:ext cx="215900" cy="179388"/>
            <a:chOff x="2154" y="3657"/>
            <a:chExt cx="230" cy="137"/>
          </a:xfrm>
        </p:grpSpPr>
        <p:sp>
          <p:nvSpPr>
            <p:cNvPr id="8912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12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1331913" y="3863975"/>
            <a:ext cx="43910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借代（穿著羅紈的遊客）、誇飾</a:t>
            </a:r>
            <a:endParaRPr lang="en-US" altLang="zh-TW" sz="2100" b="1">
              <a:solidFill>
                <a:srgbClr val="FF0066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507948" name="Picture 44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8608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49" name="Rectangle 45"/>
          <p:cNvSpPr>
            <a:spLocks noChangeArrowheads="1"/>
          </p:cNvSpPr>
          <p:nvPr/>
        </p:nvSpPr>
        <p:spPr bwMode="auto">
          <a:xfrm>
            <a:off x="900113" y="2349500"/>
            <a:ext cx="3527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強調桃紅柳綠，既美且有氣勢</a:t>
            </a:r>
          </a:p>
        </p:txBody>
      </p:sp>
      <p:pic>
        <p:nvPicPr>
          <p:cNvPr id="507950" name="Picture 46" descr="下標籤-意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004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51" name="Rectangle 47"/>
          <p:cNvSpPr>
            <a:spLocks noChangeArrowheads="1"/>
          </p:cNvSpPr>
          <p:nvPr/>
        </p:nvSpPr>
        <p:spPr bwMode="auto">
          <a:xfrm>
            <a:off x="5219700" y="3502025"/>
            <a:ext cx="3024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形容遊人如織，熱鬧非凡</a:t>
            </a:r>
          </a:p>
        </p:txBody>
      </p:sp>
      <p:pic>
        <p:nvPicPr>
          <p:cNvPr id="507952" name="Picture 48" descr="下標籤-意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8181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24" name="圖片 17" descr="下方ICON-回目次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25" name="Picture 50" descr="下標籤-辨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5004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56" name="Rectangle 52"/>
          <p:cNvSpPr>
            <a:spLocks noChangeArrowheads="1"/>
          </p:cNvSpPr>
          <p:nvPr/>
        </p:nvSpPr>
        <p:spPr bwMode="auto">
          <a:xfrm>
            <a:off x="6734175" y="2708275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像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6589713" y="3082925"/>
            <a:ext cx="357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7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9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7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9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7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9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7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9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7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9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07929" grpId="0"/>
      <p:bldP spid="507929" grpId="1"/>
      <p:bldP spid="49" grpId="0"/>
      <p:bldP spid="49" grpId="1"/>
      <p:bldP spid="2" grpId="0"/>
      <p:bldP spid="2" grpId="1"/>
      <p:bldP spid="3" grpId="0"/>
      <p:bldP spid="3" grpId="1"/>
      <p:bldP spid="507949" grpId="0"/>
      <p:bldP spid="507949" grpId="1"/>
      <p:bldP spid="507951" grpId="0"/>
      <p:bldP spid="507951" grpId="1"/>
      <p:bldP spid="507956" grpId="0"/>
      <p:bldP spid="50795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62" name="Rectangle 34"/>
          <p:cNvSpPr>
            <a:spLocks noChangeArrowheads="1"/>
          </p:cNvSpPr>
          <p:nvPr/>
        </p:nvSpPr>
        <p:spPr bwMode="auto">
          <a:xfrm>
            <a:off x="539750" y="3540125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描寫西湖因水光、山氣呈現出色彩的美妙，呼應首段「一日之盛，為朝煙，為夕嵐」</a:t>
            </a:r>
          </a:p>
        </p:txBody>
      </p:sp>
      <p:sp>
        <p:nvSpPr>
          <p:cNvPr id="90115" name="Rectangle 3"/>
          <p:cNvSpPr>
            <a:spLocks/>
          </p:cNvSpPr>
          <p:nvPr/>
        </p:nvSpPr>
        <p:spPr bwMode="auto">
          <a:xfrm>
            <a:off x="612775" y="1268413"/>
            <a:ext cx="82073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40000"/>
              </a:lnSpc>
              <a:buFont typeface="Arial" charset="0"/>
              <a:buNone/>
            </a:pPr>
            <a:r>
              <a:rPr kumimoji="0" lang="zh-TW" altLang="en-US" u="sng">
                <a:ea typeface="標楷體" pitchFamily="65" charset="-120"/>
              </a:rPr>
              <a:t>然杭人遊湖，止午、未、申三時</a:t>
            </a:r>
            <a:r>
              <a:rPr kumimoji="0" lang="zh-TW" altLang="en-US">
                <a:ea typeface="標楷體" pitchFamily="65" charset="-120"/>
              </a:rPr>
              <a:t>　。</a:t>
            </a:r>
            <a:r>
              <a:rPr kumimoji="0" lang="zh-TW" altLang="en-US" u="sng">
                <a:ea typeface="標楷體" pitchFamily="65" charset="-120"/>
              </a:rPr>
              <a:t>其實湖光染翠　之工　，山嵐設色　之妙，皆在朝日始出，夕舂　　未下，始極其濃媚</a:t>
            </a:r>
            <a:r>
              <a:rPr kumimoji="0" lang="zh-TW" altLang="en-US">
                <a:ea typeface="標楷體" pitchFamily="65" charset="-120"/>
              </a:rPr>
              <a:t>　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90116" name="Picture 6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7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9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90120" name="Text Box 12"/>
          <p:cNvSpPr txBox="1">
            <a:spLocks noChangeArrowheads="1"/>
          </p:cNvSpPr>
          <p:nvPr/>
        </p:nvSpPr>
        <p:spPr bwMode="auto">
          <a:xfrm>
            <a:off x="3132138" y="4149725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ㄔㄨㄥ</a:t>
            </a:r>
          </a:p>
        </p:txBody>
      </p:sp>
      <p:grpSp>
        <p:nvGrpSpPr>
          <p:cNvPr id="90121" name="Group 21"/>
          <p:cNvGrpSpPr>
            <a:grpSpLocks/>
          </p:cNvGrpSpPr>
          <p:nvPr/>
        </p:nvGrpSpPr>
        <p:grpSpPr bwMode="auto">
          <a:xfrm>
            <a:off x="7235825" y="4294188"/>
            <a:ext cx="431800" cy="647700"/>
            <a:chOff x="4558" y="2705"/>
            <a:chExt cx="272" cy="408"/>
          </a:xfrm>
        </p:grpSpPr>
        <p:sp>
          <p:nvSpPr>
            <p:cNvPr id="90141" name="Text Box 14"/>
            <p:cNvSpPr txBox="1">
              <a:spLocks noChangeArrowheads="1"/>
            </p:cNvSpPr>
            <p:nvPr/>
          </p:nvSpPr>
          <p:spPr bwMode="auto">
            <a:xfrm>
              <a:off x="4558" y="2705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ㄇㄟ</a:t>
              </a:r>
            </a:p>
          </p:txBody>
        </p:sp>
        <p:pic>
          <p:nvPicPr>
            <p:cNvPr id="90142" name="Picture 15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27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0122" name="Picture 16" descr="1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891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7" descr="1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1416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8" descr="2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9" descr="2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16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20" descr="2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7" name="Freeform 22"/>
          <p:cNvSpPr>
            <a:spLocks/>
          </p:cNvSpPr>
          <p:nvPr/>
        </p:nvSpPr>
        <p:spPr bwMode="auto">
          <a:xfrm>
            <a:off x="8027988" y="2924175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0128" name="Group 23"/>
          <p:cNvGrpSpPr>
            <a:grpSpLocks/>
          </p:cNvGrpSpPr>
          <p:nvPr/>
        </p:nvGrpSpPr>
        <p:grpSpPr bwMode="auto">
          <a:xfrm>
            <a:off x="4573588" y="4040188"/>
            <a:ext cx="217487" cy="179387"/>
            <a:chOff x="2154" y="3657"/>
            <a:chExt cx="230" cy="137"/>
          </a:xfrm>
        </p:grpSpPr>
        <p:sp>
          <p:nvSpPr>
            <p:cNvPr id="9013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14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708400" y="3900488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單句對</a:t>
            </a:r>
          </a:p>
        </p:txBody>
      </p:sp>
      <p:pic>
        <p:nvPicPr>
          <p:cNvPr id="508955" name="Picture 27" descr="下標籤-修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8130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56" name="Text Box 28"/>
          <p:cNvSpPr txBox="1">
            <a:spLocks noChangeArrowheads="1"/>
          </p:cNvSpPr>
          <p:nvPr/>
        </p:nvSpPr>
        <p:spPr bwMode="auto">
          <a:xfrm>
            <a:off x="2916238" y="40036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2627313" y="4692650"/>
            <a:ext cx="1725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借代（夕陽）</a:t>
            </a:r>
            <a:endParaRPr lang="en-US" altLang="zh-TW" sz="2100" b="1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08958" name="Picture 30" descr="下標籤-修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244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59" name="Text Box 31"/>
          <p:cNvSpPr txBox="1">
            <a:spLocks noChangeArrowheads="1"/>
          </p:cNvSpPr>
          <p:nvPr/>
        </p:nvSpPr>
        <p:spPr bwMode="auto">
          <a:xfrm>
            <a:off x="2484438" y="40036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508960" name="Rectangle 32"/>
          <p:cNvSpPr>
            <a:spLocks noChangeArrowheads="1"/>
          </p:cNvSpPr>
          <p:nvPr/>
        </p:nvSpPr>
        <p:spPr bwMode="auto">
          <a:xfrm>
            <a:off x="612775" y="2349500"/>
            <a:ext cx="5688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作者認為杭人遊湖，不懂得選擇西湖最美的時辰</a:t>
            </a:r>
          </a:p>
        </p:txBody>
      </p:sp>
      <p:pic>
        <p:nvPicPr>
          <p:cNvPr id="508961" name="Picture 33" descr="下標籤-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3495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963" name="Picture 35" descr="下標籤-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8" name="Picture 37" descr="下一頁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8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9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8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95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8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9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963"/>
                  </p:tgtEl>
                </p:cond>
              </p:nextCondLst>
            </p:seq>
          </p:childTnLst>
        </p:cTn>
      </p:par>
    </p:tnLst>
    <p:bldLst>
      <p:bldP spid="508962" grpId="0"/>
      <p:bldP spid="508962" grpId="1"/>
      <p:bldP spid="49" grpId="0"/>
      <p:bldP spid="49" grpId="1"/>
      <p:bldP spid="508956" grpId="0"/>
      <p:bldP spid="508956" grpId="1"/>
      <p:bldP spid="2" grpId="0"/>
      <p:bldP spid="2" grpId="1"/>
      <p:bldP spid="508959" grpId="0"/>
      <p:bldP spid="508959" grpId="1"/>
      <p:bldP spid="508960" grpId="0"/>
      <p:bldP spid="508960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/>
          </p:cNvSpPr>
          <p:nvPr/>
        </p:nvSpPr>
        <p:spPr bwMode="auto">
          <a:xfrm>
            <a:off x="323850" y="1268413"/>
            <a:ext cx="84963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40000"/>
              </a:lnSpc>
              <a:buFont typeface="Arial" charset="0"/>
              <a:buNone/>
            </a:pPr>
            <a:r>
              <a:rPr kumimoji="0" lang="zh-TW" altLang="en-US">
                <a:ea typeface="標楷體" pitchFamily="65" charset="-120"/>
              </a:rPr>
              <a:t>月景尤不可言，</a:t>
            </a:r>
            <a:r>
              <a:rPr kumimoji="0" lang="zh-TW" altLang="en-US" u="sng">
                <a:ea typeface="標楷體" pitchFamily="65" charset="-120"/>
              </a:rPr>
              <a:t>花態柳情，山容水意</a:t>
            </a:r>
            <a:r>
              <a:rPr kumimoji="0" lang="zh-TW" altLang="en-US">
                <a:ea typeface="標楷體" pitchFamily="65" charset="-120"/>
              </a:rPr>
              <a:t>，別是一種趣味。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此樂</a:t>
            </a:r>
            <a:r>
              <a:rPr kumimoji="0" lang="zh-TW" altLang="en-US" u="sng">
                <a:ea typeface="標楷體" pitchFamily="65" charset="-120"/>
              </a:rPr>
              <a:t>留與山僧　遊客受用，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安</a:t>
            </a:r>
            <a:r>
              <a:rPr kumimoji="0" lang="zh-TW" altLang="en-US" u="sng">
                <a:ea typeface="標楷體" pitchFamily="65" charset="-120"/>
              </a:rPr>
              <a:t>＿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可為</a:t>
            </a:r>
            <a:r>
              <a:rPr kumimoji="0" lang="zh-TW" altLang="en-US" u="sng">
                <a:ea typeface="標楷體" pitchFamily="65" charset="-120"/>
              </a:rPr>
              <a:t>　俗士道哉</a:t>
            </a:r>
            <a:r>
              <a:rPr kumimoji="0" lang="zh-TW" altLang="en-US">
                <a:ea typeface="標楷體" pitchFamily="65" charset="-120"/>
              </a:rPr>
              <a:t>！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91139" name="Picture 6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7" descr="上方ICON-語譯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91142" name="Text Box 10"/>
          <p:cNvSpPr txBox="1">
            <a:spLocks noChangeArrowheads="1"/>
          </p:cNvSpPr>
          <p:nvPr/>
        </p:nvSpPr>
        <p:spPr bwMode="auto">
          <a:xfrm>
            <a:off x="4500563" y="3046413"/>
            <a:ext cx="3667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ㄙㄥ</a:t>
            </a:r>
          </a:p>
        </p:txBody>
      </p:sp>
      <p:grpSp>
        <p:nvGrpSpPr>
          <p:cNvPr id="91143" name="Group 15"/>
          <p:cNvGrpSpPr>
            <a:grpSpLocks/>
          </p:cNvGrpSpPr>
          <p:nvPr/>
        </p:nvGrpSpPr>
        <p:grpSpPr bwMode="auto">
          <a:xfrm>
            <a:off x="8388350" y="3068638"/>
            <a:ext cx="431800" cy="647700"/>
            <a:chOff x="930" y="2614"/>
            <a:chExt cx="272" cy="408"/>
          </a:xfrm>
        </p:grpSpPr>
        <p:sp>
          <p:nvSpPr>
            <p:cNvPr id="91173" name="Text Box 12"/>
            <p:cNvSpPr txBox="1">
              <a:spLocks noChangeArrowheads="1"/>
            </p:cNvSpPr>
            <p:nvPr/>
          </p:nvSpPr>
          <p:spPr bwMode="auto">
            <a:xfrm>
              <a:off x="930" y="2614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ㄨㄟ</a:t>
              </a:r>
            </a:p>
          </p:txBody>
        </p:sp>
        <p:pic>
          <p:nvPicPr>
            <p:cNvPr id="91174" name="Picture 13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70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44" name="文字方塊 14"/>
          <p:cNvSpPr txBox="1">
            <a:spLocks noChangeArrowheads="1"/>
          </p:cNvSpPr>
          <p:nvPr/>
        </p:nvSpPr>
        <p:spPr bwMode="auto">
          <a:xfrm>
            <a:off x="2771775" y="3094038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</a:t>
            </a:r>
          </a:p>
        </p:txBody>
      </p:sp>
      <p:sp>
        <p:nvSpPr>
          <p:cNvPr id="91145" name="文字方塊 14"/>
          <p:cNvSpPr txBox="1">
            <a:spLocks noChangeArrowheads="1"/>
          </p:cNvSpPr>
          <p:nvPr/>
        </p:nvSpPr>
        <p:spPr bwMode="auto">
          <a:xfrm>
            <a:off x="1187450" y="4303713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9972" name="Rectangle 20"/>
          <p:cNvSpPr>
            <a:spLocks noChangeArrowheads="1"/>
          </p:cNvSpPr>
          <p:nvPr/>
        </p:nvSpPr>
        <p:spPr bwMode="auto">
          <a:xfrm>
            <a:off x="6734175" y="2781300"/>
            <a:ext cx="1438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豈能、怎能</a:t>
            </a:r>
          </a:p>
        </p:txBody>
      </p:sp>
      <p:grpSp>
        <p:nvGrpSpPr>
          <p:cNvPr id="91147" name="Group 23"/>
          <p:cNvGrpSpPr>
            <a:grpSpLocks/>
          </p:cNvGrpSpPr>
          <p:nvPr/>
        </p:nvGrpSpPr>
        <p:grpSpPr bwMode="auto">
          <a:xfrm>
            <a:off x="-1260475" y="5084763"/>
            <a:ext cx="7269163" cy="801687"/>
            <a:chOff x="476" y="1908"/>
            <a:chExt cx="4579" cy="1144"/>
          </a:xfrm>
        </p:grpSpPr>
        <p:sp>
          <p:nvSpPr>
            <p:cNvPr id="91171" name="文字方塊 14"/>
            <p:cNvSpPr txBox="1">
              <a:spLocks noChangeArrowheads="1"/>
            </p:cNvSpPr>
            <p:nvPr/>
          </p:nvSpPr>
          <p:spPr bwMode="auto">
            <a:xfrm>
              <a:off x="4830" y="1908"/>
              <a:ext cx="22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latin typeface="Arial" charset="0"/>
                </a:rPr>
                <a:t>　　</a:t>
              </a:r>
            </a:p>
          </p:txBody>
        </p:sp>
        <p:sp>
          <p:nvSpPr>
            <p:cNvPr id="91172" name="文字方塊 14"/>
            <p:cNvSpPr txBox="1">
              <a:spLocks noChangeArrowheads="1"/>
            </p:cNvSpPr>
            <p:nvPr/>
          </p:nvSpPr>
          <p:spPr bwMode="auto">
            <a:xfrm>
              <a:off x="476" y="2660"/>
              <a:ext cx="22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latin typeface="Arial" charset="0"/>
                </a:rPr>
                <a:t>　　　　</a:t>
              </a:r>
            </a:p>
          </p:txBody>
        </p:sp>
      </p:grpSp>
      <p:sp>
        <p:nvSpPr>
          <p:cNvPr id="91148" name="Freeform 24"/>
          <p:cNvSpPr>
            <a:spLocks/>
          </p:cNvSpPr>
          <p:nvPr/>
        </p:nvSpPr>
        <p:spPr bwMode="auto">
          <a:xfrm>
            <a:off x="3273425" y="1773238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1149" name="Group 25"/>
          <p:cNvGrpSpPr>
            <a:grpSpLocks/>
          </p:cNvGrpSpPr>
          <p:nvPr/>
        </p:nvGrpSpPr>
        <p:grpSpPr bwMode="auto">
          <a:xfrm>
            <a:off x="6659563" y="1773238"/>
            <a:ext cx="217487" cy="179387"/>
            <a:chOff x="2154" y="3657"/>
            <a:chExt cx="230" cy="137"/>
          </a:xfrm>
        </p:grpSpPr>
        <p:sp>
          <p:nvSpPr>
            <p:cNvPr id="9116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17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068763" y="1274763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擬人、單句對，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亦屬句中對</a:t>
            </a:r>
          </a:p>
        </p:txBody>
      </p:sp>
      <p:pic>
        <p:nvPicPr>
          <p:cNvPr id="509981" name="Picture 29" descr="下標籤-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9982" name="Rectangle 30"/>
          <p:cNvSpPr>
            <a:spLocks noChangeArrowheads="1"/>
          </p:cNvSpPr>
          <p:nvPr/>
        </p:nvSpPr>
        <p:spPr bwMode="auto">
          <a:xfrm>
            <a:off x="2051050" y="2327275"/>
            <a:ext cx="4608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以充滿想像的虛筆，牽引讀者期待之心</a:t>
            </a:r>
            <a:endParaRPr lang="en-US" altLang="zh-TW" sz="2100" b="1">
              <a:solidFill>
                <a:srgbClr val="339933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509983" name="Picture 31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3495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9984" name="Rectangle 32"/>
          <p:cNvSpPr>
            <a:spLocks noChangeArrowheads="1"/>
          </p:cNvSpPr>
          <p:nvPr/>
        </p:nvSpPr>
        <p:spPr bwMode="auto">
          <a:xfrm>
            <a:off x="2411413" y="3500438"/>
            <a:ext cx="6264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藉杭人遊湖未得其妙，呈現作者獨特的審美觀，一如羅丹所言：「美，到處都有，對於我們的眼睛，不是缺少美，而是缺少發現。」</a:t>
            </a:r>
          </a:p>
        </p:txBody>
      </p:sp>
      <p:pic>
        <p:nvPicPr>
          <p:cNvPr id="509985" name="Picture 33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386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6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7261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7" name="Picture 35" descr="上方ICON-結構表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8" name="Picture 36" descr="下ICON-回主目錄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9" name="文字方塊 14"/>
          <p:cNvSpPr txBox="1">
            <a:spLocks noChangeArrowheads="1"/>
          </p:cNvSpPr>
          <p:nvPr/>
        </p:nvSpPr>
        <p:spPr bwMode="auto">
          <a:xfrm>
            <a:off x="8174038" y="3082925"/>
            <a:ext cx="357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509993" name="Rectangle 41"/>
          <p:cNvSpPr>
            <a:spLocks noChangeArrowheads="1"/>
          </p:cNvSpPr>
          <p:nvPr/>
        </p:nvSpPr>
        <p:spPr bwMode="auto">
          <a:xfrm>
            <a:off x="8172450" y="2781300"/>
            <a:ext cx="898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對、向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8174038" y="3068638"/>
            <a:ext cx="357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91162" name="文字方塊 14"/>
          <p:cNvSpPr txBox="1">
            <a:spLocks noChangeArrowheads="1"/>
          </p:cNvSpPr>
          <p:nvPr/>
        </p:nvSpPr>
        <p:spPr bwMode="auto">
          <a:xfrm>
            <a:off x="2054225" y="3095625"/>
            <a:ext cx="790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                                                                                         　　　　</a:t>
            </a:r>
          </a:p>
        </p:txBody>
      </p:sp>
      <p:sp>
        <p:nvSpPr>
          <p:cNvPr id="91163" name="文字方塊 14"/>
          <p:cNvSpPr txBox="1">
            <a:spLocks noChangeArrowheads="1"/>
          </p:cNvSpPr>
          <p:nvPr/>
        </p:nvSpPr>
        <p:spPr bwMode="auto">
          <a:xfrm>
            <a:off x="3854450" y="5759450"/>
            <a:ext cx="790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                                                                                         　　　　</a:t>
            </a:r>
          </a:p>
        </p:txBody>
      </p:sp>
      <p:sp>
        <p:nvSpPr>
          <p:cNvPr id="91164" name="文字方塊 14"/>
          <p:cNvSpPr txBox="1">
            <a:spLocks noChangeArrowheads="1"/>
          </p:cNvSpPr>
          <p:nvPr/>
        </p:nvSpPr>
        <p:spPr bwMode="auto">
          <a:xfrm>
            <a:off x="2703513" y="5818188"/>
            <a:ext cx="790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                                                                                         　　　　</a:t>
            </a:r>
          </a:p>
        </p:txBody>
      </p:sp>
      <p:sp>
        <p:nvSpPr>
          <p:cNvPr id="510002" name="Rectangle 50"/>
          <p:cNvSpPr>
            <a:spLocks noChangeArrowheads="1"/>
          </p:cNvSpPr>
          <p:nvPr/>
        </p:nvSpPr>
        <p:spPr bwMode="auto">
          <a:xfrm>
            <a:off x="2124075" y="2781300"/>
            <a:ext cx="2016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指西湖月景之美</a:t>
            </a:r>
          </a:p>
        </p:txBody>
      </p:sp>
      <p:sp>
        <p:nvSpPr>
          <p:cNvPr id="10" name="文字方塊 14"/>
          <p:cNvSpPr txBox="1">
            <a:spLocks noChangeArrowheads="1"/>
          </p:cNvSpPr>
          <p:nvPr/>
        </p:nvSpPr>
        <p:spPr bwMode="auto">
          <a:xfrm>
            <a:off x="2054225" y="3095625"/>
            <a:ext cx="790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                                                                                         　　　　</a:t>
            </a:r>
          </a:p>
        </p:txBody>
      </p:sp>
      <p:sp>
        <p:nvSpPr>
          <p:cNvPr id="11" name="文字方塊 14"/>
          <p:cNvSpPr txBox="1">
            <a:spLocks noChangeArrowheads="1"/>
          </p:cNvSpPr>
          <p:nvPr/>
        </p:nvSpPr>
        <p:spPr bwMode="auto">
          <a:xfrm>
            <a:off x="6948488" y="3141663"/>
            <a:ext cx="1152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                                                                                         　　　　</a:t>
            </a:r>
          </a:p>
        </p:txBody>
      </p:sp>
      <p:pic>
        <p:nvPicPr>
          <p:cNvPr id="91168" name="Picture 14" descr="2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1416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9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98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9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9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9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98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9972" grpId="0"/>
      <p:bldP spid="509972" grpId="1"/>
      <p:bldP spid="49" grpId="0"/>
      <p:bldP spid="49" grpId="1"/>
      <p:bldP spid="509982" grpId="0"/>
      <p:bldP spid="509982" grpId="1"/>
      <p:bldP spid="509984" grpId="0"/>
      <p:bldP spid="509984" grpId="1"/>
      <p:bldP spid="509993" grpId="0"/>
      <p:bldP spid="509993" grpId="1"/>
      <p:bldP spid="510002" grpId="0"/>
      <p:bldP spid="51000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點明西湖最美的時節。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9216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3188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>
                <a:ea typeface="標楷體" pitchFamily="65" charset="-120"/>
              </a:rPr>
              <a:t>一開頭總括西湖最美的是春天和月夜。以「春」、「月」二字，提綱挈領的勾畫西湖美景的特點。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9318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說明在西湖梅花與杏桃爭春的奇景中，自己獨偏愛桃花。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9421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5236" name="Rectangle 3"/>
          <p:cNvSpPr>
            <a:spLocks/>
          </p:cNvSpPr>
          <p:nvPr/>
        </p:nvSpPr>
        <p:spPr bwMode="auto">
          <a:xfrm>
            <a:off x="71438" y="765175"/>
            <a:ext cx="8964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>
                <a:ea typeface="標楷體" pitchFamily="65" charset="-120"/>
              </a:rPr>
              <a:t>敘述不前往欣賞「為寒所勒」的「玉照堂故物」，而獨鍾情於桃花，藉此點出作者獨特的審美觀。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9523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描述西湖春天遊客如織的景致。</a:t>
            </a: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9626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7284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本段把繽紛的花海與看花的遊人融成一片，極寫西湖春日盛況，尤其色彩之點染，能化簡淡（本紅綠而已）為繁複（使用煙霧豔冶等詞語），實為一大特色。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728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31825"/>
            <a:ext cx="8964612" cy="4525963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本文選自《袁中郎全集》，描寫杭州西湖的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春光月景，表現作者獨特的審美趣味。明神宗萬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曆二十五年（西元一五九七年），作者辭去吳縣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（今江蘇省蘇州市）知縣後，首次漫遊嚮往已久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的西湖，並寫下十六篇〈西湖雜記〉，本文為第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二篇。六橋，指西湖蘇隄上的六座橋，其名為：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映波、鎖瀾　、望山、壓隄、東浦　、跨虹。全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文先描寫六橋一帶的春日盛景與朝煙夕嵐  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33796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449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13"/>
          <p:cNvGrpSpPr>
            <a:grpSpLocks/>
          </p:cNvGrpSpPr>
          <p:nvPr/>
        </p:nvGrpSpPr>
        <p:grpSpPr bwMode="auto">
          <a:xfrm>
            <a:off x="6300788" y="4941888"/>
            <a:ext cx="431800" cy="431800"/>
            <a:chOff x="2336" y="3203"/>
            <a:chExt cx="272" cy="272"/>
          </a:xfrm>
        </p:grpSpPr>
        <p:sp>
          <p:nvSpPr>
            <p:cNvPr id="33805" name="Text Box 10"/>
            <p:cNvSpPr txBox="1">
              <a:spLocks noChangeArrowheads="1"/>
            </p:cNvSpPr>
            <p:nvPr/>
          </p:nvSpPr>
          <p:spPr bwMode="auto">
            <a:xfrm>
              <a:off x="2336" y="3203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ㄆㄨ</a:t>
              </a:r>
            </a:p>
          </p:txBody>
        </p:sp>
        <p:pic>
          <p:nvPicPr>
            <p:cNvPr id="33806" name="Picture 11" descr="黑-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329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8" name="Group 16"/>
          <p:cNvGrpSpPr>
            <a:grpSpLocks/>
          </p:cNvGrpSpPr>
          <p:nvPr/>
        </p:nvGrpSpPr>
        <p:grpSpPr bwMode="auto">
          <a:xfrm>
            <a:off x="2268538" y="4941888"/>
            <a:ext cx="431800" cy="431800"/>
            <a:chOff x="4785" y="2840"/>
            <a:chExt cx="272" cy="272"/>
          </a:xfrm>
        </p:grpSpPr>
        <p:sp>
          <p:nvSpPr>
            <p:cNvPr id="33803" name="Text Box 9"/>
            <p:cNvSpPr txBox="1">
              <a:spLocks noChangeArrowheads="1"/>
            </p:cNvSpPr>
            <p:nvPr/>
          </p:nvSpPr>
          <p:spPr bwMode="auto">
            <a:xfrm>
              <a:off x="4785" y="2840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ㄌㄢ</a:t>
              </a:r>
            </a:p>
          </p:txBody>
        </p:sp>
        <p:pic>
          <p:nvPicPr>
            <p:cNvPr id="33804" name="Picture 12" descr="黑-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9" name="Group 18"/>
          <p:cNvGrpSpPr>
            <a:grpSpLocks/>
          </p:cNvGrpSpPr>
          <p:nvPr/>
        </p:nvGrpSpPr>
        <p:grpSpPr bwMode="auto">
          <a:xfrm>
            <a:off x="7596188" y="5589588"/>
            <a:ext cx="433387" cy="431800"/>
            <a:chOff x="3243" y="2704"/>
            <a:chExt cx="273" cy="272"/>
          </a:xfrm>
        </p:grpSpPr>
        <p:sp>
          <p:nvSpPr>
            <p:cNvPr id="33801" name="Text Box 8"/>
            <p:cNvSpPr txBox="1">
              <a:spLocks noChangeArrowheads="1"/>
            </p:cNvSpPr>
            <p:nvPr/>
          </p:nvSpPr>
          <p:spPr bwMode="auto">
            <a:xfrm>
              <a:off x="3243" y="2704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ㄌㄢ</a:t>
              </a:r>
            </a:p>
          </p:txBody>
        </p:sp>
        <p:pic>
          <p:nvPicPr>
            <p:cNvPr id="33802" name="Picture 14" descr="黑-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275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0" name="Picture 17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西湖最美為月夜，但杭人遊湖未得其妙。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9830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9332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>
                <a:ea typeface="標楷體" pitchFamily="65" charset="-120"/>
              </a:rPr>
              <a:t>寫西湖春色之濃，用「極其濃媚」四字來概括西湖的朝暮之美。接著作者筆鋒一轉，又開出另一個濃中有淡、嫵媚動人的景色──月景。段末月景部分雖說不可言，但仍忍不住略作點撥：「花態柳情，山容水意，別是一種趣味。」點到為止，顯得餘韻悠然，情味無窮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9933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西湖景色最美的時候，就是春天，就是有月亮的晚上。一天當中景色最美的時候，就是早晨煙霧朦朧的景致，與傍晚山中的霧氣。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0035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0035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今年春天雪下得很多，梅花被寒氣所抑制，與杏花、桃花相繼開放，景觀尤其美妙。石簣屢次對我說：「傅金吾園中的梅花，就是宋代張功甫玉照堂中舊有的老梅樹，我們趕快去觀賞！」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0138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0138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我當時被桃花的美所迷戀，竟捨不得離開西湖。</a:t>
            </a: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0240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0240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由斷橋到蘇隄一帶，翠綠的楊柳、紅豔的桃花，遠望如綠煙、紅霧般優美，綿延二十多里。遊人的歌聲與吹奏聲像風一般四處飄揚，盛裝遊湖的仕女的粉汗滴落如雨，穿著羅衫紈褲的遊人，比隄邊的青草還要多。西湖景物真是豔麗到了極</a:t>
            </a:r>
            <a:endParaRPr kumimoji="0" lang="zh-TW" altLang="en-US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點！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0342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0342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然而杭州人遊西湖，只在上午十一時到下午五時這段時間。其實湖面水光因綠樹倒映，而被暈染成一片翠綠的精巧，山中霧氣在夕陽映照下，渲染而成的美麗色彩，都是在早晨太陽剛升起，傍晚夕陽尚未落下以前，才是最為濃盛嫵媚的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0445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0445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尤其月光下的景色，更是美得無法形容，花朵的嬌態、柳樹的風情、山的容貌、水的情意，更是另有一種情趣韻味。這種樂趣只能留給山中的和尚與懂得欣賞的遊客享用，怎能向庸俗的人說明呢！</a:t>
            </a: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0547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0547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作者認為一年之中西湖哪一個季節最美？一日之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中何時最美？而其美又美在何處？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作者認為西湖最美在春天，在清晨，在黃昏，而以月夜為最。春天的西湖繁花似錦，如煙似霧，又有管絃之繁、遊人之盛，大自然與人間結合的熱鬧之美在春天的西湖盡情展現。至於清晨之美，美在草木經晨曦的透視梳理，把青翠染上湖水；夕嵐之美，則美在雲彩的潑灑，山水、花木都披上既燦爛又深沉的外衣；最美的月景則無法言狀，只能說其中充滿特殊的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趣味」，足以使人樂以忘言。</a:t>
            </a:r>
          </a:p>
        </p:txBody>
      </p:sp>
      <p:pic>
        <p:nvPicPr>
          <p:cNvPr id="106501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第三段作者如何表現西湖春日「豔冶極矣」的景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觀？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9216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以景而言，「綠煙紅霧，彌漫二十餘里」；以人而言，遊人如織。色彩繽紛之至，故以豔冶之詞形容。</a:t>
            </a:r>
          </a:p>
        </p:txBody>
      </p:sp>
      <p:pic>
        <p:nvPicPr>
          <p:cNvPr id="107525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74700"/>
            <a:ext cx="8856663" cy="4886325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以這些景致作鋪墊，接著以「月景尤不可言」醞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釀   強烈的「待月」心理，回應題目的「待月」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。篇幅雖短，卻構思精巧，意趣不凡。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　　本文是晚明山水小品文的佳作。小品文，是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一種篇幅短小、率真    清新、抒發個人情感的散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文，興盛於明代末期，形成晚明代表性的文學風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貌。</a:t>
            </a:r>
          </a:p>
        </p:txBody>
      </p:sp>
      <p:sp>
        <p:nvSpPr>
          <p:cNvPr id="3481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3482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22"/>
          <p:cNvGrpSpPr>
            <a:grpSpLocks/>
          </p:cNvGrpSpPr>
          <p:nvPr/>
        </p:nvGrpSpPr>
        <p:grpSpPr bwMode="auto">
          <a:xfrm>
            <a:off x="539750" y="1557338"/>
            <a:ext cx="431800" cy="647700"/>
            <a:chOff x="5012" y="1372"/>
            <a:chExt cx="272" cy="408"/>
          </a:xfrm>
        </p:grpSpPr>
        <p:sp>
          <p:nvSpPr>
            <p:cNvPr id="34827" name="Text Box 23"/>
            <p:cNvSpPr txBox="1">
              <a:spLocks noChangeArrowheads="1"/>
            </p:cNvSpPr>
            <p:nvPr/>
          </p:nvSpPr>
          <p:spPr bwMode="auto">
            <a:xfrm>
              <a:off x="5012" y="1372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  <a:ea typeface="標楷體" pitchFamily="65" charset="-120"/>
                </a:rPr>
                <a:t>ㄋㄧㄤ</a:t>
              </a:r>
            </a:p>
          </p:txBody>
        </p:sp>
        <p:pic>
          <p:nvPicPr>
            <p:cNvPr id="34828" name="Picture 24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152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2" name="Group 40"/>
          <p:cNvGrpSpPr>
            <a:grpSpLocks/>
          </p:cNvGrpSpPr>
          <p:nvPr/>
        </p:nvGrpSpPr>
        <p:grpSpPr bwMode="auto">
          <a:xfrm>
            <a:off x="8677275" y="981075"/>
            <a:ext cx="431800" cy="647700"/>
            <a:chOff x="1837" y="1117"/>
            <a:chExt cx="272" cy="408"/>
          </a:xfrm>
        </p:grpSpPr>
        <p:sp>
          <p:nvSpPr>
            <p:cNvPr id="34825" name="Text Box 41"/>
            <p:cNvSpPr txBox="1">
              <a:spLocks noChangeArrowheads="1"/>
            </p:cNvSpPr>
            <p:nvPr/>
          </p:nvSpPr>
          <p:spPr bwMode="auto">
            <a:xfrm>
              <a:off x="1837" y="111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ㄩㄣ </a:t>
              </a:r>
            </a:p>
          </p:txBody>
        </p:sp>
        <p:pic>
          <p:nvPicPr>
            <p:cNvPr id="34826" name="Picture 42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20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3" name="Picture 43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4" descr="左箭頭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景物的描寫，可實可虛。本文何處用實筆？何處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用虛筆？作者的用意為何</a:t>
            </a:r>
            <a:r>
              <a:rPr lang="zh-TW" altLang="en-US" smtClean="0">
                <a:ea typeface="標楷體" pitchFamily="65" charset="-120"/>
              </a:rPr>
              <a:t>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9930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本文用實筆描寫西湖春日之景，杭人遊湖之狀；至於朝煙、夕嵐之美，除了「湖光染翠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」尚可視為實筆外，其餘「山嵐設色」、「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極其濃媚」已漸由實筆轉為虛筆；至於月景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，但云「尤不可言」，則純為虛筆矣。這種實、虛筆的交互使用，除文字技巧變化的考量外，也反映了作者心目中對景物評價的高低。亦即作者覺得最妙的是月景，其次是夕嵐、朝煙，再其次則為春日之景。</a:t>
            </a:r>
          </a:p>
        </p:txBody>
      </p:sp>
      <p:pic>
        <p:nvPicPr>
          <p:cNvPr id="108549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請就文中所述，說明西湖春日之美、月夜之美、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朝煙夕嵐之美。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81724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春日：綠煙紅霧，彌漫二十餘里。歌吹為   風，粉汗為雨，羅紈之盛，多於隄畔之草。豔冶極矣！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月夜：花態柳情，山容水意，別是一種趣  味。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朝煙夕嵐：湖光染翠之工，山嵐設色之妙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，皆在朝日始出，夕舂未下，始極其濃媚。</a:t>
            </a:r>
          </a:p>
        </p:txBody>
      </p:sp>
      <p:pic>
        <p:nvPicPr>
          <p:cNvPr id="10957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1.西湖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：在今浙江省杭州市西郊。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2.嵐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：山中的霧氣。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059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矩形 1"/>
          <p:cNvSpPr>
            <a:spLocks noChangeArrowheads="1"/>
          </p:cNvSpPr>
          <p:nvPr/>
        </p:nvSpPr>
        <p:spPr bwMode="auto">
          <a:xfrm>
            <a:off x="250825" y="692150"/>
            <a:ext cx="889317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勒　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：抑制、約束。</a:t>
            </a:r>
            <a:endParaRPr lang="zh-TW" altLang="en-US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4.相次開發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：相繼開放。發，開。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5.石簣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：即陶望齡，字周望，號石簣，會　稽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（今浙江省紹興市）人，為作者好友，亦為公安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派作家。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6.數　為　余言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：屢次對我說。數，屢次。為，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對、向。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7.傅金吾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：杭州紳士，名不詳，有花園在西湖小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瀛　洲。金吾，官名，負責宮廷的治安。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8.張功甫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：即南宋張鎡　，字功甫，能詩善畫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。玉照堂為其園林，有梅四百株。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9.故物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：舊物，此指老梅樹。</a:t>
            </a:r>
          </a:p>
        </p:txBody>
      </p:sp>
      <p:pic>
        <p:nvPicPr>
          <p:cNvPr id="11162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1" name="Group 8"/>
          <p:cNvGrpSpPr>
            <a:grpSpLocks/>
          </p:cNvGrpSpPr>
          <p:nvPr/>
        </p:nvGrpSpPr>
        <p:grpSpPr bwMode="auto">
          <a:xfrm>
            <a:off x="8027988" y="1673225"/>
            <a:ext cx="431800" cy="603250"/>
            <a:chOff x="5103" y="935"/>
            <a:chExt cx="272" cy="380"/>
          </a:xfrm>
        </p:grpSpPr>
        <p:sp>
          <p:nvSpPr>
            <p:cNvPr id="111641" name="Text Box 6"/>
            <p:cNvSpPr txBox="1">
              <a:spLocks noChangeArrowheads="1"/>
            </p:cNvSpPr>
            <p:nvPr/>
          </p:nvSpPr>
          <p:spPr bwMode="auto">
            <a:xfrm>
              <a:off x="5103" y="935"/>
              <a:ext cx="23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ㄍㄨㄟ</a:t>
              </a:r>
            </a:p>
          </p:txBody>
        </p:sp>
        <p:pic>
          <p:nvPicPr>
            <p:cNvPr id="111642" name="Picture 7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111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622" name="Group 9"/>
          <p:cNvGrpSpPr>
            <a:grpSpLocks/>
          </p:cNvGrpSpPr>
          <p:nvPr/>
        </p:nvGrpSpPr>
        <p:grpSpPr bwMode="auto">
          <a:xfrm>
            <a:off x="1979613" y="5202238"/>
            <a:ext cx="431800" cy="603250"/>
            <a:chOff x="4740" y="210"/>
            <a:chExt cx="272" cy="380"/>
          </a:xfrm>
        </p:grpSpPr>
        <p:sp>
          <p:nvSpPr>
            <p:cNvPr id="111639" name="Text Box 10"/>
            <p:cNvSpPr txBox="1">
              <a:spLocks noChangeArrowheads="1"/>
            </p:cNvSpPr>
            <p:nvPr/>
          </p:nvSpPr>
          <p:spPr bwMode="auto">
            <a:xfrm>
              <a:off x="4740" y="210"/>
              <a:ext cx="23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ㄈㄨ</a:t>
              </a:r>
            </a:p>
          </p:txBody>
        </p:sp>
        <p:pic>
          <p:nvPicPr>
            <p:cNvPr id="111640" name="Picture 11" descr="黑-三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7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623" name="Group 12"/>
          <p:cNvGrpSpPr>
            <a:grpSpLocks/>
          </p:cNvGrpSpPr>
          <p:nvPr/>
        </p:nvGrpSpPr>
        <p:grpSpPr bwMode="auto">
          <a:xfrm>
            <a:off x="1619250" y="1700213"/>
            <a:ext cx="366713" cy="649287"/>
            <a:chOff x="3696" y="1752"/>
            <a:chExt cx="231" cy="409"/>
          </a:xfrm>
        </p:grpSpPr>
        <p:sp>
          <p:nvSpPr>
            <p:cNvPr id="111637" name="Text Box 13"/>
            <p:cNvSpPr txBox="1">
              <a:spLocks noChangeArrowheads="1"/>
            </p:cNvSpPr>
            <p:nvPr/>
          </p:nvSpPr>
          <p:spPr bwMode="auto">
            <a:xfrm>
              <a:off x="3696" y="1752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ㄎㄨㄟ</a:t>
              </a:r>
            </a:p>
          </p:txBody>
        </p:sp>
        <p:pic>
          <p:nvPicPr>
            <p:cNvPr id="111638" name="Picture 14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93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624" name="Group 15"/>
          <p:cNvGrpSpPr>
            <a:grpSpLocks/>
          </p:cNvGrpSpPr>
          <p:nvPr/>
        </p:nvGrpSpPr>
        <p:grpSpPr bwMode="auto">
          <a:xfrm>
            <a:off x="1116013" y="3141663"/>
            <a:ext cx="433387" cy="539750"/>
            <a:chOff x="3560" y="1434"/>
            <a:chExt cx="273" cy="340"/>
          </a:xfrm>
        </p:grpSpPr>
        <p:pic>
          <p:nvPicPr>
            <p:cNvPr id="111635" name="Picture 16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161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36" name="Rectangle 17"/>
            <p:cNvSpPr>
              <a:spLocks noChangeArrowheads="1"/>
            </p:cNvSpPr>
            <p:nvPr/>
          </p:nvSpPr>
          <p:spPr bwMode="auto">
            <a:xfrm>
              <a:off x="3560" y="1434"/>
              <a:ext cx="231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ㄕㄨㄛ</a:t>
              </a:r>
            </a:p>
          </p:txBody>
        </p:sp>
      </p:grpSp>
      <p:grpSp>
        <p:nvGrpSpPr>
          <p:cNvPr id="111625" name="Group 18"/>
          <p:cNvGrpSpPr>
            <a:grpSpLocks/>
          </p:cNvGrpSpPr>
          <p:nvPr/>
        </p:nvGrpSpPr>
        <p:grpSpPr bwMode="auto">
          <a:xfrm>
            <a:off x="1979613" y="3254375"/>
            <a:ext cx="376237" cy="390525"/>
            <a:chOff x="4911" y="2249"/>
            <a:chExt cx="237" cy="246"/>
          </a:xfrm>
        </p:grpSpPr>
        <p:pic>
          <p:nvPicPr>
            <p:cNvPr id="111633" name="Picture 1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34" name="Rectangle 20"/>
            <p:cNvSpPr>
              <a:spLocks noChangeArrowheads="1"/>
            </p:cNvSpPr>
            <p:nvPr/>
          </p:nvSpPr>
          <p:spPr bwMode="auto">
            <a:xfrm>
              <a:off x="4911" y="2249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ㄨㄟ</a:t>
              </a:r>
            </a:p>
          </p:txBody>
        </p:sp>
      </p:grpSp>
      <p:grpSp>
        <p:nvGrpSpPr>
          <p:cNvPr id="111626" name="Group 21"/>
          <p:cNvGrpSpPr>
            <a:grpSpLocks/>
          </p:cNvGrpSpPr>
          <p:nvPr/>
        </p:nvGrpSpPr>
        <p:grpSpPr bwMode="auto">
          <a:xfrm>
            <a:off x="755650" y="4725988"/>
            <a:ext cx="431800" cy="863600"/>
            <a:chOff x="4286" y="2296"/>
            <a:chExt cx="272" cy="544"/>
          </a:xfrm>
        </p:grpSpPr>
        <p:sp>
          <p:nvSpPr>
            <p:cNvPr id="111631" name="Text Box 22"/>
            <p:cNvSpPr txBox="1">
              <a:spLocks noChangeArrowheads="1"/>
            </p:cNvSpPr>
            <p:nvPr/>
          </p:nvSpPr>
          <p:spPr bwMode="auto">
            <a:xfrm>
              <a:off x="4286" y="2296"/>
              <a:ext cx="231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ㄧㄥ</a:t>
              </a:r>
            </a:p>
          </p:txBody>
        </p:sp>
        <p:pic>
          <p:nvPicPr>
            <p:cNvPr id="111632" name="Picture 23" descr="黑-二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627" name="Text Box 24"/>
          <p:cNvSpPr txBox="1">
            <a:spLocks noChangeArrowheads="1"/>
          </p:cNvSpPr>
          <p:nvPr/>
        </p:nvSpPr>
        <p:spPr bwMode="auto">
          <a:xfrm>
            <a:off x="4852988" y="5299075"/>
            <a:ext cx="366712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ㄗ</a:t>
            </a:r>
          </a:p>
        </p:txBody>
      </p:sp>
      <p:grpSp>
        <p:nvGrpSpPr>
          <p:cNvPr id="111628" name="Group 25"/>
          <p:cNvGrpSpPr>
            <a:grpSpLocks/>
          </p:cNvGrpSpPr>
          <p:nvPr/>
        </p:nvGrpSpPr>
        <p:grpSpPr bwMode="auto">
          <a:xfrm>
            <a:off x="1187450" y="809625"/>
            <a:ext cx="433388" cy="603250"/>
            <a:chOff x="5329" y="572"/>
            <a:chExt cx="273" cy="380"/>
          </a:xfrm>
        </p:grpSpPr>
        <p:sp>
          <p:nvSpPr>
            <p:cNvPr id="111629" name="Text Box 26"/>
            <p:cNvSpPr txBox="1">
              <a:spLocks noChangeArrowheads="1"/>
            </p:cNvSpPr>
            <p:nvPr/>
          </p:nvSpPr>
          <p:spPr bwMode="auto">
            <a:xfrm>
              <a:off x="5329" y="572"/>
              <a:ext cx="23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ㄌㄜ</a:t>
              </a:r>
            </a:p>
          </p:txBody>
        </p:sp>
        <p:pic>
          <p:nvPicPr>
            <p:cNvPr id="111630" name="Picture 27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66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10.去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：離開。</a:t>
            </a:r>
          </a:p>
        </p:txBody>
      </p:sp>
      <p:pic>
        <p:nvPicPr>
          <p:cNvPr id="11264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矩形 1"/>
          <p:cNvSpPr>
            <a:spLocks noChangeArrowheads="1"/>
          </p:cNvSpPr>
          <p:nvPr/>
        </p:nvSpPr>
        <p:spPr bwMode="auto">
          <a:xfrm>
            <a:off x="179388" y="765175"/>
            <a:ext cx="83534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366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69" name="Group 5"/>
          <p:cNvGrpSpPr>
            <a:grpSpLocks/>
          </p:cNvGrpSpPr>
          <p:nvPr/>
        </p:nvGrpSpPr>
        <p:grpSpPr bwMode="auto">
          <a:xfrm>
            <a:off x="7740650" y="3068638"/>
            <a:ext cx="431800" cy="647700"/>
            <a:chOff x="3969" y="709"/>
            <a:chExt cx="272" cy="408"/>
          </a:xfrm>
        </p:grpSpPr>
        <p:sp>
          <p:nvSpPr>
            <p:cNvPr id="113672" name="Text Box 6"/>
            <p:cNvSpPr txBox="1">
              <a:spLocks noChangeArrowheads="1"/>
            </p:cNvSpPr>
            <p:nvPr/>
          </p:nvSpPr>
          <p:spPr bwMode="auto">
            <a:xfrm>
              <a:off x="3969" y="70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ㄐㄩㄣ</a:t>
              </a:r>
            </a:p>
          </p:txBody>
        </p:sp>
        <p:pic>
          <p:nvPicPr>
            <p:cNvPr id="113673" name="Picture 7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89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70" name="Rectangle 8"/>
          <p:cNvSpPr>
            <a:spLocks noChangeArrowheads="1"/>
          </p:cNvSpPr>
          <p:nvPr/>
        </p:nvSpPr>
        <p:spPr bwMode="auto">
          <a:xfrm>
            <a:off x="250825" y="2349500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</a:endParaRPr>
          </a:p>
        </p:txBody>
      </p:sp>
      <p:sp>
        <p:nvSpPr>
          <p:cNvPr id="113671" name="Rectangle 10"/>
          <p:cNvSpPr>
            <a:spLocks noChangeArrowheads="1"/>
          </p:cNvSpPr>
          <p:nvPr/>
        </p:nvSpPr>
        <p:spPr bwMode="auto">
          <a:xfrm>
            <a:off x="144463" y="765175"/>
            <a:ext cx="882015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11.斷橋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：本名寶祐橋，位於白隄東岸，因前往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孤山的路至此而斷，故自唐代以來皆稱為斷橋。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或稱為段家橋。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>
                <a:latin typeface="Arial" charset="0"/>
                <a:ea typeface="標楷體" pitchFamily="65" charset="-120"/>
              </a:rPr>
              <a:t>補注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唐</a:t>
            </a:r>
            <a:r>
              <a:rPr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時稱為斷橋。</a:t>
            </a:r>
            <a:r>
              <a:rPr lang="en-US" altLang="zh-TW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《</a:t>
            </a:r>
            <a:r>
              <a:rPr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白蛇傳</a:t>
            </a:r>
            <a:r>
              <a:rPr lang="en-US" altLang="zh-TW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》</a:t>
            </a:r>
            <a:r>
              <a:rPr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中，白素貞和許仙曾在此相遇，使斷橋增添了浪漫的色彩。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12.蘇隄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：一名蘇公隄，蘇軾任官杭州時浚　湖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所築。此隄將西湖分隔成裡、外二湖，隄上植花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種柳，景色極美。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13.綠煙紅霧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：形容翠綠的楊柳、紅豔的桃花，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遠望如綠煙、紅霧般優美。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矩形 1"/>
          <p:cNvSpPr>
            <a:spLocks noChangeArrowheads="1"/>
          </p:cNvSpPr>
          <p:nvPr/>
        </p:nvSpPr>
        <p:spPr bwMode="auto">
          <a:xfrm>
            <a:off x="215900" y="788988"/>
            <a:ext cx="8748713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14.歌吹為風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：歌聲與吹奏聲像風一般飄來。形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容歌聲、樂聲熱鬧喧騰。吹，管樂器的吹奏聲。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為，像。</a:t>
            </a:r>
            <a:endParaRPr lang="zh-TW" altLang="en-US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15.粉汗為雨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：遊湖仕女揮汗如雨。形容仕女很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多。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仕女：官宦人家的女子。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16.羅紈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：泛指精美的絲織品，此指穿著羅紈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的遊客。羅，輕柔的絲織品。紈，細絹　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(1)紈扇：用細絹製成的團扇。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(2)紈袴子弟：富貴人家子弟。多用於貶義，與  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「公子哥兒」同義。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17.豔冶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：豔麗。</a:t>
            </a:r>
          </a:p>
        </p:txBody>
      </p:sp>
      <p:pic>
        <p:nvPicPr>
          <p:cNvPr id="11469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88925" y="3308350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</a:endParaRPr>
          </a:p>
        </p:txBody>
      </p:sp>
      <p:grpSp>
        <p:nvGrpSpPr>
          <p:cNvPr id="114694" name="Group 6"/>
          <p:cNvGrpSpPr>
            <a:grpSpLocks/>
          </p:cNvGrpSpPr>
          <p:nvPr/>
        </p:nvGrpSpPr>
        <p:grpSpPr bwMode="auto">
          <a:xfrm>
            <a:off x="1763713" y="6021388"/>
            <a:ext cx="431800" cy="431800"/>
            <a:chOff x="3379" y="482"/>
            <a:chExt cx="272" cy="272"/>
          </a:xfrm>
        </p:grpSpPr>
        <p:sp>
          <p:nvSpPr>
            <p:cNvPr id="114702" name="Text Box 7"/>
            <p:cNvSpPr txBox="1">
              <a:spLocks noChangeArrowheads="1"/>
            </p:cNvSpPr>
            <p:nvPr/>
          </p:nvSpPr>
          <p:spPr bwMode="auto">
            <a:xfrm>
              <a:off x="3379" y="482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ㄧㄝ</a:t>
              </a:r>
            </a:p>
          </p:txBody>
        </p:sp>
        <p:pic>
          <p:nvPicPr>
            <p:cNvPr id="114703" name="Picture 8" descr="黑-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57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695" name="Group 9"/>
          <p:cNvGrpSpPr>
            <a:grpSpLocks/>
          </p:cNvGrpSpPr>
          <p:nvPr/>
        </p:nvGrpSpPr>
        <p:grpSpPr bwMode="auto">
          <a:xfrm>
            <a:off x="1728788" y="3741738"/>
            <a:ext cx="431800" cy="431800"/>
            <a:chOff x="3833" y="1253"/>
            <a:chExt cx="272" cy="272"/>
          </a:xfrm>
        </p:grpSpPr>
        <p:sp>
          <p:nvSpPr>
            <p:cNvPr id="114700" name="Text Box 10"/>
            <p:cNvSpPr txBox="1">
              <a:spLocks noChangeArrowheads="1"/>
            </p:cNvSpPr>
            <p:nvPr/>
          </p:nvSpPr>
          <p:spPr bwMode="auto">
            <a:xfrm>
              <a:off x="3833" y="1253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ㄨㄢ</a:t>
              </a:r>
            </a:p>
          </p:txBody>
        </p:sp>
        <p:pic>
          <p:nvPicPr>
            <p:cNvPr id="114701" name="Picture 11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9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696" name="Group 15"/>
          <p:cNvGrpSpPr>
            <a:grpSpLocks/>
          </p:cNvGrpSpPr>
          <p:nvPr/>
        </p:nvGrpSpPr>
        <p:grpSpPr bwMode="auto">
          <a:xfrm>
            <a:off x="7235825" y="4244975"/>
            <a:ext cx="431800" cy="863600"/>
            <a:chOff x="3923" y="1797"/>
            <a:chExt cx="272" cy="544"/>
          </a:xfrm>
        </p:grpSpPr>
        <p:sp>
          <p:nvSpPr>
            <p:cNvPr id="114698" name="Text Box 16"/>
            <p:cNvSpPr txBox="1">
              <a:spLocks noChangeArrowheads="1"/>
            </p:cNvSpPr>
            <p:nvPr/>
          </p:nvSpPr>
          <p:spPr bwMode="auto">
            <a:xfrm>
              <a:off x="3923" y="1797"/>
              <a:ext cx="231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ㄐㄩㄢ</a:t>
              </a:r>
            </a:p>
          </p:txBody>
        </p:sp>
        <p:pic>
          <p:nvPicPr>
            <p:cNvPr id="114699" name="Picture 17" descr="黑-四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97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697" name="Rectangle 18"/>
          <p:cNvSpPr>
            <a:spLocks noChangeArrowheads="1"/>
          </p:cNvSpPr>
          <p:nvPr/>
        </p:nvSpPr>
        <p:spPr bwMode="auto">
          <a:xfrm>
            <a:off x="287338" y="4724400"/>
            <a:ext cx="719137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矩形 1"/>
          <p:cNvSpPr>
            <a:spLocks noChangeArrowheads="1"/>
          </p:cNvSpPr>
          <p:nvPr/>
        </p:nvSpPr>
        <p:spPr bwMode="auto">
          <a:xfrm>
            <a:off x="179388" y="836613"/>
            <a:ext cx="88931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18.午未申三時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：古人以十二地支計時，午、未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、申三個時辰，相當於上午十一時至下午五時。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十二時辰表：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19.湖光染翠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：湖面水光因綠樹倒映，而被暈染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成一片翠綠。</a:t>
            </a:r>
          </a:p>
        </p:txBody>
      </p:sp>
      <p:pic>
        <p:nvPicPr>
          <p:cNvPr id="11571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50825" y="1916113"/>
            <a:ext cx="719138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</a:endParaRPr>
          </a:p>
        </p:txBody>
      </p:sp>
      <p:graphicFrame>
        <p:nvGraphicFramePr>
          <p:cNvPr id="557104" name="Group 48"/>
          <p:cNvGraphicFramePr>
            <a:graphicFrameLocks noGrp="1"/>
          </p:cNvGraphicFramePr>
          <p:nvPr/>
        </p:nvGraphicFramePr>
        <p:xfrm>
          <a:off x="250825" y="2420938"/>
          <a:ext cx="7369175" cy="2087562"/>
        </p:xfrm>
        <a:graphic>
          <a:graphicData uri="http://schemas.openxmlformats.org/drawingml/2006/table">
            <a:tbl>
              <a:tblPr/>
              <a:tblGrid>
                <a:gridCol w="574675"/>
                <a:gridCol w="1881188"/>
                <a:gridCol w="639762"/>
                <a:gridCol w="1817688"/>
                <a:gridCol w="630237"/>
                <a:gridCol w="1825625"/>
              </a:tblGrid>
              <a:tr h="5222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23~1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1~3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3~5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5~7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7~9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9~11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11~13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13~15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15~17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17~19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19~21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21~23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矩形 1"/>
          <p:cNvSpPr>
            <a:spLocks noChangeArrowheads="1"/>
          </p:cNvSpPr>
          <p:nvPr/>
        </p:nvSpPr>
        <p:spPr bwMode="auto">
          <a:xfrm>
            <a:off x="179388" y="836613"/>
            <a:ext cx="88931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20.工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：精巧。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21.山嵐設色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：山中霧氣在夕陽映照下，渲染而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成的美麗色彩。設色，作畫時用顏料渲染，形成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各種美麗的色彩。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22.夕舂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：古人在黃昏準備晚餐時的舂糧活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動，此指夕陽。舂，以杵臼搗去穀殼。</a:t>
            </a:r>
          </a:p>
        </p:txBody>
      </p:sp>
      <p:pic>
        <p:nvPicPr>
          <p:cNvPr id="11674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757363" y="3286125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ㄔㄨㄥ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23.安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：豈。</a:t>
            </a:r>
          </a:p>
        </p:txBody>
      </p:sp>
      <p:pic>
        <p:nvPicPr>
          <p:cNvPr id="11776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549275"/>
            <a:ext cx="8964612" cy="55451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z="3600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◆寫作背景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袁宏道對山水旅遊特別感興趣，在吳縣做官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時，已遊遍當地風光，曾說：「一巒一壑，可列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名山；敗址殘石，堪入圖畫，天下之觀止此矣。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」辭官後，即前往西湖遊覽，當時記興抒懷的作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品甚多，對西湖斷橋、西陵橋、孤山、靈隱寺、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飛來峰、龍井泉、煙霞石屋、蓮花洞、南屏山等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，皆曾單獨寫記成篇，尤對西湖情有獨鍾。《湖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3584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7394" name="Group 98"/>
          <p:cNvGraphicFramePr>
            <a:graphicFrameLocks noGrp="1"/>
          </p:cNvGraphicFramePr>
          <p:nvPr>
            <p:ph/>
          </p:nvPr>
        </p:nvGraphicFramePr>
        <p:xfrm>
          <a:off x="323850" y="765175"/>
          <a:ext cx="8280400" cy="5592763"/>
        </p:xfrm>
        <a:graphic>
          <a:graphicData uri="http://schemas.openxmlformats.org/drawingml/2006/table">
            <a:tbl>
              <a:tblPr/>
              <a:tblGrid>
                <a:gridCol w="1150938"/>
                <a:gridCol w="2049462"/>
                <a:gridCol w="5080000"/>
              </a:tblGrid>
              <a:tr h="5791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27098">
                <a:tc row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為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是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為春為月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為朝煙，為夕嵐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尤為奇觀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被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梅花為寒所勒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余時為桃花所戀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對、向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石簣數為余言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安可為俗士道哉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9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歌吹為風，粉汗為雨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8818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0000"/>
                </a:solidFill>
                <a:ea typeface="標楷體" pitchFamily="65" charset="-120"/>
              </a:rPr>
              <a:t>四、結構表</a:t>
            </a:r>
          </a:p>
        </p:txBody>
      </p:sp>
      <p:pic>
        <p:nvPicPr>
          <p:cNvPr id="11981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44"/>
          <p:cNvGrpSpPr>
            <a:grpSpLocks/>
          </p:cNvGrpSpPr>
          <p:nvPr/>
        </p:nvGrpSpPr>
        <p:grpSpPr bwMode="auto">
          <a:xfrm>
            <a:off x="323850" y="908050"/>
            <a:ext cx="8820150" cy="4751388"/>
            <a:chOff x="204" y="572"/>
            <a:chExt cx="5556" cy="2993"/>
          </a:xfrm>
        </p:grpSpPr>
        <p:grpSp>
          <p:nvGrpSpPr>
            <p:cNvPr id="120837" name="Group 43"/>
            <p:cNvGrpSpPr>
              <a:grpSpLocks/>
            </p:cNvGrpSpPr>
            <p:nvPr/>
          </p:nvGrpSpPr>
          <p:grpSpPr bwMode="auto">
            <a:xfrm>
              <a:off x="204" y="754"/>
              <a:ext cx="5556" cy="2811"/>
              <a:chOff x="204" y="754"/>
              <a:chExt cx="5556" cy="2811"/>
            </a:xfrm>
          </p:grpSpPr>
          <p:sp>
            <p:nvSpPr>
              <p:cNvPr id="120842" name="Line 6"/>
              <p:cNvSpPr>
                <a:spLocks noChangeShapeType="1"/>
              </p:cNvSpPr>
              <p:nvPr/>
            </p:nvSpPr>
            <p:spPr bwMode="auto">
              <a:xfrm>
                <a:off x="884" y="1979"/>
                <a:ext cx="10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20843" name="Text Box 7"/>
              <p:cNvSpPr txBox="1">
                <a:spLocks noChangeArrowheads="1"/>
              </p:cNvSpPr>
              <p:nvPr/>
            </p:nvSpPr>
            <p:spPr bwMode="auto">
              <a:xfrm>
                <a:off x="204" y="1459"/>
                <a:ext cx="192" cy="1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0" rIns="0" bIns="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 b="1">
                    <a:latin typeface="標楷體" pitchFamily="65" charset="-120"/>
                    <a:ea typeface="標楷體" pitchFamily="65" charset="-120"/>
                  </a:rPr>
                  <a:t>晚遊六橋待月記</a:t>
                </a:r>
              </a:p>
            </p:txBody>
          </p:sp>
          <p:sp>
            <p:nvSpPr>
              <p:cNvPr id="120844" name="AutoShape 8"/>
              <p:cNvSpPr>
                <a:spLocks/>
              </p:cNvSpPr>
              <p:nvPr/>
            </p:nvSpPr>
            <p:spPr bwMode="auto">
              <a:xfrm>
                <a:off x="793" y="754"/>
                <a:ext cx="207" cy="2449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000" b="1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20845" name="Line 9"/>
              <p:cNvSpPr>
                <a:spLocks noChangeShapeType="1"/>
              </p:cNvSpPr>
              <p:nvPr/>
            </p:nvSpPr>
            <p:spPr bwMode="auto">
              <a:xfrm>
                <a:off x="431" y="1979"/>
                <a:ext cx="10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20846" name="Text Box 10"/>
              <p:cNvSpPr txBox="1">
                <a:spLocks noChangeArrowheads="1"/>
              </p:cNvSpPr>
              <p:nvPr/>
            </p:nvSpPr>
            <p:spPr bwMode="auto">
              <a:xfrm>
                <a:off x="340" y="1616"/>
                <a:ext cx="607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0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 b="1">
                    <a:latin typeface="標楷體" pitchFamily="65" charset="-120"/>
                    <a:ea typeface="標楷體" pitchFamily="65" charset="-120"/>
                  </a:rPr>
                  <a:t>待</a:t>
                </a:r>
                <a:r>
                  <a:rPr lang="zh-TW" altLang="en-US" sz="2000" b="1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　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000" b="1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sz="2000" b="1">
                    <a:latin typeface="標楷體" pitchFamily="65" charset="-120"/>
                    <a:ea typeface="標楷體" pitchFamily="65" charset="-120"/>
                  </a:rPr>
                  <a:t>文眼</a:t>
                </a:r>
                <a:r>
                  <a:rPr lang="en-US" altLang="zh-TW" sz="2000" b="1"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grpSp>
            <p:nvGrpSpPr>
              <p:cNvPr id="120847" name="Group 42"/>
              <p:cNvGrpSpPr>
                <a:grpSpLocks/>
              </p:cNvGrpSpPr>
              <p:nvPr/>
            </p:nvGrpSpPr>
            <p:grpSpPr bwMode="auto">
              <a:xfrm>
                <a:off x="1045" y="2968"/>
                <a:ext cx="4715" cy="597"/>
                <a:chOff x="884" y="3377"/>
                <a:chExt cx="4715" cy="597"/>
              </a:xfrm>
            </p:grpSpPr>
            <p:sp>
              <p:nvSpPr>
                <p:cNvPr id="12086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84" y="3537"/>
                  <a:ext cx="2259" cy="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略筆分敘月夜－月景尤不可言</a:t>
                  </a:r>
                </a:p>
              </p:txBody>
            </p:sp>
            <p:sp>
              <p:nvSpPr>
                <p:cNvPr id="120867" name="AutoShape 13"/>
                <p:cNvSpPr>
                  <a:spLocks/>
                </p:cNvSpPr>
                <p:nvPr/>
              </p:nvSpPr>
              <p:spPr bwMode="auto">
                <a:xfrm>
                  <a:off x="2971" y="3475"/>
                  <a:ext cx="161" cy="349"/>
                </a:xfrm>
                <a:prstGeom prst="leftBrace">
                  <a:avLst>
                    <a:gd name="adj1" fmla="val 0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2000" b="1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208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152" y="3377"/>
                  <a:ext cx="674" cy="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花態柳情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2000" b="1">
                    <a:latin typeface="標楷體" pitchFamily="65" charset="-120"/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山容水意</a:t>
                  </a:r>
                </a:p>
              </p:txBody>
            </p:sp>
            <p:sp>
              <p:nvSpPr>
                <p:cNvPr id="120869" name="AutoShape 15"/>
                <p:cNvSpPr>
                  <a:spLocks/>
                </p:cNvSpPr>
                <p:nvPr/>
              </p:nvSpPr>
              <p:spPr bwMode="auto">
                <a:xfrm>
                  <a:off x="3833" y="3475"/>
                  <a:ext cx="160" cy="347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2000" b="1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2087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059" y="3537"/>
                  <a:ext cx="154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點出待月心情－淡筆</a:t>
                  </a:r>
                </a:p>
              </p:txBody>
            </p:sp>
          </p:grpSp>
          <p:grpSp>
            <p:nvGrpSpPr>
              <p:cNvPr id="120848" name="Group 44"/>
              <p:cNvGrpSpPr>
                <a:grpSpLocks/>
              </p:cNvGrpSpPr>
              <p:nvPr/>
            </p:nvGrpSpPr>
            <p:grpSpPr bwMode="auto">
              <a:xfrm>
                <a:off x="977" y="1051"/>
                <a:ext cx="4727" cy="1860"/>
                <a:chOff x="816" y="1460"/>
                <a:chExt cx="4727" cy="1860"/>
              </a:xfrm>
            </p:grpSpPr>
            <p:sp>
              <p:nvSpPr>
                <p:cNvPr id="12084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94" y="2082"/>
                  <a:ext cx="1128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記遊人之盛</a:t>
                  </a:r>
                </a:p>
              </p:txBody>
            </p:sp>
            <p:grpSp>
              <p:nvGrpSpPr>
                <p:cNvPr id="120850" name="Group 39"/>
                <p:cNvGrpSpPr>
                  <a:grpSpLocks/>
                </p:cNvGrpSpPr>
                <p:nvPr/>
              </p:nvGrpSpPr>
              <p:grpSpPr bwMode="auto">
                <a:xfrm>
                  <a:off x="1814" y="1525"/>
                  <a:ext cx="174" cy="1485"/>
                  <a:chOff x="1882" y="1525"/>
                  <a:chExt cx="174" cy="1485"/>
                </a:xfrm>
              </p:grpSpPr>
              <p:sp>
                <p:nvSpPr>
                  <p:cNvPr id="120864" name="AutoShape 20"/>
                  <p:cNvSpPr>
                    <a:spLocks/>
                  </p:cNvSpPr>
                  <p:nvPr/>
                </p:nvSpPr>
                <p:spPr bwMode="auto">
                  <a:xfrm>
                    <a:off x="1882" y="1525"/>
                    <a:ext cx="173" cy="1485"/>
                  </a:xfrm>
                  <a:prstGeom prst="leftBrace">
                    <a:avLst>
                      <a:gd name="adj1" fmla="val 0"/>
                      <a:gd name="adj2" fmla="val 56500"/>
                    </a:avLst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2000" b="1"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2086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974" y="2205"/>
                    <a:ext cx="82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2085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816" y="2251"/>
                  <a:ext cx="1134" cy="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詳筆分敘春色</a:t>
                  </a:r>
                </a:p>
              </p:txBody>
            </p:sp>
            <p:sp>
              <p:nvSpPr>
                <p:cNvPr id="1208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94" y="1460"/>
                  <a:ext cx="2814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寫桃花之美－綠煙紅霧，彌漫二十餘里</a:t>
                  </a:r>
                </a:p>
              </p:txBody>
            </p:sp>
            <p:sp>
              <p:nvSpPr>
                <p:cNvPr id="12085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02" y="2878"/>
                  <a:ext cx="1216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述朝暮之景</a:t>
                  </a:r>
                </a:p>
              </p:txBody>
            </p:sp>
            <p:sp>
              <p:nvSpPr>
                <p:cNvPr id="120854" name="AutoShape 25"/>
                <p:cNvSpPr>
                  <a:spLocks/>
                </p:cNvSpPr>
                <p:nvPr/>
              </p:nvSpPr>
              <p:spPr bwMode="auto">
                <a:xfrm>
                  <a:off x="2812" y="2024"/>
                  <a:ext cx="207" cy="349"/>
                </a:xfrm>
                <a:prstGeom prst="leftBrace">
                  <a:avLst>
                    <a:gd name="adj1" fmla="val 0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2000" b="1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2085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084" y="1933"/>
                  <a:ext cx="1815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歌吹為風，粉汗為雨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2000" b="1">
                    <a:latin typeface="標楷體" pitchFamily="65" charset="-120"/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羅紈之盛，多於隄畔之草</a:t>
                  </a:r>
                </a:p>
              </p:txBody>
            </p:sp>
            <p:sp>
              <p:nvSpPr>
                <p:cNvPr id="120856" name="AutoShape 27"/>
                <p:cNvSpPr>
                  <a:spLocks/>
                </p:cNvSpPr>
                <p:nvPr/>
              </p:nvSpPr>
              <p:spPr bwMode="auto">
                <a:xfrm>
                  <a:off x="2903" y="2840"/>
                  <a:ext cx="145" cy="227"/>
                </a:xfrm>
                <a:prstGeom prst="leftBrace">
                  <a:avLst>
                    <a:gd name="adj1" fmla="val 0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2000" b="1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2085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63" y="2721"/>
                  <a:ext cx="1814" cy="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朝日始出－湖光染翠之工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夕舂未下－山嵐設色之妙</a:t>
                  </a:r>
                </a:p>
              </p:txBody>
            </p:sp>
            <p:grpSp>
              <p:nvGrpSpPr>
                <p:cNvPr id="120858" name="Group 29"/>
                <p:cNvGrpSpPr>
                  <a:grpSpLocks/>
                </p:cNvGrpSpPr>
                <p:nvPr/>
              </p:nvGrpSpPr>
              <p:grpSpPr bwMode="auto">
                <a:xfrm>
                  <a:off x="4762" y="1525"/>
                  <a:ext cx="245" cy="899"/>
                  <a:chOff x="9311" y="13091"/>
                  <a:chExt cx="460" cy="911"/>
                </a:xfrm>
              </p:grpSpPr>
              <p:sp>
                <p:nvSpPr>
                  <p:cNvPr id="120862" name="AutoShape 30"/>
                  <p:cNvSpPr>
                    <a:spLocks/>
                  </p:cNvSpPr>
                  <p:nvPr/>
                </p:nvSpPr>
                <p:spPr bwMode="auto">
                  <a:xfrm>
                    <a:off x="9491" y="13091"/>
                    <a:ext cx="280" cy="911"/>
                  </a:xfrm>
                  <a:prstGeom prst="rightBrace">
                    <a:avLst>
                      <a:gd name="adj1" fmla="val 0"/>
                      <a:gd name="adj2" fmla="val 59606"/>
                    </a:avLst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2000" b="1"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12086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9311" y="13631"/>
                    <a:ext cx="339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2085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057" y="1978"/>
                  <a:ext cx="45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濃筆</a:t>
                  </a:r>
                </a:p>
              </p:txBody>
            </p:sp>
            <p:sp>
              <p:nvSpPr>
                <p:cNvPr id="12086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032" y="2738"/>
                  <a:ext cx="511" cy="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 b="1">
                      <a:latin typeface="標楷體" pitchFamily="65" charset="-120"/>
                      <a:ea typeface="標楷體" pitchFamily="65" charset="-120"/>
                    </a:rPr>
                    <a:t>濃中有淡之筆</a:t>
                  </a:r>
                </a:p>
              </p:txBody>
            </p:sp>
            <p:sp>
              <p:nvSpPr>
                <p:cNvPr id="120861" name="AutoShape 34"/>
                <p:cNvSpPr>
                  <a:spLocks/>
                </p:cNvSpPr>
                <p:nvPr/>
              </p:nvSpPr>
              <p:spPr bwMode="auto">
                <a:xfrm>
                  <a:off x="4875" y="2795"/>
                  <a:ext cx="132" cy="272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2000" b="1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</p:grpSp>
        <p:grpSp>
          <p:nvGrpSpPr>
            <p:cNvPr id="120838" name="Group 41"/>
            <p:cNvGrpSpPr>
              <a:grpSpLocks/>
            </p:cNvGrpSpPr>
            <p:nvPr/>
          </p:nvGrpSpPr>
          <p:grpSpPr bwMode="auto">
            <a:xfrm>
              <a:off x="1011" y="572"/>
              <a:ext cx="3638" cy="318"/>
              <a:chOff x="884" y="935"/>
              <a:chExt cx="3638" cy="318"/>
            </a:xfrm>
          </p:grpSpPr>
          <p:sp>
            <p:nvSpPr>
              <p:cNvPr id="120839" name="Text Box 36"/>
              <p:cNvSpPr txBox="1">
                <a:spLocks noChangeArrowheads="1"/>
              </p:cNvSpPr>
              <p:nvPr/>
            </p:nvSpPr>
            <p:spPr bwMode="auto">
              <a:xfrm>
                <a:off x="884" y="1002"/>
                <a:ext cx="112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 b="1">
                    <a:latin typeface="標楷體" pitchFamily="65" charset="-120"/>
                    <a:ea typeface="標楷體" pitchFamily="65" charset="-120"/>
                  </a:rPr>
                  <a:t>總敘西湖美景</a:t>
                </a:r>
              </a:p>
            </p:txBody>
          </p:sp>
          <p:sp>
            <p:nvSpPr>
              <p:cNvPr id="120840" name="AutoShape 37"/>
              <p:cNvSpPr>
                <a:spLocks/>
              </p:cNvSpPr>
              <p:nvPr/>
            </p:nvSpPr>
            <p:spPr bwMode="auto">
              <a:xfrm>
                <a:off x="1882" y="1001"/>
                <a:ext cx="107" cy="252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000" b="1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20841" name="Text Box 38"/>
              <p:cNvSpPr txBox="1">
                <a:spLocks noChangeArrowheads="1"/>
              </p:cNvSpPr>
              <p:nvPr/>
            </p:nvSpPr>
            <p:spPr bwMode="auto">
              <a:xfrm>
                <a:off x="2018" y="935"/>
                <a:ext cx="2504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 b="1">
                    <a:latin typeface="標楷體" pitchFamily="65" charset="-120"/>
                    <a:ea typeface="標楷體" pitchFamily="65" charset="-120"/>
                  </a:rPr>
                  <a:t>最盛－春、月　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 b="1">
                    <a:latin typeface="標楷體" pitchFamily="65" charset="-120"/>
                    <a:ea typeface="標楷體" pitchFamily="65" charset="-120"/>
                  </a:rPr>
                  <a:t>一日之盛－朝煙、夕嵐</a:t>
                </a:r>
              </a:p>
            </p:txBody>
          </p:sp>
        </p:grpSp>
      </p:grpSp>
      <p:pic>
        <p:nvPicPr>
          <p:cNvPr id="120835" name="Picture 39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41" descr="下ICON-回課文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340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五、課文賞析</a:t>
            </a:r>
          </a:p>
        </p:txBody>
      </p:sp>
      <p:pic>
        <p:nvPicPr>
          <p:cNvPr id="121859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課文賞析</a:t>
            </a:r>
            <a:r>
              <a:rPr lang="en-US" altLang="zh-TW" sz="4400" smtClean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79388" y="855663"/>
            <a:ext cx="88931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作者在文中以自己對西湖景致的獨特審美觀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，呈現與眾不同的感受。全文文字雖少，卻餘韻悠然，情味無窮，充分呈現公安派「獨抒性靈，不拘格套」主張。本文特色如下：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一、以層層鋪墊呈現主題：首段勾勒西湖最美之景，在於春天與月色。春天方面，作者先就植物寫梅與杏、桃相繼開花的奇景，但他卻因迷戀桃花而放棄欣賞古梅的機會，凸顯出他獨特的審美觀；再就羅紈之盛與桃紅柳綠的豔冶之景相</a:t>
            </a:r>
          </a:p>
        </p:txBody>
      </p:sp>
      <p:pic>
        <p:nvPicPr>
          <p:cNvPr id="12288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396875" y="765175"/>
            <a:ext cx="8567738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襯，呈現世俗的趣味，既為末段的雅趣鋪墊，也形成對比。月色方面，不直接寫出月色迷人之處，而以花柳山水在月光下「尤不可言」的特殊意態吸引讀者，營造出強烈的「待月」心理。</a:t>
            </a:r>
            <a:endParaRPr lang="en-US" altLang="zh-TW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二、以濃淡之筆構成畫面：濃筆方面，作者描寫斷橋至蘇隄二十餘里的桃紅柳綠，呈現出繁花映眼的色彩之美。而遊人往來不絕、熱鬧喧騰，都讓人感受到西湖景物的「豔冶」，</a:t>
            </a:r>
            <a:endParaRPr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23907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12390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3"/>
          <p:cNvSpPr txBox="1">
            <a:spLocks noChangeArrowheads="1"/>
          </p:cNvSpPr>
          <p:nvPr/>
        </p:nvSpPr>
        <p:spPr bwMode="auto">
          <a:xfrm>
            <a:off x="179388" y="765175"/>
            <a:ext cx="8964612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一幅熱鬧至極的春日遊賞圖如在眼前；又以「湖光染翠之工」、「山嵐設色之妙」寫朝夕之景的濃媚。淡筆方面，僅用「花態柳情，山容水意」描寫西湖月景的神韻；接著強調只有山僧與懂得遊賞的雅士，才能體會此獨特的趣味，表現出作者異於俗士的審美觀點。</a:t>
            </a:r>
          </a:p>
        </p:txBody>
      </p:sp>
      <p:sp>
        <p:nvSpPr>
          <p:cNvPr id="124931" name="Rectangle 2"/>
          <p:cNvSpPr>
            <a:spLocks noChangeArrowheads="1"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124932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325438" y="765175"/>
            <a:ext cx="8567737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全文以實筆寫西湖的桃花、斷橋至蘇隄的景致、杭人遊湖的盛況、湖光山嵐的精妙；以虛筆　寫文題的「待月」，自始至終未直接描寫月景，然而虛筆更勝實筆，正是本文不同於一般遊記散文的一大特色。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5" name="Rectangle 2"/>
          <p:cNvSpPr>
            <a:spLocks noChangeArrowheads="1"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  <a:endParaRPr kumimoji="0" lang="zh-TW" altLang="en-US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5956" name="Picture 4" descr="圖片2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5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395288" y="836613"/>
            <a:ext cx="8137525" cy="1368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b="1" smtClean="0">
                <a:ea typeface="標楷體" pitchFamily="65" charset="-120"/>
              </a:rPr>
              <a:t>虛筆</a:t>
            </a:r>
            <a:r>
              <a:rPr lang="zh-TW" altLang="en-US" smtClean="0">
                <a:ea typeface="標楷體" pitchFamily="65" charset="-120"/>
              </a:rPr>
              <a:t>：指的是以側面、間接、抽象的描述手法，又可稱做「暗寫」。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26980" name="Picture 7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六、問題討論</a:t>
            </a:r>
          </a:p>
        </p:txBody>
      </p:sp>
      <p:pic>
        <p:nvPicPr>
          <p:cNvPr id="12800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翰林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</TotalTime>
  <Words>7393</Words>
  <Application>Microsoft Office PowerPoint</Application>
  <PresentationFormat>如螢幕大小 (4:3)</PresentationFormat>
  <Paragraphs>1118</Paragraphs>
  <Slides>164</Slides>
  <Notes>26</Notes>
  <HiddenSlides>47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164</vt:i4>
      </vt:variant>
    </vt:vector>
  </HeadingPairs>
  <TitlesOfParts>
    <vt:vector size="175" baseType="lpstr">
      <vt:lpstr>Arial</vt:lpstr>
      <vt:lpstr>新細明體</vt:lpstr>
      <vt:lpstr>標楷體</vt:lpstr>
      <vt:lpstr>Calibri</vt:lpstr>
      <vt:lpstr>Wingdings</vt:lpstr>
      <vt:lpstr>Franklin Gothic Medium</vt:lpstr>
      <vt:lpstr>華康正顏楷體W5</vt:lpstr>
      <vt:lpstr>微軟正黑體</vt:lpstr>
      <vt:lpstr>翰林佈景主題1</vt:lpstr>
      <vt:lpstr>3_預設簡報設計</vt:lpstr>
      <vt:lpstr>5_預設簡報設計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三、課文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課文賞析-1</vt:lpstr>
      <vt:lpstr>PowerPoint 簡報</vt:lpstr>
      <vt:lpstr>PowerPoint 簡報</vt:lpstr>
      <vt:lpstr>PowerPoint 簡報</vt:lpstr>
      <vt:lpstr>PowerPoint 簡報</vt:lpstr>
      <vt:lpstr>六、問題討論</vt:lpstr>
      <vt:lpstr>一、本文何處可看出作者與一般人不同的審美情趣？</vt:lpstr>
      <vt:lpstr>二、本文題為「待月」，文中卻不直接描寫「月景」之美，用意何在？</vt:lpstr>
      <vt:lpstr>三、明代小品文與唐、宋古文的風格不同，你較欣賞哪種風格？請舉實例說明。</vt:lpstr>
      <vt:lpstr>七、應用練習</vt:lpstr>
      <vt:lpstr>一、單一選擇題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三、寫作練習</vt:lpstr>
      <vt:lpstr>PowerPoint 簡報</vt:lpstr>
      <vt:lpstr>PowerPoint 簡報</vt:lpstr>
      <vt:lpstr>PowerPoint 簡報</vt:lpstr>
      <vt:lpstr>PowerPoint 簡報</vt:lpstr>
      <vt:lpstr>八、統測精選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九、延伸閱讀</vt:lpstr>
      <vt:lpstr>荷花蕩 袁宏道</vt:lpstr>
      <vt:lpstr>PowerPoint 簡報</vt:lpstr>
      <vt:lpstr>PowerPoint 簡報</vt:lpstr>
      <vt:lpstr>PowerPoint 簡報</vt:lpstr>
      <vt:lpstr>初至西湖記 袁宏道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湖心亭看雪 張岱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十、網路資源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統測試題分析</dc:title>
  <dc:creator>游淑如</dc:creator>
  <cp:lastModifiedBy>雅淨</cp:lastModifiedBy>
  <cp:revision>578</cp:revision>
  <cp:lastPrinted>2013-10-08T07:51:08Z</cp:lastPrinted>
  <dcterms:created xsi:type="dcterms:W3CDTF">2012-09-19T15:03:30Z</dcterms:created>
  <dcterms:modified xsi:type="dcterms:W3CDTF">2017-12-05T00:11:16Z</dcterms:modified>
</cp:coreProperties>
</file>