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4" r:id="rId6"/>
    <p:sldId id="263" r:id="rId7"/>
    <p:sldId id="267" r:id="rId8"/>
    <p:sldId id="266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DC365-53E7-4355-AD16-7F69C1F3B4CB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B5BDA-BE55-46B7-A30A-A8A40FC188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86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46CC209-B0FF-4DE6-87DD-C64AB690C6BF}" type="datetimeFigureOut">
              <a:rPr lang="zh-TW" altLang="en-US" smtClean="0"/>
              <a:t>2016/3/16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03BFEB1-DDFF-40A0-A2D0-500AA1EAE17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31">
            <a:off x="3346186" y="2893491"/>
            <a:ext cx="4729693" cy="327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 rot="20536189">
            <a:off x="665175" y="4260731"/>
            <a:ext cx="2263320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DFPOP1-W9" panose="02010609010101010101" pitchFamily="1" charset="-128"/>
                <a:ea typeface="DFPOP1-W9" panose="02010609010101010101" pitchFamily="1" charset="-128"/>
              </a:rPr>
              <a:t>綜一丙</a:t>
            </a:r>
            <a:endParaRPr lang="en-US" altLang="zh-TW" sz="2800" b="1" cap="none" spc="0" smtClean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/>
            <a:r>
              <a:rPr lang="en-US" altLang="zh-TW" sz="2800" b="1" cap="none" spc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DFPOP1-W9" panose="02010609010101010101" pitchFamily="1" charset="-128"/>
                <a:ea typeface="DFPOP1-W9" panose="02010609010101010101" pitchFamily="1" charset="-128"/>
              </a:rPr>
              <a:t>19</a:t>
            </a:r>
            <a:r>
              <a:rPr lang="zh-TW" altLang="en-US" sz="2800" b="1" cap="none" spc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DFPOP1-W9" panose="02010609010101010101" pitchFamily="1" charset="-128"/>
                <a:ea typeface="DFPOP1-W9" panose="02010609010101010101" pitchFamily="1" charset="-128"/>
              </a:rPr>
              <a:t>號</a:t>
            </a:r>
            <a:endParaRPr lang="en-US" altLang="zh-TW" sz="2800" b="1" cap="none" spc="0" smtClean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/>
            <a:r>
              <a:rPr lang="zh-TW" altLang="en-US" sz="2800" b="1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DFPOP1-W9" panose="02010609010101010101" pitchFamily="1" charset="-128"/>
                <a:ea typeface="DFPOP1-W9" panose="02010609010101010101" pitchFamily="1" charset="-128"/>
              </a:rPr>
              <a:t>張之妍</a:t>
            </a:r>
            <a:endParaRPr lang="zh-TW" altLang="en-US" sz="2800" b="1" cap="none" spc="0">
              <a:ln w="10541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4" name="矩形 3"/>
          <p:cNvSpPr/>
          <p:nvPr/>
        </p:nvSpPr>
        <p:spPr>
          <a:xfrm rot="21246473">
            <a:off x="1014569" y="1247938"/>
            <a:ext cx="5262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星</a:t>
            </a:r>
            <a:r>
              <a:rPr lang="zh-TW" altLang="en-US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空下的守候</a:t>
            </a:r>
            <a:endParaRPr lang="zh-TW" altLang="en-US" sz="6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4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9592" y="1616026"/>
            <a:ext cx="552907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書名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星空下的守候</a:t>
            </a:r>
            <a:endParaRPr lang="en-US" altLang="zh-TW" sz="3600" b="1" spc="50" smtClean="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作者</a:t>
            </a:r>
            <a:r>
              <a:rPr lang="en-US" altLang="zh-TW" sz="3600" b="1" u="sng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u="sng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蕭喜云</a:t>
            </a:r>
          </a:p>
          <a:p>
            <a:pPr>
              <a:lnSpc>
                <a:spcPct val="150000"/>
              </a:lnSpc>
            </a:pPr>
            <a:r>
              <a:rPr lang="en-US" altLang="zh-TW" sz="3600" b="1" cap="none" spc="5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ISBN:9789867378880</a:t>
            </a:r>
            <a:endParaRPr lang="en-US" altLang="zh-TW" sz="36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出版社</a:t>
            </a:r>
            <a:r>
              <a:rPr lang="en-US" altLang="zh-TW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福地出版社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出版</a:t>
            </a: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日期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:2007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年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06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月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01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日</a:t>
            </a:r>
            <a:endParaRPr lang="zh-TW" altLang="en-US" sz="36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792" y="692696"/>
            <a:ext cx="2980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基本資料</a:t>
            </a:r>
            <a:endParaRPr lang="zh-TW" altLang="en-US" sz="54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5202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7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20361" y="476672"/>
            <a:ext cx="2980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作者介紹</a:t>
            </a:r>
            <a:endParaRPr lang="en-US" altLang="zh-TW" sz="5400" b="1" spc="50" smtClean="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113" y="1400002"/>
            <a:ext cx="8598829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作者</a:t>
            </a:r>
            <a:r>
              <a:rPr lang="en-US" altLang="zh-TW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u="sng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蕭喜云</a:t>
            </a:r>
            <a:endParaRPr lang="en-US" altLang="zh-TW" sz="3600" b="1" u="sng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筆名</a:t>
            </a:r>
            <a:r>
              <a:rPr lang="en-US" altLang="zh-TW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u="sng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蕭慶妤</a:t>
            </a:r>
            <a:endParaRPr lang="en-US" altLang="zh-TW" sz="3600" b="1" u="sng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座右銘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左手</a:t>
            </a: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畫畫，右手</a:t>
            </a: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寫作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36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希望可以持續不斷的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創作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，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直到心跳結束的</a:t>
            </a: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那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一刻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為止！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spcAft>
                <a:spcPts val="0"/>
              </a:spcAft>
            </a:pP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著</a:t>
            </a:r>
            <a:r>
              <a:rPr lang="zh-TW" altLang="en-US" sz="36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有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:&lt;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櫻花樹下的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約定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&gt;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、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&lt;</a:t>
            </a:r>
            <a:r>
              <a:rPr lang="zh-TW" altLang="en-US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搗蛋鬼丁丁</a:t>
            </a:r>
            <a:r>
              <a:rPr lang="en-US" altLang="zh-TW" sz="3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&gt;</a:t>
            </a:r>
            <a:endParaRPr lang="en-US" altLang="zh-TW" sz="3600" b="1" cap="none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547664" y="6093648"/>
            <a:ext cx="3486150" cy="157220"/>
          </a:xfrm>
          <a:custGeom>
            <a:avLst/>
            <a:gdLst>
              <a:gd name="connsiteX0" fmla="*/ 0 w 3486150"/>
              <a:gd name="connsiteY0" fmla="*/ 0 h 157220"/>
              <a:gd name="connsiteX1" fmla="*/ 157163 w 3486150"/>
              <a:gd name="connsiteY1" fmla="*/ 128587 h 157220"/>
              <a:gd name="connsiteX2" fmla="*/ 285750 w 3486150"/>
              <a:gd name="connsiteY2" fmla="*/ 42862 h 157220"/>
              <a:gd name="connsiteX3" fmla="*/ 442913 w 3486150"/>
              <a:gd name="connsiteY3" fmla="*/ 128587 h 157220"/>
              <a:gd name="connsiteX4" fmla="*/ 542925 w 3486150"/>
              <a:gd name="connsiteY4" fmla="*/ 71437 h 157220"/>
              <a:gd name="connsiteX5" fmla="*/ 657225 w 3486150"/>
              <a:gd name="connsiteY5" fmla="*/ 142875 h 157220"/>
              <a:gd name="connsiteX6" fmla="*/ 800100 w 3486150"/>
              <a:gd name="connsiteY6" fmla="*/ 71437 h 157220"/>
              <a:gd name="connsiteX7" fmla="*/ 957263 w 3486150"/>
              <a:gd name="connsiteY7" fmla="*/ 142875 h 157220"/>
              <a:gd name="connsiteX8" fmla="*/ 1085850 w 3486150"/>
              <a:gd name="connsiteY8" fmla="*/ 85725 h 157220"/>
              <a:gd name="connsiteX9" fmla="*/ 1257300 w 3486150"/>
              <a:gd name="connsiteY9" fmla="*/ 157162 h 157220"/>
              <a:gd name="connsiteX10" fmla="*/ 1414463 w 3486150"/>
              <a:gd name="connsiteY10" fmla="*/ 71437 h 157220"/>
              <a:gd name="connsiteX11" fmla="*/ 1585913 w 3486150"/>
              <a:gd name="connsiteY11" fmla="*/ 142875 h 157220"/>
              <a:gd name="connsiteX12" fmla="*/ 1700213 w 3486150"/>
              <a:gd name="connsiteY12" fmla="*/ 71437 h 157220"/>
              <a:gd name="connsiteX13" fmla="*/ 1843088 w 3486150"/>
              <a:gd name="connsiteY13" fmla="*/ 157162 h 157220"/>
              <a:gd name="connsiteX14" fmla="*/ 1943100 w 3486150"/>
              <a:gd name="connsiteY14" fmla="*/ 71437 h 157220"/>
              <a:gd name="connsiteX15" fmla="*/ 2071688 w 3486150"/>
              <a:gd name="connsiteY15" fmla="*/ 142875 h 157220"/>
              <a:gd name="connsiteX16" fmla="*/ 2257425 w 3486150"/>
              <a:gd name="connsiteY16" fmla="*/ 100012 h 157220"/>
              <a:gd name="connsiteX17" fmla="*/ 2428875 w 3486150"/>
              <a:gd name="connsiteY17" fmla="*/ 142875 h 157220"/>
              <a:gd name="connsiteX18" fmla="*/ 2571750 w 3486150"/>
              <a:gd name="connsiteY18" fmla="*/ 57150 h 157220"/>
              <a:gd name="connsiteX19" fmla="*/ 2728913 w 3486150"/>
              <a:gd name="connsiteY19" fmla="*/ 142875 h 157220"/>
              <a:gd name="connsiteX20" fmla="*/ 2900363 w 3486150"/>
              <a:gd name="connsiteY20" fmla="*/ 42862 h 157220"/>
              <a:gd name="connsiteX21" fmla="*/ 3014663 w 3486150"/>
              <a:gd name="connsiteY21" fmla="*/ 157162 h 157220"/>
              <a:gd name="connsiteX22" fmla="*/ 3171825 w 3486150"/>
              <a:gd name="connsiteY22" fmla="*/ 42862 h 157220"/>
              <a:gd name="connsiteX23" fmla="*/ 3328988 w 3486150"/>
              <a:gd name="connsiteY23" fmla="*/ 142875 h 157220"/>
              <a:gd name="connsiteX24" fmla="*/ 3486150 w 3486150"/>
              <a:gd name="connsiteY24" fmla="*/ 14287 h 157220"/>
              <a:gd name="connsiteX25" fmla="*/ 3486150 w 3486150"/>
              <a:gd name="connsiteY25" fmla="*/ 14287 h 15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486150" h="157220">
                <a:moveTo>
                  <a:pt x="0" y="0"/>
                </a:moveTo>
                <a:cubicBezTo>
                  <a:pt x="54769" y="60721"/>
                  <a:pt x="109538" y="121443"/>
                  <a:pt x="157163" y="128587"/>
                </a:cubicBezTo>
                <a:cubicBezTo>
                  <a:pt x="204788" y="135731"/>
                  <a:pt x="238125" y="42862"/>
                  <a:pt x="285750" y="42862"/>
                </a:cubicBezTo>
                <a:cubicBezTo>
                  <a:pt x="333375" y="42862"/>
                  <a:pt x="400051" y="123825"/>
                  <a:pt x="442913" y="128587"/>
                </a:cubicBezTo>
                <a:cubicBezTo>
                  <a:pt x="485776" y="133350"/>
                  <a:pt x="507206" y="69056"/>
                  <a:pt x="542925" y="71437"/>
                </a:cubicBezTo>
                <a:cubicBezTo>
                  <a:pt x="578644" y="73818"/>
                  <a:pt x="614363" y="142875"/>
                  <a:pt x="657225" y="142875"/>
                </a:cubicBezTo>
                <a:cubicBezTo>
                  <a:pt x="700087" y="142875"/>
                  <a:pt x="750094" y="71437"/>
                  <a:pt x="800100" y="71437"/>
                </a:cubicBezTo>
                <a:cubicBezTo>
                  <a:pt x="850106" y="71437"/>
                  <a:pt x="909638" y="140494"/>
                  <a:pt x="957263" y="142875"/>
                </a:cubicBezTo>
                <a:cubicBezTo>
                  <a:pt x="1004888" y="145256"/>
                  <a:pt x="1035844" y="83344"/>
                  <a:pt x="1085850" y="85725"/>
                </a:cubicBezTo>
                <a:cubicBezTo>
                  <a:pt x="1135856" y="88106"/>
                  <a:pt x="1202531" y="159543"/>
                  <a:pt x="1257300" y="157162"/>
                </a:cubicBezTo>
                <a:cubicBezTo>
                  <a:pt x="1312069" y="154781"/>
                  <a:pt x="1359694" y="73818"/>
                  <a:pt x="1414463" y="71437"/>
                </a:cubicBezTo>
                <a:cubicBezTo>
                  <a:pt x="1469232" y="69056"/>
                  <a:pt x="1538288" y="142875"/>
                  <a:pt x="1585913" y="142875"/>
                </a:cubicBezTo>
                <a:cubicBezTo>
                  <a:pt x="1633538" y="142875"/>
                  <a:pt x="1657351" y="69056"/>
                  <a:pt x="1700213" y="71437"/>
                </a:cubicBezTo>
                <a:cubicBezTo>
                  <a:pt x="1743076" y="73818"/>
                  <a:pt x="1802607" y="157162"/>
                  <a:pt x="1843088" y="157162"/>
                </a:cubicBezTo>
                <a:cubicBezTo>
                  <a:pt x="1883569" y="157162"/>
                  <a:pt x="1905000" y="73818"/>
                  <a:pt x="1943100" y="71437"/>
                </a:cubicBezTo>
                <a:cubicBezTo>
                  <a:pt x="1981200" y="69056"/>
                  <a:pt x="2019301" y="138113"/>
                  <a:pt x="2071688" y="142875"/>
                </a:cubicBezTo>
                <a:cubicBezTo>
                  <a:pt x="2124075" y="147637"/>
                  <a:pt x="2197894" y="100012"/>
                  <a:pt x="2257425" y="100012"/>
                </a:cubicBezTo>
                <a:cubicBezTo>
                  <a:pt x="2316956" y="100012"/>
                  <a:pt x="2376488" y="150019"/>
                  <a:pt x="2428875" y="142875"/>
                </a:cubicBezTo>
                <a:cubicBezTo>
                  <a:pt x="2481262" y="135731"/>
                  <a:pt x="2521744" y="57150"/>
                  <a:pt x="2571750" y="57150"/>
                </a:cubicBezTo>
                <a:cubicBezTo>
                  <a:pt x="2621756" y="57150"/>
                  <a:pt x="2674144" y="145256"/>
                  <a:pt x="2728913" y="142875"/>
                </a:cubicBezTo>
                <a:cubicBezTo>
                  <a:pt x="2783682" y="140494"/>
                  <a:pt x="2852738" y="40481"/>
                  <a:pt x="2900363" y="42862"/>
                </a:cubicBezTo>
                <a:cubicBezTo>
                  <a:pt x="2947988" y="45243"/>
                  <a:pt x="2969419" y="157162"/>
                  <a:pt x="3014663" y="157162"/>
                </a:cubicBezTo>
                <a:cubicBezTo>
                  <a:pt x="3059907" y="157162"/>
                  <a:pt x="3119438" y="45243"/>
                  <a:pt x="3171825" y="42862"/>
                </a:cubicBezTo>
                <a:cubicBezTo>
                  <a:pt x="3224212" y="40481"/>
                  <a:pt x="3276601" y="147637"/>
                  <a:pt x="3328988" y="142875"/>
                </a:cubicBezTo>
                <a:cubicBezTo>
                  <a:pt x="3381375" y="138113"/>
                  <a:pt x="3486150" y="14287"/>
                  <a:pt x="3486150" y="14287"/>
                </a:cubicBezTo>
                <a:lnTo>
                  <a:pt x="3486150" y="1428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68" y="6093648"/>
            <a:ext cx="349408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74713" y="476672"/>
            <a:ext cx="3672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角色介紹</a:t>
            </a:r>
            <a:r>
              <a:rPr lang="en-US" altLang="zh-TW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(1)</a:t>
            </a:r>
            <a:endParaRPr lang="zh-TW" altLang="en-US" sz="5400" b="1" spc="5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1456632"/>
            <a:ext cx="907812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寒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傑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十三歲生日當天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親生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父親和繼母車禍過世，</a:t>
            </a: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使他放棄學業，獨立經營麵攤，維持家計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曄詩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是</a:t>
            </a:r>
            <a:r>
              <a:rPr lang="zh-TW" altLang="en-US" sz="3600" b="1" u="sng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于寒</a:t>
            </a:r>
            <a:r>
              <a:rPr lang="zh-TW" altLang="en-US" sz="3600" b="1" u="sng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傑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的親妹妹。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于晉婷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天生雙眼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失明，是繼母後來生的女兒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于晉傑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和</a:t>
            </a:r>
            <a:r>
              <a:rPr lang="zh-TW" altLang="en-US" sz="3600" b="1" u="sng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晉婷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是龍鳳胎，最愛闖禍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16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20209" y="476672"/>
            <a:ext cx="3781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角色介紹</a:t>
            </a:r>
            <a:r>
              <a:rPr lang="en-US" altLang="zh-TW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(2)</a:t>
            </a:r>
            <a:endParaRPr lang="zh-TW" altLang="en-US" sz="5400" b="1" spc="5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1400002"/>
            <a:ext cx="626966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紀雪綾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家境優渥、生活無虞，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可是她一點也不快樂。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除了她患有先天性心臟病，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但她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的家人並不關心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她。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是</a:t>
            </a:r>
            <a:r>
              <a:rPr lang="zh-TW" altLang="en-US" sz="3600" b="1" u="sng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曄</a:t>
            </a:r>
            <a:r>
              <a:rPr lang="zh-TW" altLang="en-US" sz="3600" b="1" u="sng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詩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好朋友。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30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73621" y="476672"/>
            <a:ext cx="2274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大綱</a:t>
            </a:r>
            <a:r>
              <a:rPr lang="en-US" altLang="zh-TW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(1)</a:t>
            </a:r>
            <a:endParaRPr lang="zh-TW" altLang="en-US" sz="5400" b="1" spc="5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014" y="1400002"/>
            <a:ext cx="814197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于寒傑父母親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去世後，遺產被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舅舅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奪走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故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獨自撫養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三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個弟弟妹妹。曄詩以高分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錄取進入高中遇見雪綾，在談心後發現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兩人很合得來就當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了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好朋友。因為家人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沒有關心雪綾結果心臟病的病情加重。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當雪綾家人發現不對勁並送往醫院時</a:t>
            </a:r>
          </a:p>
          <a:p>
            <a:pPr>
              <a:lnSpc>
                <a:spcPct val="150000"/>
              </a:lnSpc>
            </a:pP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32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90556" y="372908"/>
            <a:ext cx="2383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大綱</a:t>
            </a:r>
            <a:r>
              <a:rPr lang="en-US" altLang="zh-TW" sz="54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(2)</a:t>
            </a:r>
            <a:endParaRPr lang="zh-TW" altLang="en-US" sz="5400" b="1" spc="5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1305341"/>
            <a:ext cx="86100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被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告知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只能走換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心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手術這條路，但是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捐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心臟的人並不多只能先住院等待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結果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隔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天她立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馬收到可以動手術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的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消息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原來是寒傑和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曄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詩在去探望的路上出車禍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去世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了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，後來換心手術成功了，晉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婷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也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得到了曄詩的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眼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角膜看到了這個世界。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13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30599" y="476672"/>
            <a:ext cx="1582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5400" b="1" spc="5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心得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1407302"/>
            <a:ext cx="720581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不要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總是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因為一點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挫折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而一蹶不振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只要保持樂觀就算事情回不到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最初</a:t>
            </a: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的模樣，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但是說不定你得到的會更多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人生會更加多采多姿</a:t>
            </a:r>
            <a:r>
              <a:rPr lang="zh-TW" altLang="en-US" sz="36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。</a:t>
            </a:r>
            <a:endParaRPr lang="en-US" altLang="zh-TW" sz="3600" b="1" spc="5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70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85581" y="764704"/>
            <a:ext cx="2672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48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END</a:t>
            </a:r>
          </a:p>
          <a:p>
            <a:pPr lvl="0" algn="ctr"/>
            <a:r>
              <a:rPr lang="zh-TW" altLang="en-US" sz="4800" b="1" spc="50" smtClean="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謝謝</a:t>
            </a:r>
            <a:r>
              <a:rPr lang="zh-TW" altLang="en-US" sz="4800" b="1" spc="50">
                <a:ln w="12700" cmpd="sng">
                  <a:solidFill>
                    <a:srgbClr val="8976A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8976AC">
                    <a:tint val="1000"/>
                  </a:srgbClr>
                </a:solidFill>
                <a:effectLst>
                  <a:glow rad="53100">
                    <a:srgbClr val="8976AC">
                      <a:satMod val="180000"/>
                      <a:alpha val="30000"/>
                    </a:srgbClr>
                  </a:glo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大家</a:t>
            </a:r>
            <a:endParaRPr lang="zh-TW" altLang="en-US" sz="4800" b="1" spc="50">
              <a:ln w="12700" cmpd="sng">
                <a:solidFill>
                  <a:srgbClr val="8976AC">
                    <a:satMod val="120000"/>
                    <a:shade val="80000"/>
                  </a:srgbClr>
                </a:solidFill>
                <a:prstDash val="solid"/>
              </a:ln>
              <a:solidFill>
                <a:srgbClr val="8976AC">
                  <a:tint val="1000"/>
                </a:srgbClr>
              </a:solidFill>
              <a:effectLst>
                <a:glow rad="53100">
                  <a:srgbClr val="8976AC">
                    <a:satMod val="180000"/>
                    <a:alpha val="30000"/>
                  </a:srgbClr>
                </a:glow>
              </a:effectLst>
              <a:latin typeface="DFPOP1-W9" panose="02010609010101010101" pitchFamily="1" charset="-128"/>
              <a:ea typeface="DFPOP1-W9" panose="02010609010101010101" pitchFamily="1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490963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2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TM01790492[[fn=寫生畫板]]</Template>
  <TotalTime>708</TotalTime>
  <Words>378</Words>
  <Application>Microsoft Office PowerPoint</Application>
  <PresentationFormat>如螢幕大小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Sketchbook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張之妍</cp:lastModifiedBy>
  <cp:revision>41</cp:revision>
  <dcterms:created xsi:type="dcterms:W3CDTF">2016-02-04T09:57:44Z</dcterms:created>
  <dcterms:modified xsi:type="dcterms:W3CDTF">2016-03-16T13:44:58Z</dcterms:modified>
</cp:coreProperties>
</file>