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04" r:id="rId1"/>
  </p:sldMasterIdLst>
  <p:sldIdLst>
    <p:sldId id="263" r:id="rId2"/>
    <p:sldId id="256" r:id="rId3"/>
    <p:sldId id="257" r:id="rId4"/>
    <p:sldId id="264" r:id="rId5"/>
    <p:sldId id="258" r:id="rId6"/>
    <p:sldId id="259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6600"/>
    <a:srgbClr val="D60093"/>
    <a:srgbClr val="000066"/>
    <a:srgbClr val="66003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776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2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1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28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586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6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98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7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58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4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80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180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uko.com.tw/book.php?book=preface&amp;bookID=2706#a1" TargetMode="External"/><Relationship Id="rId2" Type="http://schemas.openxmlformats.org/officeDocument/2006/relationships/hyperlink" Target="https://zh.wikipedia.org/wiki/%E9%8D%BE%E8%8A%AD%C2%B7%E6%8B%89%E5%B8%8C%E8%8E%8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iuko.com.tw/author.php?au=detail&amp;authorID=4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7765960" y="5151550"/>
            <a:ext cx="2723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i="1" dirty="0" smtClean="0">
                <a:solidFill>
                  <a:srgbClr val="7030A0"/>
                </a:solidFill>
              </a:rPr>
              <a:t>綜一丙  </a:t>
            </a:r>
            <a:r>
              <a:rPr lang="en-US" altLang="zh-TW" sz="2400" b="1" i="1" dirty="0" smtClean="0">
                <a:solidFill>
                  <a:srgbClr val="7030A0"/>
                </a:solidFill>
              </a:rPr>
              <a:t>11</a:t>
            </a:r>
            <a:r>
              <a:rPr lang="zh-TW" altLang="en-US" sz="2400" b="1" i="1" dirty="0" smtClean="0">
                <a:solidFill>
                  <a:srgbClr val="7030A0"/>
                </a:solidFill>
              </a:rPr>
              <a:t>  林以臻</a:t>
            </a:r>
            <a:endParaRPr lang="zh-TW" altLang="en-US" sz="2400" b="1" i="1" dirty="0">
              <a:solidFill>
                <a:srgbClr val="7030A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3232597" y="2459865"/>
            <a:ext cx="469872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b="1" u="sng" dirty="0" smtClean="0">
                <a:solidFill>
                  <a:srgbClr val="6600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國文報告</a:t>
            </a:r>
            <a:endParaRPr lang="zh-TW" altLang="en-US" sz="8800" b="1" u="sng" dirty="0">
              <a:solidFill>
                <a:srgbClr val="660033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211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7200" b="1" i="1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書名</a:t>
            </a:r>
            <a:r>
              <a:rPr lang="zh-TW" altLang="en-US" sz="7200" b="1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r>
              <a:rPr lang="zh-TW" altLang="en-US" sz="7200" b="1" u="sng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陌生</a:t>
            </a:r>
            <a:r>
              <a:rPr lang="zh-TW" altLang="en-US" sz="7200" b="1" u="sng" dirty="0">
                <a:latin typeface="FangSong" panose="02010609060101010101" pitchFamily="49" charset="-122"/>
                <a:ea typeface="FangSong" panose="02010609060101010101" pitchFamily="49" charset="-122"/>
              </a:rPr>
              <a:t>的土地</a:t>
            </a:r>
          </a:p>
        </p:txBody>
      </p:sp>
    </p:spTree>
    <p:extLst>
      <p:ext uri="{BB962C8B-B14F-4D97-AF65-F5344CB8AC3E}">
        <p14:creationId xmlns:p14="http://schemas.microsoft.com/office/powerpoint/2010/main" val="87721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476519" y="1184857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i="1" dirty="0" smtClean="0">
                <a:solidFill>
                  <a:srgbClr val="0070C0"/>
                </a:solidFill>
              </a:rPr>
              <a:t>作者介紹</a:t>
            </a:r>
            <a:r>
              <a:rPr lang="zh-TW" altLang="en-US" sz="3200" b="1" i="1" dirty="0" smtClean="0">
                <a:solidFill>
                  <a:srgbClr val="0070C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endParaRPr lang="zh-TW" altLang="en-US" sz="3200" b="1" i="1" dirty="0">
              <a:solidFill>
                <a:srgbClr val="0070C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901522" y="2255710"/>
            <a:ext cx="64007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u="sng" dirty="0">
                <a:solidFill>
                  <a:srgbClr val="7030A0"/>
                </a:solidFill>
              </a:rPr>
              <a:t>鍾芭</a:t>
            </a:r>
            <a:r>
              <a:rPr lang="en-US" altLang="zh-TW" sz="2400" b="1" u="sng" dirty="0">
                <a:solidFill>
                  <a:srgbClr val="7030A0"/>
                </a:solidFill>
              </a:rPr>
              <a:t>·</a:t>
            </a:r>
            <a:r>
              <a:rPr lang="zh-TW" altLang="en-US" sz="2400" b="1" u="sng" dirty="0">
                <a:solidFill>
                  <a:srgbClr val="7030A0"/>
                </a:solidFill>
              </a:rPr>
              <a:t>拉希莉</a:t>
            </a:r>
            <a:r>
              <a:rPr lang="zh-TW" altLang="en-US" sz="2400" b="1" dirty="0">
                <a:solidFill>
                  <a:srgbClr val="7030A0"/>
                </a:solidFill>
              </a:rPr>
              <a:t>（</a:t>
            </a:r>
            <a:r>
              <a:rPr lang="en-US" altLang="zh-TW" sz="2400" b="1" dirty="0">
                <a:solidFill>
                  <a:srgbClr val="7030A0"/>
                </a:solidFill>
              </a:rPr>
              <a:t>1967</a:t>
            </a:r>
            <a:r>
              <a:rPr lang="zh-TW" altLang="en-US" sz="2400" b="1" dirty="0">
                <a:solidFill>
                  <a:srgbClr val="7030A0"/>
                </a:solidFill>
              </a:rPr>
              <a:t>年</a:t>
            </a:r>
            <a:r>
              <a:rPr lang="en-US" altLang="zh-TW" sz="2400" b="1" dirty="0">
                <a:solidFill>
                  <a:srgbClr val="7030A0"/>
                </a:solidFill>
              </a:rPr>
              <a:t>7</a:t>
            </a:r>
            <a:r>
              <a:rPr lang="zh-TW" altLang="en-US" sz="2400" b="1" dirty="0">
                <a:solidFill>
                  <a:srgbClr val="7030A0"/>
                </a:solidFill>
              </a:rPr>
              <a:t>月</a:t>
            </a:r>
            <a:r>
              <a:rPr lang="en-US" altLang="zh-TW" sz="2400" b="1" dirty="0">
                <a:solidFill>
                  <a:srgbClr val="7030A0"/>
                </a:solidFill>
              </a:rPr>
              <a:t>11</a:t>
            </a:r>
            <a:r>
              <a:rPr lang="zh-TW" altLang="en-US" sz="2400" b="1" dirty="0">
                <a:solidFill>
                  <a:srgbClr val="7030A0"/>
                </a:solidFill>
              </a:rPr>
              <a:t>日－），印度裔美國人，著名小說作家。拉希莉出生於倫敦，兩歲時隨家人移民到美國羅德島州，</a:t>
            </a:r>
            <a:r>
              <a:rPr lang="en-US" altLang="zh-TW" sz="2400" b="1" dirty="0">
                <a:solidFill>
                  <a:srgbClr val="7030A0"/>
                </a:solidFill>
              </a:rPr>
              <a:t>1989</a:t>
            </a:r>
            <a:r>
              <a:rPr lang="zh-TW" altLang="en-US" sz="2400" b="1" dirty="0">
                <a:solidFill>
                  <a:srgbClr val="7030A0"/>
                </a:solidFill>
              </a:rPr>
              <a:t>年於巴納德學院獲得英語文學的文學士學位，其後又於波士頓大學獲得英文等碩士學位，畢業後曾於波士頓大學任教。</a:t>
            </a:r>
            <a:r>
              <a:rPr lang="en-US" altLang="zh-TW" sz="2400" b="1" dirty="0">
                <a:solidFill>
                  <a:srgbClr val="7030A0"/>
                </a:solidFill>
              </a:rPr>
              <a:t>2001</a:t>
            </a:r>
            <a:r>
              <a:rPr lang="zh-TW" altLang="en-US" sz="2400" b="1" dirty="0">
                <a:solidFill>
                  <a:srgbClr val="7030A0"/>
                </a:solidFill>
              </a:rPr>
              <a:t>年，她與時代雜誌拉丁美洲版的編輯</a:t>
            </a:r>
            <a:r>
              <a:rPr lang="zh-TW" altLang="en-US" sz="2400" b="1" u="sng" dirty="0">
                <a:solidFill>
                  <a:srgbClr val="7030A0"/>
                </a:solidFill>
              </a:rPr>
              <a:t>阿爾貝托</a:t>
            </a:r>
            <a:r>
              <a:rPr lang="en-US" altLang="zh-TW" sz="2400" b="1" u="sng" dirty="0">
                <a:solidFill>
                  <a:srgbClr val="7030A0"/>
                </a:solidFill>
              </a:rPr>
              <a:t>·</a:t>
            </a:r>
            <a:r>
              <a:rPr lang="zh-TW" altLang="en-US" sz="2400" b="1" u="sng" dirty="0">
                <a:solidFill>
                  <a:srgbClr val="7030A0"/>
                </a:solidFill>
              </a:rPr>
              <a:t>布希</a:t>
            </a:r>
            <a:r>
              <a:rPr lang="zh-TW" altLang="en-US" sz="2400" b="1" dirty="0">
                <a:solidFill>
                  <a:srgbClr val="7030A0"/>
                </a:solidFill>
              </a:rPr>
              <a:t>結婚，分別與</a:t>
            </a:r>
            <a:r>
              <a:rPr lang="en-US" altLang="zh-TW" sz="2400" b="1" dirty="0">
                <a:solidFill>
                  <a:srgbClr val="7030A0"/>
                </a:solidFill>
              </a:rPr>
              <a:t>2002</a:t>
            </a:r>
            <a:r>
              <a:rPr lang="zh-TW" altLang="en-US" sz="2400" b="1" dirty="0">
                <a:solidFill>
                  <a:srgbClr val="7030A0"/>
                </a:solidFill>
              </a:rPr>
              <a:t>年及</a:t>
            </a:r>
            <a:r>
              <a:rPr lang="en-US" altLang="zh-TW" sz="2400" b="1" dirty="0">
                <a:solidFill>
                  <a:srgbClr val="7030A0"/>
                </a:solidFill>
              </a:rPr>
              <a:t>2005</a:t>
            </a:r>
            <a:r>
              <a:rPr lang="zh-TW" altLang="en-US" sz="2400" b="1" dirty="0">
                <a:solidFill>
                  <a:srgbClr val="7030A0"/>
                </a:solidFill>
              </a:rPr>
              <a:t>年誕下嬰兒，目前定居在義大利羅馬。</a:t>
            </a: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993" y="2104482"/>
            <a:ext cx="2975021" cy="371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0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92853" y="868079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i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D60093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+mj-ea"/>
                <a:ea typeface="+mj-ea"/>
              </a:rPr>
              <a:t>譯者介紹：</a:t>
            </a:r>
            <a:endParaRPr lang="zh-TW" altLang="en-US" sz="5400" b="1" i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D60093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+mj-ea"/>
              <a:ea typeface="+mj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313905" y="2500321"/>
            <a:ext cx="831116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rgbClr val="000066"/>
                </a:solidFill>
              </a:rPr>
              <a:t>       </a:t>
            </a:r>
            <a:r>
              <a:rPr lang="zh-TW" altLang="en-US" sz="2400" b="1" u="sng" dirty="0" smtClean="0">
                <a:solidFill>
                  <a:srgbClr val="009900"/>
                </a:solidFill>
              </a:rPr>
              <a:t>施清真</a:t>
            </a:r>
            <a:r>
              <a:rPr lang="zh-TW" altLang="en-US" sz="2400" b="1" dirty="0">
                <a:solidFill>
                  <a:srgbClr val="009900"/>
                </a:solidFill>
              </a:rPr>
              <a:t>，</a:t>
            </a:r>
            <a:r>
              <a:rPr lang="en-US" altLang="zh-TW" sz="2400" b="1" dirty="0">
                <a:solidFill>
                  <a:srgbClr val="009900"/>
                </a:solidFill>
              </a:rPr>
              <a:t>1965</a:t>
            </a:r>
            <a:r>
              <a:rPr lang="zh-TW" altLang="en-US" sz="2400" b="1" dirty="0">
                <a:solidFill>
                  <a:srgbClr val="009900"/>
                </a:solidFill>
              </a:rPr>
              <a:t>年生，國立政治大學新聞系學士，美國哥倫比亞大學大眾傳播碩士，美國西北大學人際傳播學博士，曾任教於淡江大學及輔仁大學大眾傳播系，現定居美國，專事翻譯寫作，譯作包括</a:t>
            </a:r>
            <a:r>
              <a:rPr lang="en-US" altLang="zh-TW" sz="2400" b="1" dirty="0">
                <a:solidFill>
                  <a:srgbClr val="009900"/>
                </a:solidFill>
              </a:rPr>
              <a:t>《</a:t>
            </a:r>
            <a:r>
              <a:rPr lang="zh-TW" altLang="en-US" sz="2400" b="1" dirty="0">
                <a:solidFill>
                  <a:srgbClr val="009900"/>
                </a:solidFill>
              </a:rPr>
              <a:t>接骨師的女兒</a:t>
            </a:r>
            <a:r>
              <a:rPr lang="en-US" altLang="zh-TW" sz="2400" b="1" dirty="0">
                <a:solidFill>
                  <a:srgbClr val="009900"/>
                </a:solidFill>
              </a:rPr>
              <a:t>》</a:t>
            </a:r>
            <a:r>
              <a:rPr lang="zh-TW" altLang="en-US" sz="2400" b="1" dirty="0">
                <a:solidFill>
                  <a:srgbClr val="009900"/>
                </a:solidFill>
              </a:rPr>
              <a:t>、</a:t>
            </a:r>
            <a:r>
              <a:rPr lang="en-US" altLang="zh-TW" sz="2400" b="1" dirty="0">
                <a:solidFill>
                  <a:srgbClr val="009900"/>
                </a:solidFill>
              </a:rPr>
              <a:t>《</a:t>
            </a:r>
            <a:r>
              <a:rPr lang="zh-TW" altLang="en-US" sz="2400" b="1" dirty="0">
                <a:solidFill>
                  <a:srgbClr val="009900"/>
                </a:solidFill>
              </a:rPr>
              <a:t>蘇西的世界</a:t>
            </a:r>
            <a:r>
              <a:rPr lang="en-US" altLang="zh-TW" sz="2400" b="1" dirty="0">
                <a:solidFill>
                  <a:srgbClr val="009900"/>
                </a:solidFill>
              </a:rPr>
              <a:t>》</a:t>
            </a:r>
            <a:r>
              <a:rPr lang="zh-TW" altLang="en-US" sz="2400" b="1" dirty="0">
                <a:solidFill>
                  <a:srgbClr val="009900"/>
                </a:solidFill>
              </a:rPr>
              <a:t>、</a:t>
            </a:r>
            <a:r>
              <a:rPr lang="en-US" altLang="zh-TW" sz="2400" b="1" dirty="0">
                <a:solidFill>
                  <a:srgbClr val="009900"/>
                </a:solidFill>
              </a:rPr>
              <a:t>《</a:t>
            </a:r>
            <a:r>
              <a:rPr lang="zh-TW" altLang="en-US" sz="2400" b="1" dirty="0">
                <a:solidFill>
                  <a:srgbClr val="009900"/>
                </a:solidFill>
              </a:rPr>
              <a:t>人生贏家就是妳！</a:t>
            </a:r>
            <a:r>
              <a:rPr lang="en-US" altLang="zh-TW" sz="2400" b="1" dirty="0">
                <a:solidFill>
                  <a:srgbClr val="009900"/>
                </a:solidFill>
              </a:rPr>
              <a:t>》</a:t>
            </a:r>
            <a:r>
              <a:rPr lang="zh-TW" altLang="en-US" sz="2400" b="1" dirty="0">
                <a:solidFill>
                  <a:srgbClr val="009900"/>
                </a:solidFill>
              </a:rPr>
              <a:t>、</a:t>
            </a:r>
            <a:r>
              <a:rPr lang="en-US" altLang="zh-TW" sz="2400" b="1" dirty="0">
                <a:solidFill>
                  <a:srgbClr val="009900"/>
                </a:solidFill>
              </a:rPr>
              <a:t>《</a:t>
            </a:r>
            <a:r>
              <a:rPr lang="zh-TW" altLang="en-US" sz="2400" b="1" dirty="0">
                <a:solidFill>
                  <a:srgbClr val="009900"/>
                </a:solidFill>
              </a:rPr>
              <a:t>重返艷陽下</a:t>
            </a:r>
            <a:r>
              <a:rPr lang="en-US" altLang="zh-TW" sz="2400" b="1" dirty="0">
                <a:solidFill>
                  <a:srgbClr val="009900"/>
                </a:solidFill>
              </a:rPr>
              <a:t>》</a:t>
            </a:r>
            <a:r>
              <a:rPr lang="zh-TW" altLang="en-US" sz="2400" b="1" dirty="0">
                <a:solidFill>
                  <a:srgbClr val="009900"/>
                </a:solidFill>
              </a:rPr>
              <a:t>、</a:t>
            </a:r>
            <a:r>
              <a:rPr lang="en-US" altLang="zh-TW" sz="2400" b="1" dirty="0">
                <a:solidFill>
                  <a:srgbClr val="009900"/>
                </a:solidFill>
              </a:rPr>
              <a:t>《</a:t>
            </a:r>
            <a:r>
              <a:rPr lang="zh-TW" altLang="en-US" sz="2400" b="1" dirty="0">
                <a:solidFill>
                  <a:srgbClr val="009900"/>
                </a:solidFill>
              </a:rPr>
              <a:t>珍．奧斯汀讀書會</a:t>
            </a:r>
            <a:r>
              <a:rPr lang="en-US" altLang="zh-TW" sz="2400" b="1" dirty="0">
                <a:solidFill>
                  <a:srgbClr val="009900"/>
                </a:solidFill>
              </a:rPr>
              <a:t>》</a:t>
            </a:r>
            <a:r>
              <a:rPr lang="zh-TW" altLang="en-US" sz="2400" b="1" dirty="0" smtClean="0">
                <a:solidFill>
                  <a:srgbClr val="009900"/>
                </a:solidFill>
              </a:rPr>
              <a:t>等</a:t>
            </a:r>
            <a:r>
              <a:rPr lang="zh-TW" altLang="en-US" sz="2400" b="1" dirty="0" smtClean="0">
                <a:solidFill>
                  <a:srgbClr val="0099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zh-TW" altLang="en-US" sz="24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65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5111767" y="2612008"/>
            <a:ext cx="3426249" cy="3426249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197735" y="1867437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i="1" dirty="0" smtClean="0">
                <a:solidFill>
                  <a:schemeClr val="accent6">
                    <a:lumMod val="50000"/>
                  </a:schemeClr>
                </a:solidFill>
              </a:rPr>
              <a:t>作者作品集</a:t>
            </a:r>
            <a:r>
              <a:rPr lang="zh-TW" altLang="en-US" sz="3200" b="1" i="1" dirty="0" smtClean="0">
                <a:solidFill>
                  <a:schemeClr val="accent6">
                    <a:lumMod val="5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endParaRPr lang="zh-TW" altLang="en-US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0" t="19934" r="29684" b="18662"/>
          <a:stretch/>
        </p:blipFill>
        <p:spPr>
          <a:xfrm>
            <a:off x="682580" y="2972850"/>
            <a:ext cx="1854558" cy="270456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45" t="28648" r="35691" b="28293"/>
          <a:stretch/>
        </p:blipFill>
        <p:spPr>
          <a:xfrm>
            <a:off x="3454553" y="3072823"/>
            <a:ext cx="1873608" cy="2795054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3" t="-2331" r="10102" b="9397"/>
          <a:stretch/>
        </p:blipFill>
        <p:spPr>
          <a:xfrm>
            <a:off x="8538016" y="2930110"/>
            <a:ext cx="2677461" cy="3080479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293433" y="5934936"/>
            <a:ext cx="2566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出版日期：</a:t>
            </a:r>
            <a:r>
              <a:rPr lang="en-US" altLang="zh-TW" dirty="0"/>
              <a:t>2001/02/01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945582" y="5934936"/>
            <a:ext cx="2566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出版日期：</a:t>
            </a:r>
            <a:r>
              <a:rPr lang="en-US" altLang="zh-TW" dirty="0"/>
              <a:t>2004/12/01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597731" y="5905909"/>
            <a:ext cx="25667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出版日期：</a:t>
            </a:r>
            <a:r>
              <a:rPr lang="en-US" altLang="zh-TW" dirty="0"/>
              <a:t>2009/07/01</a:t>
            </a:r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8590375" y="5905909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出版日期：</a:t>
            </a:r>
            <a:r>
              <a:rPr lang="en-US" altLang="zh-TW" dirty="0"/>
              <a:t>2014-08-30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0833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4825" y="1331718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i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GulimChe" panose="020B0609000101010101" pitchFamily="49" charset="-127"/>
                <a:ea typeface="GulimChe" panose="020B0609000101010101" pitchFamily="49" charset="-127"/>
              </a:rPr>
              <a:t>內容介</a:t>
            </a:r>
            <a:r>
              <a:rPr lang="zh-TW" altLang="en-US" sz="5400" b="1" i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GulimChe" panose="020B0609000101010101" pitchFamily="49" charset="-127"/>
                <a:ea typeface="GulimChe" panose="020B0609000101010101" pitchFamily="49" charset="-127"/>
              </a:rPr>
              <a:t>紹</a:t>
            </a:r>
            <a:r>
              <a:rPr lang="zh-TW" altLang="en-US" sz="5400" b="1" i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endParaRPr lang="zh-TW" altLang="en-US" sz="5400" b="1" i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GulimChe" panose="020B0609000101010101" pitchFamily="49" charset="-127"/>
              <a:ea typeface="GulimChe" panose="020B0609000101010101" pitchFamily="49" charset="-127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04221" y="2487236"/>
            <a:ext cx="973978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rgbClr val="000066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主題</a:t>
            </a:r>
            <a:r>
              <a:rPr lang="zh-TW" altLang="en-US" sz="2800" b="1" dirty="0">
                <a:solidFill>
                  <a:srgbClr val="000066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環繞愛情、親情與友情的五個短篇和一個三部曲式的中篇小說，鍾芭．拉希莉寫來讓我們幾乎感覺不到距離，很容易就融入故事情境中而難以自已。家庭的解構與重組，可說是這本短篇小說集裡的一個共同點，也是拉希莉經常寫進小說中的事件。當然，這也是人生的共同點，或許拉希莉只是忠實地記錄，但她所處的這個讓她從小便耿耿於懷的外來者位置，竟成為她寫作上的一大利基。離散的族群，分散與重組中的家庭，兩者相乘交互作用，竟讓這些極尋常、極個人的家庭悲歡離合，輻射出強大的動人力量。</a:t>
            </a:r>
          </a:p>
        </p:txBody>
      </p:sp>
    </p:spTree>
    <p:extLst>
      <p:ext uri="{BB962C8B-B14F-4D97-AF65-F5344CB8AC3E}">
        <p14:creationId xmlns:p14="http://schemas.microsoft.com/office/powerpoint/2010/main" val="37888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146220" y="177728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i="1" dirty="0" smtClean="0">
                <a:solidFill>
                  <a:srgbClr val="00B050"/>
                </a:solidFill>
              </a:rPr>
              <a:t>心得</a:t>
            </a:r>
            <a:r>
              <a:rPr lang="zh-TW" altLang="en-US" sz="3600" b="1" i="1" dirty="0" smtClean="0">
                <a:solidFill>
                  <a:srgbClr val="00B05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：</a:t>
            </a:r>
            <a:endParaRPr lang="zh-TW" altLang="en-US" sz="3600" b="1" i="1" dirty="0">
              <a:solidFill>
                <a:srgbClr val="00B050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14401" y="2756080"/>
            <a:ext cx="78689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        </a:t>
            </a:r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原本在剛開始看的</a:t>
            </a:r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時候，我</a:t>
            </a:r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還不太明白第一篇和第二篇到底有甚麼</a:t>
            </a:r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聯繫，直到</a:t>
            </a:r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看到後面的幾篇故事再加上查</a:t>
            </a:r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資料，我</a:t>
            </a:r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才</a:t>
            </a:r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明白</a:t>
            </a:r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作者</a:t>
            </a:r>
            <a:r>
              <a:rPr lang="zh-TW" altLang="en-US" sz="28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她</a:t>
            </a:r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的編排方式</a:t>
            </a:r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，也知道她想要表達的是異國人身在異國的心情種種</a:t>
            </a:r>
            <a:r>
              <a:rPr lang="zh-TW" altLang="en-US" sz="2800" b="1" dirty="0" smtClean="0">
                <a:solidFill>
                  <a:schemeClr val="bg2">
                    <a:lumMod val="10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zh-TW" altLang="en-US" sz="2800" b="1" dirty="0">
              <a:solidFill>
                <a:schemeClr val="bg2">
                  <a:lumMod val="1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010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95129" y="1512022"/>
            <a:ext cx="3647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i="1" cap="none" spc="0" dirty="0" smtClean="0">
                <a:ln w="0"/>
                <a:solidFill>
                  <a:srgbClr val="663300"/>
                </a:solidFill>
                <a:effectLst>
                  <a:reflection blurRad="6350" stA="53000" endA="300" endPos="35500" dir="5400000" sy="-90000" algn="bl" rotWithShape="0"/>
                </a:effectLst>
                <a:latin typeface="DotumChe" panose="020B0609000101010101" pitchFamily="49" charset="-127"/>
                <a:ea typeface="DotumChe" panose="020B0609000101010101" pitchFamily="49" charset="-127"/>
              </a:rPr>
              <a:t>資料來源：</a:t>
            </a:r>
            <a:endParaRPr lang="zh-TW" altLang="en-US" sz="5400" b="1" i="1" cap="none" spc="0" dirty="0">
              <a:ln w="0"/>
              <a:solidFill>
                <a:srgbClr val="663300"/>
              </a:solidFill>
              <a:effectLst>
                <a:reflection blurRad="6350" stA="53000" endA="300" endPos="35500" dir="5400000" sy="-90000" algn="bl" rotWithShape="0"/>
              </a:effectLst>
              <a:latin typeface="DotumChe" panose="020B0609000101010101" pitchFamily="49" charset="-127"/>
              <a:ea typeface="DotumChe" panose="020B0609000101010101" pitchFamily="49" charset="-127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05307" y="2897746"/>
            <a:ext cx="11101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7030A0"/>
                </a:solidFill>
                <a:hlinkClick r:id="rId2"/>
              </a:rPr>
              <a:t>https://zh.wikipedia.org/wiki/%E9%8D%BE%E8%8A%AD%C2%B7%E6%8B%89%E5%B8%8C%E8%8E%89</a:t>
            </a:r>
            <a:endParaRPr lang="zh-TW" altLang="en-US" dirty="0">
              <a:solidFill>
                <a:srgbClr val="7030A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05307" y="4433448"/>
            <a:ext cx="8233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hlinkClick r:id="rId3"/>
              </a:rPr>
              <a:t>http://www.chiuko.com.tw/book.php?book=preface&amp;bookID=2706#a1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723956" y="3729472"/>
            <a:ext cx="7436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hlinkClick r:id="rId4"/>
              </a:rPr>
              <a:t>http://www.chiuko.com.tw/author.php?au=detail&amp;authorID=425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95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1750</TotalTime>
  <Words>461</Words>
  <Application>Microsoft Office PowerPoint</Application>
  <PresentationFormat>寬螢幕</PresentationFormat>
  <Paragraphs>20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9" baseType="lpstr">
      <vt:lpstr>Arial Unicode MS</vt:lpstr>
      <vt:lpstr>Dotum</vt:lpstr>
      <vt:lpstr>DotumChe</vt:lpstr>
      <vt:lpstr>FangSong</vt:lpstr>
      <vt:lpstr>GulimChe</vt:lpstr>
      <vt:lpstr>KaiTi</vt:lpstr>
      <vt:lpstr>微軟正黑體</vt:lpstr>
      <vt:lpstr>新細明體</vt:lpstr>
      <vt:lpstr>Calibri</vt:lpstr>
      <vt:lpstr>Calibri Light</vt:lpstr>
      <vt:lpstr>回顧</vt:lpstr>
      <vt:lpstr>PowerPoint 簡報</vt:lpstr>
      <vt:lpstr>書名：陌生的土地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陌生的土地</dc:title>
  <dc:creator>user</dc:creator>
  <cp:lastModifiedBy>user</cp:lastModifiedBy>
  <cp:revision>15</cp:revision>
  <dcterms:created xsi:type="dcterms:W3CDTF">2016-02-13T11:07:44Z</dcterms:created>
  <dcterms:modified xsi:type="dcterms:W3CDTF">2016-02-23T13:30:06Z</dcterms:modified>
</cp:coreProperties>
</file>