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zh-TW" altLang="en-US" dirty="0"/>
              <a:t>按一下以編輯母片標題樣式</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zh-TW" altLang="en-US" dirty="0"/>
              <a:t>按一下以編輯母片標題樣式</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dirty="0"/>
              <a:t>按一下圖示以新增圖片</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編輯母片文字樣式</a:t>
            </a:r>
          </a:p>
        </p:txBody>
      </p:sp>
      <p:sp>
        <p:nvSpPr>
          <p:cNvPr id="5" name="Date Placeholder 4"/>
          <p:cNvSpPr>
            <a:spLocks noGrp="1"/>
          </p:cNvSpPr>
          <p:nvPr>
            <p:ph type="dt" sz="half" idx="10"/>
          </p:nvPr>
        </p:nvSpPr>
        <p:spPr/>
        <p:txBody>
          <a:bodyPr/>
          <a:lstStyle/>
          <a:p>
            <a:fld id="{4509A250-FF31-4206-8172-F9D3106AACB1}" type="datetimeFigureOut">
              <a:rPr lang="en-US" dirty="0"/>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zh-TW" altLang="en-US" dirty="0"/>
              <a:t>按一下以編輯母片標題樣式</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編輯母片文字樣式</a:t>
            </a:r>
          </a:p>
        </p:txBody>
      </p:sp>
      <p:sp>
        <p:nvSpPr>
          <p:cNvPr id="4" name="Date Placeholder 3"/>
          <p:cNvSpPr>
            <a:spLocks noGrp="1"/>
          </p:cNvSpPr>
          <p:nvPr>
            <p:ph type="dt" sz="half" idx="10"/>
          </p:nvPr>
        </p:nvSpPr>
        <p:spPr/>
        <p:txBody>
          <a:bodyPr/>
          <a:lstStyle/>
          <a:p>
            <a:fld id="{4509A250-FF31-4206-8172-F9D3106AACB1}" type="datetimeFigureOut">
              <a:rPr lang="en-US" dirty="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zh-TW" altLang="en-US" dirty="0"/>
              <a:t>按一下以編輯母片標題樣式</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zh-TW" altLang="en-US" dirty="0"/>
              <a:t>編輯母片文字樣式</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編輯母片文字樣式</a:t>
            </a:r>
          </a:p>
        </p:txBody>
      </p:sp>
      <p:sp>
        <p:nvSpPr>
          <p:cNvPr id="4" name="Date Placeholder 3"/>
          <p:cNvSpPr>
            <a:spLocks noGrp="1"/>
          </p:cNvSpPr>
          <p:nvPr>
            <p:ph type="dt" sz="half" idx="10"/>
          </p:nvPr>
        </p:nvSpPr>
        <p:spPr/>
        <p:txBody>
          <a:bodyPr/>
          <a:lstStyle/>
          <a:p>
            <a:fld id="{4509A250-FF31-4206-8172-F9D3106AACB1}" type="datetimeFigureOut">
              <a:rPr lang="en-US" dirty="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zh-TW" altLang="en-US" dirty="0"/>
              <a:t>按一下以編輯母片標題樣式</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編輯母片文字樣式</a:t>
            </a:r>
          </a:p>
        </p:txBody>
      </p:sp>
      <p:sp>
        <p:nvSpPr>
          <p:cNvPr id="4" name="Date Placeholder 3"/>
          <p:cNvSpPr>
            <a:spLocks noGrp="1"/>
          </p:cNvSpPr>
          <p:nvPr>
            <p:ph type="dt" sz="half" idx="10"/>
          </p:nvPr>
        </p:nvSpPr>
        <p:spPr/>
        <p:txBody>
          <a:bodyPr/>
          <a:lstStyle/>
          <a:p>
            <a:fld id="{4509A250-FF31-4206-8172-F9D3106AACB1}" type="datetimeFigureOut">
              <a:rPr lang="en-US" dirty="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TW" altLang="en-US" dirty="0"/>
              <a:t>按一下以編輯母片標題樣式</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編輯母片文字樣式</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編輯母片文字樣式</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編輯母片文字樣式</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6/3/2016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TW" altLang="en-US" dirty="0"/>
              <a:t>按一下以編輯母片標題樣式</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dirty="0"/>
              <a:t>按一下圖示以新增圖片</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編輯母片文字樣式</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dirty="0"/>
              <a:t>按一下圖示以新增圖片</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編輯母片文字樣式</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dirty="0"/>
              <a:t>按一下圖示以新增圖片</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編輯母片文字樣式</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6/3/2016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按一下以編輯母片標題樣式</a:t>
            </a:r>
            <a:endParaRPr lang="en-US" dirty="0"/>
          </a:p>
        </p:txBody>
      </p:sp>
      <p:sp>
        <p:nvSpPr>
          <p:cNvPr id="3" name="Vertical Text Placeholder 2"/>
          <p:cNvSpPr>
            <a:spLocks noGrp="1"/>
          </p:cNvSpPr>
          <p:nvPr>
            <p:ph type="body" orient="vert" idx="1"/>
          </p:nvPr>
        </p:nvSpPr>
        <p:spPr/>
        <p:txBody>
          <a:bodyPr vert="eaVert" anchor="t" anchorCtr="0"/>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zh-TW" altLang="en-US" dirty="0"/>
              <a:t>按一下以編輯母片標題樣式</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按一下以編輯母片標題樣式</a:t>
            </a:r>
            <a:endParaRPr lang="en-US" dirty="0"/>
          </a:p>
        </p:txBody>
      </p:sp>
      <p:sp>
        <p:nvSpPr>
          <p:cNvPr id="3" name="Content Placeholder 2"/>
          <p:cNvSpPr>
            <a:spLocks noGrp="1"/>
          </p:cNvSpPr>
          <p:nvPr>
            <p:ph idx="1"/>
          </p:nvPr>
        </p:nvSpPr>
        <p:spPr/>
        <p:txBody>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zh-TW" altLang="en-US" dirty="0"/>
              <a:t>按一下以編輯母片標題樣式</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編輯母片文字樣式</a:t>
            </a:r>
          </a:p>
        </p:txBody>
      </p:sp>
      <p:sp>
        <p:nvSpPr>
          <p:cNvPr id="4" name="Date Placeholder 3"/>
          <p:cNvSpPr>
            <a:spLocks noGrp="1"/>
          </p:cNvSpPr>
          <p:nvPr>
            <p:ph type="dt" sz="half" idx="10"/>
          </p:nvPr>
        </p:nvSpPr>
        <p:spPr/>
        <p:txBody>
          <a:bodyPr/>
          <a:lstStyle/>
          <a:p>
            <a:fld id="{9796027F-7875-4030-9381-8BD8C4F21935}" type="datetimeFigureOut">
              <a:rPr lang="en-US" dirty="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按一下以編輯母片標題樣式</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dirty="0"/>
              <a:t>按一下以編輯母片標題樣式</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按一下以編輯母片標題樣式</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6/3/2016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6/3/2016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zh-TW" altLang="en-US" dirty="0"/>
              <a:t>按一下以編輯母片標題樣式</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編輯母片文字樣式</a:t>
            </a:r>
          </a:p>
        </p:txBody>
      </p:sp>
      <p:sp>
        <p:nvSpPr>
          <p:cNvPr id="7" name="Date Placeholder 4"/>
          <p:cNvSpPr>
            <a:spLocks noGrp="1"/>
          </p:cNvSpPr>
          <p:nvPr>
            <p:ph type="dt" sz="half" idx="10"/>
          </p:nvPr>
        </p:nvSpPr>
        <p:spPr/>
        <p:txBody>
          <a:bodyPr/>
          <a:lstStyle/>
          <a:p>
            <a:fld id="{4509A250-FF31-4206-8172-F9D3106AACB1}" type="datetimeFigureOut">
              <a:rPr lang="en-US" dirty="0"/>
              <a:t>6/3/2016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zh-TW" altLang="en-US" dirty="0"/>
              <a:t>按一下以編輯母片標題樣式</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dirty="0"/>
              <a:t>按一下圖示以新增圖片</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編輯母片文字樣式</a:t>
            </a:r>
          </a:p>
        </p:txBody>
      </p:sp>
      <p:sp>
        <p:nvSpPr>
          <p:cNvPr id="5" name="Date Placeholder 4"/>
          <p:cNvSpPr>
            <a:spLocks noGrp="1"/>
          </p:cNvSpPr>
          <p:nvPr>
            <p:ph type="dt" sz="half" idx="10"/>
          </p:nvPr>
        </p:nvSpPr>
        <p:spPr/>
        <p:txBody>
          <a:bodyPr/>
          <a:lstStyle/>
          <a:p>
            <a:fld id="{4509A250-FF31-4206-8172-F9D3106AACB1}" type="datetimeFigureOut">
              <a:rPr lang="en-US" dirty="0"/>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6/3/2016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54955" y="1447800"/>
            <a:ext cx="8825658" cy="1433513"/>
          </a:xfrm>
        </p:spPr>
        <p:txBody>
          <a:bodyPr/>
          <a:lstStyle/>
          <a:p>
            <a:r>
              <a:rPr lang="zh-TW" altLang="en-US">
                <a:solidFill>
                  <a:srgbClr val="FFFF00"/>
                </a:solidFill>
                <a:latin typeface="微軟正黑體" panose="020B0604030504040204" pitchFamily="34" charset="-120"/>
                <a:ea typeface="微軟正黑體" panose="020B0604030504040204" pitchFamily="34" charset="-120"/>
              </a:rPr>
              <a:t>越跑越懂得</a:t>
            </a:r>
          </a:p>
        </p:txBody>
      </p:sp>
      <p:sp>
        <p:nvSpPr>
          <p:cNvPr id="3" name="副標題 2"/>
          <p:cNvSpPr>
            <a:spLocks noGrp="1"/>
          </p:cNvSpPr>
          <p:nvPr>
            <p:ph type="subTitle" idx="1"/>
          </p:nvPr>
        </p:nvSpPr>
        <p:spPr>
          <a:xfrm>
            <a:off x="1154955" y="5476875"/>
            <a:ext cx="2405014" cy="161925"/>
          </a:xfrm>
        </p:spPr>
        <p:txBody>
          <a:bodyPr>
            <a:normAutofit fontScale="25000" lnSpcReduction="20000"/>
          </a:bodyPr>
          <a:lstStyle/>
          <a:p>
            <a:endParaRPr lang="zh-TW" altLang="en-US">
              <a:latin typeface="微軟正黑體" panose="020B0604030504040204" pitchFamily="34" charset="-120"/>
              <a:ea typeface="微軟正黑體" panose="020B0604030504040204" pitchFamily="34" charset="-120"/>
            </a:endParaRPr>
          </a:p>
        </p:txBody>
      </p:sp>
      <p:pic>
        <p:nvPicPr>
          <p:cNvPr id="4" name="圖片 4"/>
          <p:cNvPicPr>
            <a:picLocks noChangeAspect="1"/>
          </p:cNvPicPr>
          <p:nvPr/>
        </p:nvPicPr>
        <p:blipFill>
          <a:blip r:embed="rId2"/>
          <a:stretch>
            <a:fillRect/>
          </a:stretch>
        </p:blipFill>
        <p:spPr>
          <a:xfrm>
            <a:off x="6947915" y="1167513"/>
            <a:ext cx="3636741" cy="5348149"/>
          </a:xfrm>
          <a:prstGeom prst="rect">
            <a:avLst/>
          </a:prstGeom>
        </p:spPr>
      </p:pic>
    </p:spTree>
    <p:extLst>
      <p:ext uri="{BB962C8B-B14F-4D97-AF65-F5344CB8AC3E}">
        <p14:creationId xmlns:p14="http://schemas.microsoft.com/office/powerpoint/2010/main" val="2553110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5130" y="452718"/>
            <a:ext cx="9404723" cy="1400530"/>
          </a:xfrm>
        </p:spPr>
        <p:txBody>
          <a:bodyPr/>
          <a:lstStyle/>
          <a:p>
            <a:r>
              <a:rPr lang="zh-TW" altLang="en-US">
                <a:solidFill>
                  <a:srgbClr val="FF0000"/>
                </a:solidFill>
                <a:latin typeface="微軟正黑體" panose="020B0604030504040204" pitchFamily="34" charset="-120"/>
                <a:ea typeface="微軟正黑體" panose="020B0604030504040204" pitchFamily="34" charset="-120"/>
              </a:rPr>
              <a:t>作者</a:t>
            </a:r>
            <a:r>
              <a:rPr lang="en-US" altLang="zh-TW">
                <a:solidFill>
                  <a:srgbClr val="FF0000"/>
                </a:solidFill>
                <a:latin typeface="微軟正黑體" panose="020B0604030504040204" pitchFamily="34" charset="-120"/>
                <a:ea typeface="微軟正黑體" panose="020B0604030504040204" pitchFamily="34" charset="-120"/>
              </a:rPr>
              <a:t>:</a:t>
            </a:r>
            <a:r>
              <a:rPr lang="zh-TW" altLang="en-US">
                <a:solidFill>
                  <a:srgbClr val="FF0000"/>
                </a:solidFill>
                <a:latin typeface="微軟正黑體" panose="020B0604030504040204" pitchFamily="34" charset="-120"/>
                <a:ea typeface="微軟正黑體" panose="020B0604030504040204" pitchFamily="34" charset="-120"/>
              </a:rPr>
              <a:t>陳彥博</a:t>
            </a:r>
          </a:p>
        </p:txBody>
      </p:sp>
      <p:sp>
        <p:nvSpPr>
          <p:cNvPr id="3" name="內容版面配置區 2"/>
          <p:cNvSpPr>
            <a:spLocks noGrp="1"/>
          </p:cNvSpPr>
          <p:nvPr>
            <p:ph idx="1"/>
          </p:nvPr>
        </p:nvSpPr>
        <p:spPr/>
        <p:txBody>
          <a:bodyPr/>
          <a:lstStyle/>
          <a:p>
            <a:r>
              <a:rPr lang="zh-TW" altLang="en-US" sz="3200">
                <a:solidFill>
                  <a:srgbClr val="00B0F0"/>
                </a:solidFill>
              </a:rPr>
              <a:t>台灣極地超級馬拉松選手，用</a:t>
            </a:r>
            <a:r>
              <a:rPr lang="en-US" altLang="zh-TW" sz="3200">
                <a:solidFill>
                  <a:srgbClr val="00B0F0"/>
                </a:solidFill>
              </a:rPr>
              <a:t>5</a:t>
            </a:r>
            <a:r>
              <a:rPr lang="zh-TW" altLang="en-US" sz="3200">
                <a:solidFill>
                  <a:srgbClr val="00B0F0"/>
                </a:solidFill>
              </a:rPr>
              <a:t>年的時間完成世界七大洲八大站超級馬拉松賽事計畫，</a:t>
            </a:r>
            <a:r>
              <a:rPr lang="en-US" altLang="zh-TW" sz="3200">
                <a:solidFill>
                  <a:srgbClr val="00B0F0"/>
                </a:solidFill>
              </a:rPr>
              <a:t>2013</a:t>
            </a:r>
            <a:r>
              <a:rPr lang="zh-TW" altLang="en-US" sz="3200">
                <a:solidFill>
                  <a:srgbClr val="00B0F0"/>
                </a:solidFill>
              </a:rPr>
              <a:t>年完成挑戰，多次名列亞洲最年輕的完賽紀錄者。</a:t>
            </a:r>
            <a:endParaRPr lang="en-US" altLang="zh-TW" sz="3200">
              <a:solidFill>
                <a:srgbClr val="00B0F0"/>
              </a:solidFill>
            </a:endParaRPr>
          </a:p>
          <a:p>
            <a:r>
              <a:rPr lang="en-US" altLang="zh-TW" sz="3200">
                <a:solidFill>
                  <a:srgbClr val="00B0F0"/>
                </a:solidFill>
              </a:rPr>
              <a:t>2014</a:t>
            </a:r>
            <a:r>
              <a:rPr lang="zh-TW" altLang="en-US" sz="3200">
                <a:solidFill>
                  <a:srgbClr val="00B0F0"/>
                </a:solidFill>
              </a:rPr>
              <a:t>年玻利維亞高原</a:t>
            </a:r>
            <a:r>
              <a:rPr lang="en-US" altLang="zh-TW" sz="3200">
                <a:solidFill>
                  <a:srgbClr val="00B0F0"/>
                </a:solidFill>
              </a:rPr>
              <a:t>170km</a:t>
            </a:r>
            <a:r>
              <a:rPr lang="zh-TW" altLang="en-US" sz="3200">
                <a:solidFill>
                  <a:srgbClr val="00B0F0"/>
                </a:solidFill>
              </a:rPr>
              <a:t> </a:t>
            </a:r>
            <a:r>
              <a:rPr lang="en-US" altLang="zh-TW" sz="3200">
                <a:solidFill>
                  <a:srgbClr val="00B0F0"/>
                </a:solidFill>
              </a:rPr>
              <a:t>6</a:t>
            </a:r>
            <a:r>
              <a:rPr lang="zh-TW" altLang="en-US" sz="3200">
                <a:solidFill>
                  <a:srgbClr val="00B0F0"/>
                </a:solidFill>
              </a:rPr>
              <a:t>天分站賽冠軍</a:t>
            </a:r>
            <a:endParaRPr lang="en-US" altLang="zh-TW" sz="3200">
              <a:solidFill>
                <a:srgbClr val="00B0F0"/>
              </a:solidFill>
            </a:endParaRPr>
          </a:p>
          <a:p>
            <a:r>
              <a:rPr lang="en-US" altLang="zh-TW" sz="3200">
                <a:solidFill>
                  <a:srgbClr val="00B0F0"/>
                </a:solidFill>
              </a:rPr>
              <a:t>2015</a:t>
            </a:r>
            <a:r>
              <a:rPr lang="zh-TW" altLang="en-US" sz="3200">
                <a:solidFill>
                  <a:srgbClr val="00B0F0"/>
                </a:solidFill>
              </a:rPr>
              <a:t>年勇奪美國</a:t>
            </a:r>
            <a:r>
              <a:rPr lang="en-US" altLang="zh-TW" sz="3200">
                <a:solidFill>
                  <a:srgbClr val="00B0F0"/>
                </a:solidFill>
              </a:rPr>
              <a:t>G2G</a:t>
            </a:r>
            <a:r>
              <a:rPr lang="zh-TW" altLang="en-US" sz="3200">
                <a:solidFill>
                  <a:srgbClr val="00B0F0"/>
                </a:solidFill>
              </a:rPr>
              <a:t>大峽谷</a:t>
            </a:r>
            <a:r>
              <a:rPr lang="en-US" altLang="zh-TW" sz="3200">
                <a:solidFill>
                  <a:srgbClr val="00B0F0"/>
                </a:solidFill>
              </a:rPr>
              <a:t>273km</a:t>
            </a:r>
            <a:r>
              <a:rPr lang="zh-TW" altLang="en-US" sz="3200">
                <a:solidFill>
                  <a:srgbClr val="00B0F0"/>
                </a:solidFill>
              </a:rPr>
              <a:t>分站賽冠軍</a:t>
            </a:r>
            <a:endParaRPr lang="en-US" altLang="zh-TW" sz="3200">
              <a:solidFill>
                <a:srgbClr val="00B0F0"/>
              </a:solidFill>
            </a:endParaRPr>
          </a:p>
          <a:p>
            <a:endParaRPr lang="zh-TW" altLang="en-US"/>
          </a:p>
        </p:txBody>
      </p:sp>
    </p:spTree>
    <p:extLst>
      <p:ext uri="{BB962C8B-B14F-4D97-AF65-F5344CB8AC3E}">
        <p14:creationId xmlns:p14="http://schemas.microsoft.com/office/powerpoint/2010/main" val="2017457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5130" y="452718"/>
            <a:ext cx="9404723" cy="1400530"/>
          </a:xfrm>
        </p:spPr>
        <p:txBody>
          <a:bodyPr/>
          <a:lstStyle/>
          <a:p>
            <a:r>
              <a:rPr lang="zh-TW" altLang="en-US" sz="4400">
                <a:solidFill>
                  <a:srgbClr val="FF0000"/>
                </a:solidFill>
                <a:latin typeface="微軟正黑體" panose="020B0604030504040204" pitchFamily="34" charset="-120"/>
                <a:ea typeface="微軟正黑體" panose="020B0604030504040204" pitchFamily="34" charset="-120"/>
              </a:rPr>
              <a:t>內容</a:t>
            </a:r>
          </a:p>
        </p:txBody>
      </p:sp>
      <p:sp>
        <p:nvSpPr>
          <p:cNvPr id="3" name="內容版面配置區 2"/>
          <p:cNvSpPr>
            <a:spLocks noGrp="1"/>
          </p:cNvSpPr>
          <p:nvPr>
            <p:ph idx="1"/>
          </p:nvPr>
        </p:nvSpPr>
        <p:spPr/>
        <p:txBody>
          <a:bodyPr>
            <a:normAutofit/>
          </a:bodyPr>
          <a:lstStyle/>
          <a:p>
            <a:r>
              <a:rPr lang="zh-TW" altLang="en-US" sz="3200">
                <a:solidFill>
                  <a:srgbClr val="00B0F0"/>
                </a:solidFill>
              </a:rPr>
              <a:t>這本書是陳彥博的第三本書紀錄了「世界七大洲八大站超級馬拉松」的最後三場最艱難的比賽</a:t>
            </a:r>
            <a:r>
              <a:rPr lang="en-US" altLang="zh-TW" sz="3200">
                <a:solidFill>
                  <a:srgbClr val="00B0F0"/>
                </a:solidFill>
              </a:rPr>
              <a:t>:</a:t>
            </a:r>
            <a:r>
              <a:rPr lang="zh-TW" altLang="en-US" sz="3200">
                <a:solidFill>
                  <a:srgbClr val="00B0F0"/>
                </a:solidFill>
              </a:rPr>
              <a:t>西班牙洛哈</a:t>
            </a:r>
            <a:r>
              <a:rPr lang="en-US" altLang="zh-TW" sz="3200">
                <a:solidFill>
                  <a:srgbClr val="00B0F0"/>
                </a:solidFill>
              </a:rPr>
              <a:t>230</a:t>
            </a:r>
            <a:r>
              <a:rPr lang="zh-TW" altLang="en-US" sz="3200">
                <a:solidFill>
                  <a:srgbClr val="00B0F0"/>
                </a:solidFill>
              </a:rPr>
              <a:t>公里山徑超馬賽、加拿大育空</a:t>
            </a:r>
            <a:r>
              <a:rPr lang="en-US" altLang="zh-TW" sz="3200">
                <a:solidFill>
                  <a:srgbClr val="00B0F0"/>
                </a:solidFill>
              </a:rPr>
              <a:t>700</a:t>
            </a:r>
            <a:r>
              <a:rPr lang="zh-TW" altLang="en-US" sz="3200">
                <a:solidFill>
                  <a:srgbClr val="00B0F0"/>
                </a:solidFill>
              </a:rPr>
              <a:t>公里極地橫越賽、澳洲</a:t>
            </a:r>
            <a:r>
              <a:rPr lang="en-US" altLang="zh-TW" sz="3200">
                <a:solidFill>
                  <a:srgbClr val="00B0F0"/>
                </a:solidFill>
              </a:rPr>
              <a:t>523</a:t>
            </a:r>
            <a:r>
              <a:rPr lang="zh-TW" altLang="en-US" sz="3200">
                <a:solidFill>
                  <a:srgbClr val="00B0F0"/>
                </a:solidFill>
              </a:rPr>
              <a:t>公里內陸超馬賽，這段比賽期間陳彥博也罹患了幽閉恐懼症，書裡也紀錄著陳彥博是如何對抗跑步造成的身體傷害還有對賽事的態度與心境的轉變，挑戰了自己的極限。</a:t>
            </a:r>
          </a:p>
        </p:txBody>
      </p:sp>
    </p:spTree>
    <p:extLst>
      <p:ext uri="{BB962C8B-B14F-4D97-AF65-F5344CB8AC3E}">
        <p14:creationId xmlns:p14="http://schemas.microsoft.com/office/powerpoint/2010/main" val="3825815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solidFill>
                  <a:srgbClr val="FF0000"/>
                </a:solidFill>
                <a:latin typeface="微軟正黑體" panose="020B0604030504040204" pitchFamily="34" charset="-120"/>
                <a:ea typeface="微軟正黑體" panose="020B0604030504040204" pitchFamily="34" charset="-120"/>
              </a:rPr>
              <a:t>佳句</a:t>
            </a:r>
          </a:p>
        </p:txBody>
      </p:sp>
      <p:sp>
        <p:nvSpPr>
          <p:cNvPr id="3" name="內容版面配置區 2"/>
          <p:cNvSpPr>
            <a:spLocks noGrp="1"/>
          </p:cNvSpPr>
          <p:nvPr>
            <p:ph idx="1"/>
          </p:nvPr>
        </p:nvSpPr>
        <p:spPr>
          <a:xfrm>
            <a:off x="1104293" y="2052918"/>
            <a:ext cx="8946541" cy="4195481"/>
          </a:xfrm>
        </p:spPr>
        <p:txBody>
          <a:bodyPr>
            <a:normAutofit/>
          </a:bodyPr>
          <a:lstStyle/>
          <a:p>
            <a:r>
              <a:rPr lang="en-US" altLang="zh-TW" sz="3200">
                <a:solidFill>
                  <a:srgbClr val="00B0F0"/>
                </a:solidFill>
                <a:latin typeface="微軟正黑體" panose="020B0604030504040204" pitchFamily="34" charset="-120"/>
                <a:ea typeface="微軟正黑體" panose="020B0604030504040204" pitchFamily="34" charset="-120"/>
              </a:rPr>
              <a:t>1.</a:t>
            </a:r>
            <a:r>
              <a:rPr lang="zh-TW" altLang="en-US" sz="3200" b="0" i="0">
                <a:solidFill>
                  <a:srgbClr val="00B0F0"/>
                </a:solidFill>
                <a:effectLst/>
                <a:latin typeface="微軟正黑體" panose="020B0604030504040204" pitchFamily="34" charset="-120"/>
                <a:ea typeface="微軟正黑體" panose="020B0604030504040204" pitchFamily="34" charset="-120"/>
              </a:rPr>
              <a:t>我相信，心沒有放棄，身體就會跟隨。如果你有夢，就要努力實現。</a:t>
            </a:r>
            <a:br>
              <a:rPr lang="af-ZA" altLang="zh-TW" sz="3200">
                <a:solidFill>
                  <a:srgbClr val="00B0F0"/>
                </a:solidFill>
                <a:latin typeface="微軟正黑體" panose="020B0604030504040204" pitchFamily="34" charset="-120"/>
                <a:ea typeface="微軟正黑體" panose="020B0604030504040204" pitchFamily="34" charset="-120"/>
              </a:rPr>
            </a:br>
            <a:r>
              <a:rPr lang="af-ZA" altLang="zh-TW" sz="3200" b="0" i="0">
                <a:solidFill>
                  <a:srgbClr val="00B0F0"/>
                </a:solidFill>
                <a:effectLst/>
                <a:latin typeface="微軟正黑體" panose="020B0604030504040204" pitchFamily="34" charset="-120"/>
                <a:ea typeface="微軟正黑體" panose="020B0604030504040204" pitchFamily="34" charset="-120"/>
              </a:rPr>
              <a:t>2.</a:t>
            </a:r>
            <a:r>
              <a:rPr lang="zh-TW" altLang="en-US" sz="3200" b="0" i="0">
                <a:solidFill>
                  <a:srgbClr val="00B0F0"/>
                </a:solidFill>
                <a:effectLst/>
                <a:latin typeface="微軟正黑體" panose="020B0604030504040204" pitchFamily="34" charset="-120"/>
                <a:ea typeface="微軟正黑體" panose="020B0604030504040204" pitchFamily="34" charset="-120"/>
              </a:rPr>
              <a:t>保持你的熱情、笑容，然後給自己一點力量，也許這世界上沒有奇蹟，但是你可以自己創造奇蹟。</a:t>
            </a:r>
            <a:endParaRPr lang="en-US" altLang="zh-TW" sz="3200" b="0" i="0">
              <a:solidFill>
                <a:srgbClr val="00B0F0"/>
              </a:solidFill>
              <a:effectLst/>
              <a:latin typeface="微軟正黑體" panose="020B0604030504040204" pitchFamily="34" charset="-120"/>
              <a:ea typeface="微軟正黑體" panose="020B0604030504040204" pitchFamily="34" charset="-120"/>
            </a:endParaRPr>
          </a:p>
          <a:p>
            <a:r>
              <a:rPr lang="en-US" altLang="zh-TW" sz="3200">
                <a:solidFill>
                  <a:srgbClr val="00B0F0"/>
                </a:solidFill>
                <a:latin typeface="微軟正黑體" panose="020B0604030504040204" pitchFamily="34" charset="-120"/>
                <a:ea typeface="微軟正黑體" panose="020B0604030504040204" pitchFamily="34" charset="-120"/>
              </a:rPr>
              <a:t>3.</a:t>
            </a:r>
            <a:r>
              <a:rPr lang="zh-TW" altLang="en-US" sz="3200">
                <a:solidFill>
                  <a:srgbClr val="00B0F0"/>
                </a:solidFill>
                <a:latin typeface="微軟正黑體" panose="020B0604030504040204" pitchFamily="34" charset="-120"/>
                <a:ea typeface="微軟正黑體" panose="020B0604030504040204" pitchFamily="34" charset="-120"/>
              </a:rPr>
              <a:t>勇氣，不是指不害怕去做一件事，而是即使知道自己害怕，但還是繼續向前衝。</a:t>
            </a:r>
          </a:p>
        </p:txBody>
      </p:sp>
    </p:spTree>
    <p:extLst>
      <p:ext uri="{BB962C8B-B14F-4D97-AF65-F5344CB8AC3E}">
        <p14:creationId xmlns:p14="http://schemas.microsoft.com/office/powerpoint/2010/main" val="4016685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04948" y="143155"/>
            <a:ext cx="9404723" cy="928408"/>
          </a:xfrm>
        </p:spPr>
        <p:txBody>
          <a:bodyPr/>
          <a:lstStyle/>
          <a:p>
            <a:r>
              <a:rPr lang="zh-TW" altLang="en-US">
                <a:solidFill>
                  <a:srgbClr val="FF0000"/>
                </a:solidFill>
                <a:latin typeface="微軟正黑體" panose="020B0604030504040204" pitchFamily="34" charset="-120"/>
                <a:ea typeface="微軟正黑體" panose="020B0604030504040204" pitchFamily="34" charset="-120"/>
              </a:rPr>
              <a:t>心得</a:t>
            </a:r>
          </a:p>
        </p:txBody>
      </p:sp>
      <p:sp>
        <p:nvSpPr>
          <p:cNvPr id="3" name="內容版面配置區 2"/>
          <p:cNvSpPr>
            <a:spLocks noGrp="1"/>
          </p:cNvSpPr>
          <p:nvPr>
            <p:ph idx="1"/>
          </p:nvPr>
        </p:nvSpPr>
        <p:spPr>
          <a:xfrm>
            <a:off x="1358380" y="1071564"/>
            <a:ext cx="8946541" cy="4857749"/>
          </a:xfrm>
        </p:spPr>
        <p:txBody>
          <a:bodyPr>
            <a:normAutofit fontScale="92500" lnSpcReduction="10000"/>
          </a:bodyPr>
          <a:lstStyle/>
          <a:p>
            <a:r>
              <a:rPr lang="zh-TW" altLang="en-US" sz="3500">
                <a:solidFill>
                  <a:srgbClr val="00B0F0"/>
                </a:solidFill>
                <a:latin typeface="微軟正黑體" panose="020B0604030504040204" pitchFamily="34" charset="-120"/>
                <a:ea typeface="微軟正黑體" panose="020B0604030504040204" pitchFamily="34" charset="-120"/>
              </a:rPr>
              <a:t>看完這本書覺得身心充滿了能量，陳彥博真的很厲害，就算身體和心理都希望他能停下來，但是他知道自己要的是什麼，而不願意放棄。</a:t>
            </a:r>
            <a:endParaRPr lang="en-US" altLang="zh-TW" sz="3500">
              <a:solidFill>
                <a:srgbClr val="00B0F0"/>
              </a:solidFill>
              <a:latin typeface="微軟正黑體" panose="020B0604030504040204" pitchFamily="34" charset="-120"/>
              <a:ea typeface="微軟正黑體" panose="020B0604030504040204" pitchFamily="34" charset="-120"/>
            </a:endParaRPr>
          </a:p>
          <a:p>
            <a:r>
              <a:rPr lang="zh-TW" altLang="en-US" sz="3500" b="0" i="0">
                <a:solidFill>
                  <a:srgbClr val="00B0F0"/>
                </a:solidFill>
                <a:effectLst/>
                <a:latin typeface="微軟正黑體" panose="020B0604030504040204" pitchFamily="34" charset="-120"/>
                <a:ea typeface="微軟正黑體" panose="020B0604030504040204" pitchFamily="34" charset="-120"/>
              </a:rPr>
              <a:t>完成夢想是一條艱辛又長遠的道路，一路上有許多的困難與波折需要一一的克服，需要足夠的信心與耐心，擁抱著信念勇往直前，不害怕也不畏懼，碰到困難就想辦法解決，不要因為一個小小的失敗就放棄了堅持已久的夢想。</a:t>
            </a:r>
            <a:endParaRPr lang="en-US" altLang="zh-TW" sz="3500" b="0" i="0">
              <a:solidFill>
                <a:srgbClr val="00B0F0"/>
              </a:solidFill>
              <a:effectLst/>
              <a:latin typeface="微軟正黑體" panose="020B0604030504040204" pitchFamily="34" charset="-120"/>
              <a:ea typeface="微軟正黑體" panose="020B0604030504040204" pitchFamily="34" charset="-120"/>
            </a:endParaRPr>
          </a:p>
          <a:p>
            <a:endParaRPr lang="en-US" altLang="zh-TW">
              <a:solidFill>
                <a:srgbClr val="00B0F0"/>
              </a:solidFill>
              <a:latin typeface="微軟正黑體" panose="020B0604030504040204" pitchFamily="34" charset="-120"/>
              <a:ea typeface="微軟正黑體" panose="020B0604030504040204" pitchFamily="34" charset="-120"/>
            </a:endParaRPr>
          </a:p>
          <a:p>
            <a:pPr marL="0" indent="0">
              <a:buNone/>
            </a:pPr>
            <a:r>
              <a:rPr lang="zh-TW" altLang="en-US" sz="2800" b="0" i="0">
                <a:solidFill>
                  <a:srgbClr val="C00000"/>
                </a:solidFill>
                <a:effectLst/>
                <a:latin typeface="微軟正黑體" panose="020B0604030504040204" pitchFamily="34" charset="-120"/>
                <a:ea typeface="微軟正黑體" panose="020B0604030504040204" pitchFamily="34" charset="-120"/>
              </a:rPr>
              <a:t>極限，由自己定義。夢想，從心去追尋。</a:t>
            </a:r>
            <a:endParaRPr lang="en-US" altLang="zh-TW" sz="2800" b="0" i="0">
              <a:solidFill>
                <a:srgbClr val="C00000"/>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5645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en-US" sz="6000">
                <a:solidFill>
                  <a:srgbClr val="FF0000"/>
                </a:solidFill>
                <a:latin typeface="微軟正黑體" panose="020B0604030504040204" pitchFamily="34" charset="-120"/>
                <a:ea typeface="微軟正黑體" panose="020B0604030504040204" pitchFamily="34" charset="-120"/>
              </a:rPr>
              <a:t>謝   謝  大  家</a:t>
            </a:r>
          </a:p>
        </p:txBody>
      </p:sp>
    </p:spTree>
    <p:extLst>
      <p:ext uri="{BB962C8B-B14F-4D97-AF65-F5344CB8AC3E}">
        <p14:creationId xmlns:p14="http://schemas.microsoft.com/office/powerpoint/2010/main" val="19355919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離子">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寬螢幕</PresentationFormat>
  <Slides>6</Slides>
  <Notes>0</Notes>
  <HiddenSlides>0</HiddenSlides>
  <ScaleCrop>false</ScaleCrop>
  <HeadingPairs>
    <vt:vector size="4" baseType="variant">
      <vt:variant>
        <vt:lpstr>佈景主題</vt:lpstr>
      </vt:variant>
      <vt:variant>
        <vt:i4>1</vt:i4>
      </vt:variant>
      <vt:variant>
        <vt:lpstr>投影片標題</vt:lpstr>
      </vt:variant>
      <vt:variant>
        <vt:i4>6</vt:i4>
      </vt:variant>
    </vt:vector>
  </HeadingPairs>
  <TitlesOfParts>
    <vt:vector size="7" baseType="lpstr">
      <vt:lpstr>離子</vt:lpstr>
      <vt:lpstr>越跑越懂得</vt:lpstr>
      <vt:lpstr>作者:陳彥博</vt:lpstr>
      <vt:lpstr>內容</vt:lpstr>
      <vt:lpstr>佳句</vt:lpstr>
      <vt:lpstr>心得</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越跑越懂得</dc:title>
  <cp:revision>1</cp:revision>
  <dcterms:modified xsi:type="dcterms:W3CDTF">2016-06-03T12:58:53Z</dcterms:modified>
</cp:coreProperties>
</file>